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694" r:id="rId2"/>
    <p:sldId id="691" r:id="rId3"/>
    <p:sldId id="692" r:id="rId4"/>
    <p:sldId id="645" r:id="rId5"/>
    <p:sldId id="646" r:id="rId6"/>
    <p:sldId id="649" r:id="rId7"/>
    <p:sldId id="647" r:id="rId8"/>
    <p:sldId id="650" r:id="rId9"/>
    <p:sldId id="651" r:id="rId10"/>
    <p:sldId id="648" r:id="rId11"/>
    <p:sldId id="652" r:id="rId12"/>
    <p:sldId id="653" r:id="rId13"/>
    <p:sldId id="654" r:id="rId14"/>
    <p:sldId id="655" r:id="rId15"/>
    <p:sldId id="656" r:id="rId16"/>
    <p:sldId id="658" r:id="rId17"/>
    <p:sldId id="659" r:id="rId18"/>
    <p:sldId id="662" r:id="rId19"/>
    <p:sldId id="663" r:id="rId20"/>
    <p:sldId id="664" r:id="rId21"/>
    <p:sldId id="665" r:id="rId22"/>
    <p:sldId id="666" r:id="rId23"/>
    <p:sldId id="667" r:id="rId24"/>
    <p:sldId id="660" r:id="rId25"/>
    <p:sldId id="661" r:id="rId26"/>
    <p:sldId id="668" r:id="rId27"/>
    <p:sldId id="670" r:id="rId28"/>
    <p:sldId id="675" r:id="rId29"/>
    <p:sldId id="672" r:id="rId30"/>
    <p:sldId id="677" r:id="rId31"/>
    <p:sldId id="678" r:id="rId32"/>
    <p:sldId id="679" r:id="rId33"/>
    <p:sldId id="673" r:id="rId34"/>
    <p:sldId id="680" r:id="rId35"/>
    <p:sldId id="674" r:id="rId36"/>
    <p:sldId id="681" r:id="rId37"/>
    <p:sldId id="686" r:id="rId38"/>
    <p:sldId id="687" r:id="rId39"/>
    <p:sldId id="684" r:id="rId40"/>
    <p:sldId id="685" r:id="rId41"/>
    <p:sldId id="697" r:id="rId42"/>
    <p:sldId id="698" r:id="rId43"/>
    <p:sldId id="718" r:id="rId44"/>
    <p:sldId id="699" r:id="rId45"/>
    <p:sldId id="719" r:id="rId46"/>
    <p:sldId id="701" r:id="rId47"/>
    <p:sldId id="720" r:id="rId48"/>
    <p:sldId id="702" r:id="rId49"/>
    <p:sldId id="721" r:id="rId50"/>
    <p:sldId id="723" r:id="rId51"/>
    <p:sldId id="724" r:id="rId52"/>
    <p:sldId id="704" r:id="rId53"/>
    <p:sldId id="722" r:id="rId54"/>
    <p:sldId id="711" r:id="rId5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40" autoAdjust="0"/>
    <p:restoredTop sz="86455" autoAdjust="0"/>
  </p:normalViewPr>
  <p:slideViewPr>
    <p:cSldViewPr>
      <p:cViewPr varScale="1">
        <p:scale>
          <a:sx n="93" d="100"/>
          <a:sy n="93" d="100"/>
        </p:scale>
        <p:origin x="37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418A50-AA2F-4768-B350-88E8857D22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109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0B1704D-11F1-4E80-9660-30AE0B73B75A}" type="slidenum">
              <a:rPr lang="ru-RU" sz="1200"/>
              <a:pPr eaLnBrk="1" hangingPunct="1"/>
              <a:t>1</a:t>
            </a:fld>
            <a:endParaRPr lang="ru-RU" sz="1200"/>
          </a:p>
        </p:txBody>
      </p:sp>
      <p:sp>
        <p:nvSpPr>
          <p:cNvPr id="317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7570118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79864A-4D01-4141-83F4-98EE5A011B3F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4695145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A2FE22-EB7B-49FB-93C7-B3C561477CA1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1947387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A2FE22-EB7B-49FB-93C7-B3C561477CA1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7179079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B63225-9C41-4CB0-B9F7-E3EF34D2713B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2813198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0FF22D-37BA-4974-BAB0-7B36DF554EFD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2625926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044804-4133-4158-B2B1-CC4CDC6AD71E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5542564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6C2DBB-42FF-42C5-8C9E-5A98CCF096A4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19763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63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2925252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46CA65-B857-4F97-97A6-C581D1D4D641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4682008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6F2963-0CCB-456D-AE32-A074765AEE24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20173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73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0203020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6F2963-0CCB-456D-AE32-A074765AEE24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20173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73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62397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627DA3-1B15-451D-AE00-B57250301FB0}" type="slidenum">
              <a:rPr lang="ru-RU"/>
              <a:pPr/>
              <a:t>2</a:t>
            </a:fld>
            <a:endParaRPr lang="ru-RU"/>
          </a:p>
        </p:txBody>
      </p:sp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5964994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D8DAE3-F46A-4410-8C66-77EEE7343BB2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4288032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D8DAE3-F46A-4410-8C66-77EEE7343BB2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5350998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A19757-88C4-4928-85DB-ACB160FF030E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7668087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A19757-88C4-4928-85DB-ACB160FF030E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80090268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76FD81-83BA-4348-BBF4-ED043635E2D6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19968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68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0224093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466899-B013-4927-88B8-6589428AE8E0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71578630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3B4388-62BF-487D-A7D5-DF60FA58F635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76392771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0FD439-06A9-47DE-8EA5-26181A4F3B4C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82007159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0FD439-06A9-47DE-8EA5-26181A4F3B4C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18321498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67C609-2C95-4105-AECC-9B783A1C1521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872726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627DA3-1B15-451D-AE00-B57250301FB0}" type="slidenum">
              <a:rPr lang="ru-RU"/>
              <a:pPr/>
              <a:t>3</a:t>
            </a:fld>
            <a:endParaRPr lang="ru-RU"/>
          </a:p>
        </p:txBody>
      </p:sp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7367859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67C609-2C95-4105-AECC-9B783A1C1521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96274410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EA2884-6E20-45CF-B5A6-68096C46E866}" type="slidenum">
              <a:rPr lang="ru-RU" altLang="ru-RU"/>
              <a:pPr/>
              <a:t>31</a:t>
            </a:fld>
            <a:endParaRPr lang="ru-RU" altLang="ru-RU"/>
          </a:p>
        </p:txBody>
      </p:sp>
      <p:sp>
        <p:nvSpPr>
          <p:cNvPr id="23040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040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7972882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EA2884-6E20-45CF-B5A6-68096C46E866}" type="slidenum">
              <a:rPr lang="ru-RU" altLang="ru-RU"/>
              <a:pPr/>
              <a:t>32</a:t>
            </a:fld>
            <a:endParaRPr lang="ru-RU" altLang="ru-RU"/>
          </a:p>
        </p:txBody>
      </p:sp>
      <p:sp>
        <p:nvSpPr>
          <p:cNvPr id="23040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040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91327004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11C0A3-A2CD-4774-97D0-2285C68F3ECA}" type="slidenum">
              <a:rPr lang="ru-RU" altLang="ru-RU"/>
              <a:pPr/>
              <a:t>33</a:t>
            </a:fld>
            <a:endParaRPr lang="ru-RU" altLang="ru-RU"/>
          </a:p>
        </p:txBody>
      </p:sp>
      <p:sp>
        <p:nvSpPr>
          <p:cNvPr id="23245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45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87091895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11C0A3-A2CD-4774-97D0-2285C68F3ECA}" type="slidenum">
              <a:rPr lang="ru-RU" altLang="ru-RU"/>
              <a:pPr/>
              <a:t>34</a:t>
            </a:fld>
            <a:endParaRPr lang="ru-RU" altLang="ru-RU"/>
          </a:p>
        </p:txBody>
      </p:sp>
      <p:sp>
        <p:nvSpPr>
          <p:cNvPr id="23245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45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90805145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082A15-F220-4CA7-B363-68A554387D54}" type="slidenum">
              <a:rPr lang="ru-RU" altLang="ru-RU"/>
              <a:pPr/>
              <a:t>35</a:t>
            </a:fld>
            <a:endParaRPr lang="ru-RU" altLang="ru-RU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39669377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229604-38D7-425A-9CBC-308B3892817C}" type="slidenum">
              <a:rPr lang="ru-RU" altLang="ru-RU"/>
              <a:pPr/>
              <a:t>36</a:t>
            </a:fld>
            <a:endParaRPr lang="ru-RU" altLang="ru-RU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72692298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229604-38D7-425A-9CBC-308B3892817C}" type="slidenum">
              <a:rPr lang="ru-RU" altLang="ru-RU"/>
              <a:pPr/>
              <a:t>37</a:t>
            </a:fld>
            <a:endParaRPr lang="ru-RU" altLang="ru-RU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07759740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178E3A-8C8D-49A0-BBF2-8D893F85AC67}" type="slidenum">
              <a:rPr lang="ru-RU" altLang="ru-RU"/>
              <a:pPr/>
              <a:t>38</a:t>
            </a:fld>
            <a:endParaRPr lang="ru-RU" altLang="ru-RU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37976302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351935-75F5-4FB8-A89B-E2AA9B4F1321}" type="slidenum">
              <a:rPr lang="ru-RU" altLang="ru-RU"/>
              <a:pPr/>
              <a:t>39</a:t>
            </a:fld>
            <a:endParaRPr lang="ru-RU" altLang="ru-RU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408381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153AD6-3BC1-422E-B9D0-76442D3DFA60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81809396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82D354-FAA6-4C02-A783-7E7DDEF9919A}" type="slidenum">
              <a:rPr lang="ru-RU" altLang="ru-RU"/>
              <a:pPr/>
              <a:t>40</a:t>
            </a:fld>
            <a:endParaRPr lang="ru-RU" altLang="ru-RU"/>
          </a:p>
        </p:txBody>
      </p:sp>
      <p:sp>
        <p:nvSpPr>
          <p:cNvPr id="23449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499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4946514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48B64F-147B-4EEA-B373-8A4FE1B076E6}" type="slidenum">
              <a:rPr lang="ru-RU" altLang="ru-RU"/>
              <a:pPr/>
              <a:t>41</a:t>
            </a:fld>
            <a:endParaRPr lang="ru-RU" altLang="ru-RU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75980986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560640-46B5-49C8-96CF-CC61D9C6B268}" type="slidenum">
              <a:rPr lang="ru-RU" altLang="ru-RU"/>
              <a:pPr/>
              <a:t>42</a:t>
            </a:fld>
            <a:endParaRPr lang="ru-RU" altLang="ru-RU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24647123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560640-46B5-49C8-96CF-CC61D9C6B268}" type="slidenum">
              <a:rPr lang="ru-RU" altLang="ru-RU"/>
              <a:pPr/>
              <a:t>43</a:t>
            </a:fld>
            <a:endParaRPr lang="ru-RU" altLang="ru-RU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79616079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EBCC33-489E-429D-9135-743FE054FE81}" type="slidenum">
              <a:rPr lang="ru-RU" altLang="ru-RU"/>
              <a:pPr/>
              <a:t>44</a:t>
            </a:fld>
            <a:endParaRPr lang="ru-RU" altLang="ru-RU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8290225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EBCC33-489E-429D-9135-743FE054FE81}" type="slidenum">
              <a:rPr lang="ru-RU" altLang="ru-RU"/>
              <a:pPr/>
              <a:t>45</a:t>
            </a:fld>
            <a:endParaRPr lang="ru-RU" altLang="ru-RU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71084945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9C481C-7B0D-4581-BD4F-D0DA2276E61A}" type="slidenum">
              <a:rPr lang="ru-RU" altLang="ru-RU"/>
              <a:pPr/>
              <a:t>46</a:t>
            </a:fld>
            <a:endParaRPr lang="ru-RU" altLang="ru-RU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39104742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9C481C-7B0D-4581-BD4F-D0DA2276E61A}" type="slidenum">
              <a:rPr lang="ru-RU" altLang="ru-RU"/>
              <a:pPr/>
              <a:t>47</a:t>
            </a:fld>
            <a:endParaRPr lang="ru-RU" altLang="ru-RU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50529152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6540C8-3ECE-4C77-BB88-A488B25DA326}" type="slidenum">
              <a:rPr lang="ru-RU" altLang="ru-RU"/>
              <a:pPr/>
              <a:t>48</a:t>
            </a:fld>
            <a:endParaRPr lang="ru-RU" altLang="ru-RU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20423466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6540C8-3ECE-4C77-BB88-A488B25DA326}" type="slidenum">
              <a:rPr lang="ru-RU" altLang="ru-RU"/>
              <a:pPr/>
              <a:t>49</a:t>
            </a:fld>
            <a:endParaRPr lang="ru-RU" altLang="ru-RU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936916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6F58E9-618B-40BC-B7CB-B9E829396D05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05149882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7D4CC5-6395-42C2-AD36-0C99EDDA0A42}" type="slidenum">
              <a:rPr lang="ru-RU" altLang="ru-RU"/>
              <a:pPr/>
              <a:t>50</a:t>
            </a:fld>
            <a:endParaRPr lang="ru-RU" altLang="ru-RU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49742214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7D4CC5-6395-42C2-AD36-0C99EDDA0A42}" type="slidenum">
              <a:rPr lang="ru-RU" altLang="ru-RU"/>
              <a:pPr/>
              <a:t>51</a:t>
            </a:fld>
            <a:endParaRPr lang="ru-RU" altLang="ru-RU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26865144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7EA78B-CC6C-4058-B942-94F5295A5E45}" type="slidenum">
              <a:rPr lang="ru-RU" altLang="ru-RU"/>
              <a:pPr/>
              <a:t>52</a:t>
            </a:fld>
            <a:endParaRPr lang="ru-RU" altLang="ru-RU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08824966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7EA78B-CC6C-4058-B942-94F5295A5E45}" type="slidenum">
              <a:rPr lang="ru-RU" altLang="ru-RU"/>
              <a:pPr/>
              <a:t>53</a:t>
            </a:fld>
            <a:endParaRPr lang="ru-RU" altLang="ru-RU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544815286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703041-F9C6-4033-B377-AF793D7161A9}" type="slidenum">
              <a:rPr lang="ru-RU" altLang="ru-RU"/>
              <a:pPr/>
              <a:t>54</a:t>
            </a:fld>
            <a:endParaRPr lang="ru-RU" altLang="ru-RU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992775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6F58E9-618B-40BC-B7CB-B9E829396D05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452419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5611C5-F197-481E-AAC7-8A401EF98DA4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004564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5611C5-F197-481E-AAC7-8A401EF98DA4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643928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5611C5-F197-481E-AAC7-8A401EF98DA4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493752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378CE-A18B-4E4C-9B94-BA212932A4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08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7F38D-407A-4359-8C9E-CD66DB53E8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406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A33A2-EE0B-4A70-A6C8-F482B8ECF9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193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2C143-9BCA-40AD-863B-8DF3257D9B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121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AFD0E-BAF1-458C-AA56-D786657213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50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0D4C2-DD84-4033-88B0-D19917AA9B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831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EEE85-EEA1-4F08-A31F-B3286C306D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681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F7C78-CEC6-4E57-8293-A7B37F4AEE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200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C7C87-6E9C-464B-8757-E810159E99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745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B1EB8-615C-4550-8A49-4B132F8D55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555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0712F-8924-43F1-A69F-C3FC11D026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421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9A685-3CB4-4C47-9C79-E2B051CEB3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607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22DFCB8-02B3-4CAF-8754-C9042E1FBB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4.png"/><Relationship Id="rId4" Type="http://schemas.openxmlformats.org/officeDocument/2006/relationships/oleObject" Target="../embeddings/oleObject1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4.png"/><Relationship Id="rId4" Type="http://schemas.openxmlformats.org/officeDocument/2006/relationships/oleObject" Target="../embeddings/oleObject1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5.png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490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5.png"/><Relationship Id="rId4" Type="http://schemas.openxmlformats.org/officeDocument/2006/relationships/oleObject" Target="../embeddings/oleObject2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6.png"/><Relationship Id="rId4" Type="http://schemas.openxmlformats.org/officeDocument/2006/relationships/oleObject" Target="../embeddings/oleObject3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6.png"/><Relationship Id="rId4" Type="http://schemas.openxmlformats.org/officeDocument/2006/relationships/oleObject" Target="../embeddings/oleObject3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7.png"/><Relationship Id="rId4" Type="http://schemas.openxmlformats.org/officeDocument/2006/relationships/oleObject" Target="../embeddings/oleObject4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7.png"/><Relationship Id="rId4" Type="http://schemas.openxmlformats.org/officeDocument/2006/relationships/oleObject" Target="../embeddings/oleObject4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8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548680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Окружность. Задачи на построение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107504" y="2044005"/>
            <a:ext cx="88392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sz="2800" dirty="0" smtClean="0">
                <a:solidFill>
                  <a:srgbClr val="FF3300"/>
                </a:solidFill>
              </a:rPr>
              <a:t>	Окружность</a:t>
            </a:r>
            <a:r>
              <a:rPr lang="ru-RU" sz="2800" dirty="0" smtClean="0">
                <a:solidFill>
                  <a:schemeClr val="accent1"/>
                </a:solidFill>
              </a:rPr>
              <a:t> </a:t>
            </a:r>
            <a:r>
              <a:rPr lang="ru-RU" sz="2800" dirty="0"/>
              <a:t>– </a:t>
            </a:r>
            <a:r>
              <a:rPr lang="ru-RU" sz="2800" dirty="0" smtClean="0"/>
              <a:t>фигура, состоящая из всех точек плоскости, </a:t>
            </a:r>
            <a:r>
              <a:rPr lang="ru-RU" sz="2800" dirty="0"/>
              <a:t>удаленных от данной точки на данное </a:t>
            </a:r>
            <a:r>
              <a:rPr lang="ru-RU" sz="2800" dirty="0" smtClean="0"/>
              <a:t>расстояние.</a:t>
            </a:r>
            <a:endParaRPr lang="ru-RU" sz="2800" dirty="0"/>
          </a:p>
        </p:txBody>
      </p:sp>
      <p:pic>
        <p:nvPicPr>
          <p:cNvPr id="7" name="Picture 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429000"/>
            <a:ext cx="2649538" cy="261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782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Теорема 4</a:t>
            </a:r>
          </a:p>
        </p:txBody>
      </p:sp>
      <p:sp>
        <p:nvSpPr>
          <p:cNvPr id="192515" name="Text Box 3"/>
          <p:cNvSpPr txBox="1">
            <a:spLocks noChangeArrowheads="1"/>
          </p:cNvSpPr>
          <p:nvPr/>
        </p:nvSpPr>
        <p:spPr bwMode="auto">
          <a:xfrm>
            <a:off x="0" y="5334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 smtClean="0">
                <a:cs typeface="Times New Roman" panose="02020603050405020304" pitchFamily="18" charset="0"/>
              </a:rPr>
              <a:t>	Если </a:t>
            </a:r>
            <a:r>
              <a:rPr lang="ru-RU" altLang="ru-RU" sz="3200" dirty="0">
                <a:cs typeface="Times New Roman" panose="02020603050405020304" pitchFamily="18" charset="0"/>
              </a:rPr>
              <a:t>расстояние от центра окружности до прямой меньше радиуса окружности, то прямая и окружность пересекаются.</a:t>
            </a:r>
          </a:p>
        </p:txBody>
      </p:sp>
      <p:pic>
        <p:nvPicPr>
          <p:cNvPr id="19251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103060"/>
            <a:ext cx="3456384" cy="2768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5157192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 smtClean="0">
                <a:cs typeface="Times New Roman" panose="02020603050405020304" pitchFamily="18" charset="0"/>
              </a:rPr>
              <a:t>	</a:t>
            </a:r>
            <a:r>
              <a:rPr lang="ru-RU" altLang="ru-RU" sz="2800" dirty="0" smtClean="0">
                <a:cs typeface="Times New Roman" panose="02020603050405020304" pitchFamily="18" charset="0"/>
              </a:rPr>
              <a:t>Доказательство выходит за рамки школьного курса математики.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38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Теорема </a:t>
            </a:r>
            <a:r>
              <a:rPr lang="ru-RU" altLang="ru-RU" sz="3600" dirty="0" smtClean="0">
                <a:solidFill>
                  <a:srgbClr val="FF3300"/>
                </a:solidFill>
              </a:rPr>
              <a:t>5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53603" name="Text Box 3"/>
          <p:cNvSpPr txBox="1">
            <a:spLocks noChangeArrowheads="1"/>
          </p:cNvSpPr>
          <p:nvPr/>
        </p:nvSpPr>
        <p:spPr bwMode="auto">
          <a:xfrm>
            <a:off x="0" y="620688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 smtClean="0"/>
              <a:t>	О</a:t>
            </a:r>
            <a:r>
              <a:rPr lang="ru-RU" altLang="ru-RU" sz="2800" dirty="0" smtClean="0">
                <a:cs typeface="Times New Roman" panose="02020603050405020304" pitchFamily="18" charset="0"/>
              </a:rPr>
              <a:t>трезки </a:t>
            </a:r>
            <a:r>
              <a:rPr lang="ru-RU" altLang="ru-RU" sz="2800" dirty="0">
                <a:cs typeface="Times New Roman" panose="02020603050405020304" pitchFamily="18" charset="0"/>
              </a:rPr>
              <a:t>касательных, </a:t>
            </a:r>
            <a:r>
              <a:rPr lang="ru-RU" altLang="ru-RU" sz="2800" dirty="0"/>
              <a:t>проведенных к окружности из одной точки, равны.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15360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450" y="2204864"/>
            <a:ext cx="3975100" cy="249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726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0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564904"/>
            <a:ext cx="3975100" cy="249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08" name="Text Box 8"/>
          <p:cNvSpPr txBox="1">
            <a:spLocks noChangeArrowheads="1"/>
          </p:cNvSpPr>
          <p:nvPr/>
        </p:nvSpPr>
        <p:spPr bwMode="auto">
          <a:xfrm>
            <a:off x="0" y="0"/>
            <a:ext cx="9144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 smtClean="0">
                <a:solidFill>
                  <a:srgbClr val="FF3300"/>
                </a:solidFill>
              </a:rPr>
              <a:t>	Доказательство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.</a:t>
            </a:r>
            <a:r>
              <a:rPr lang="ru-RU" altLang="ru-RU" dirty="0">
                <a:cs typeface="Times New Roman" panose="02020603050405020304" pitchFamily="18" charset="0"/>
              </a:rPr>
              <a:t> Рассмотрим две касательные к окружности с центром в точке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dirty="0">
                <a:cs typeface="Times New Roman" panose="02020603050405020304" pitchFamily="18" charset="0"/>
              </a:rPr>
              <a:t>, проведенные из точки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и касающиеся окружности в точках </a:t>
            </a:r>
            <a:r>
              <a:rPr lang="ru-RU" altLang="ru-RU" i="1" dirty="0">
                <a:cs typeface="Times New Roman" panose="02020603050405020304" pitchFamily="18" charset="0"/>
              </a:rPr>
              <a:t>В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ru-RU" altLang="ru-RU" i="1" dirty="0">
                <a:cs typeface="Times New Roman" panose="02020603050405020304" pitchFamily="18" charset="0"/>
              </a:rPr>
              <a:t>С</a:t>
            </a:r>
            <a:r>
              <a:rPr lang="ru-RU" altLang="ru-RU" dirty="0">
                <a:cs typeface="Times New Roman" panose="02020603050405020304" pitchFamily="18" charset="0"/>
              </a:rPr>
              <a:t>. Треугольники </a:t>
            </a:r>
            <a:r>
              <a:rPr lang="ru-RU" altLang="ru-RU" i="1" dirty="0">
                <a:cs typeface="Times New Roman" panose="02020603050405020304" pitchFamily="18" charset="0"/>
              </a:rPr>
              <a:t>АОВ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ru-RU" altLang="ru-RU" i="1" dirty="0">
                <a:cs typeface="Times New Roman" panose="02020603050405020304" pitchFamily="18" charset="0"/>
              </a:rPr>
              <a:t>АОС</a:t>
            </a:r>
            <a:r>
              <a:rPr lang="ru-RU" altLang="ru-RU" dirty="0">
                <a:cs typeface="Times New Roman" panose="02020603050405020304" pitchFamily="18" charset="0"/>
              </a:rPr>
              <a:t> прямоугольные, </a:t>
            </a:r>
            <a:r>
              <a:rPr lang="ru-RU" altLang="ru-RU" i="1" dirty="0">
                <a:cs typeface="Times New Roman" panose="02020603050405020304" pitchFamily="18" charset="0"/>
              </a:rPr>
              <a:t>ОВ=ОС</a:t>
            </a:r>
            <a:r>
              <a:rPr lang="ru-RU" altLang="ru-RU" dirty="0">
                <a:cs typeface="Times New Roman" panose="02020603050405020304" pitchFamily="18" charset="0"/>
              </a:rPr>
              <a:t> и сторона </a:t>
            </a:r>
            <a:r>
              <a:rPr lang="ru-RU" altLang="ru-RU" i="1" dirty="0">
                <a:cs typeface="Times New Roman" panose="02020603050405020304" pitchFamily="18" charset="0"/>
              </a:rPr>
              <a:t>АО</a:t>
            </a:r>
            <a:r>
              <a:rPr lang="ru-RU" altLang="ru-RU" dirty="0">
                <a:cs typeface="Times New Roman" panose="02020603050405020304" pitchFamily="18" charset="0"/>
              </a:rPr>
              <a:t> общая. По признаку равенства прямоугольных треугольников (по катету и гипотенузе), они равны. Следовательно, </a:t>
            </a:r>
            <a:r>
              <a:rPr lang="ru-RU" altLang="ru-RU" i="1" dirty="0">
                <a:cs typeface="Times New Roman" panose="02020603050405020304" pitchFamily="18" charset="0"/>
              </a:rPr>
              <a:t>АВ=АС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198951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 smtClean="0">
                <a:solidFill>
                  <a:srgbClr val="FF3300"/>
                </a:solidFill>
              </a:rPr>
              <a:t>Упражнения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82275" name="Text Box 3"/>
          <p:cNvSpPr txBox="1">
            <a:spLocks noChangeArrowheads="1"/>
          </p:cNvSpPr>
          <p:nvPr/>
        </p:nvSpPr>
        <p:spPr bwMode="auto">
          <a:xfrm>
            <a:off x="0" y="7620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 smtClean="0">
                <a:cs typeface="Times New Roman" panose="02020603050405020304" pitchFamily="18" charset="0"/>
              </a:rPr>
              <a:t>	1. На </a:t>
            </a:r>
            <a:r>
              <a:rPr lang="ru-RU" altLang="ru-RU" sz="3200" dirty="0">
                <a:cs typeface="Times New Roman" panose="02020603050405020304" pitchFamily="18" charset="0"/>
              </a:rPr>
              <a:t>рисунке </a:t>
            </a:r>
            <a:r>
              <a:rPr lang="en-US" altLang="ru-RU" sz="3200" i="1" dirty="0">
                <a:cs typeface="Times New Roman" panose="02020603050405020304" pitchFamily="18" charset="0"/>
              </a:rPr>
              <a:t>MA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MB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MC</a:t>
            </a:r>
            <a:r>
              <a:rPr lang="ru-RU" altLang="ru-RU" sz="3200" dirty="0">
                <a:cs typeface="Times New Roman" panose="02020603050405020304" pitchFamily="18" charset="0"/>
              </a:rPr>
              <a:t> - касательные. </a:t>
            </a:r>
            <a:r>
              <a:rPr lang="ru-RU" altLang="ru-RU" sz="3200" dirty="0"/>
              <a:t>Верно ли, что </a:t>
            </a:r>
            <a:r>
              <a:rPr lang="en-US" altLang="ru-RU" sz="3200" i="1" dirty="0"/>
              <a:t>MA =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MB</a:t>
            </a:r>
            <a:r>
              <a:rPr lang="en-US" altLang="ru-RU" sz="3200" dirty="0">
                <a:cs typeface="Times New Roman" panose="02020603050405020304" pitchFamily="18" charset="0"/>
              </a:rPr>
              <a:t>?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822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075780"/>
            <a:ext cx="2874963" cy="290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553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3" name="Text Box 3"/>
          <p:cNvSpPr txBox="1">
            <a:spLocks noChangeArrowheads="1"/>
          </p:cNvSpPr>
          <p:nvPr/>
        </p:nvSpPr>
        <p:spPr bwMode="auto">
          <a:xfrm>
            <a:off x="0" y="7620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 smtClean="0">
                <a:cs typeface="Times New Roman" panose="02020603050405020304" pitchFamily="18" charset="0"/>
              </a:rPr>
              <a:t>	2. На </a:t>
            </a:r>
            <a:r>
              <a:rPr lang="ru-RU" altLang="ru-RU" sz="3200" dirty="0">
                <a:cs typeface="Times New Roman" panose="02020603050405020304" pitchFamily="18" charset="0"/>
              </a:rPr>
              <a:t>рисунке </a:t>
            </a:r>
            <a:r>
              <a:rPr lang="en-US" altLang="ru-RU" sz="3200" i="1" dirty="0">
                <a:cs typeface="Times New Roman" panose="02020603050405020304" pitchFamily="18" charset="0"/>
              </a:rPr>
              <a:t>MA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MB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MC</a:t>
            </a:r>
            <a:r>
              <a:rPr lang="ru-RU" altLang="ru-RU" sz="3200" dirty="0">
                <a:cs typeface="Times New Roman" panose="02020603050405020304" pitchFamily="18" charset="0"/>
              </a:rPr>
              <a:t> - касательные. </a:t>
            </a:r>
            <a:r>
              <a:rPr lang="ru-RU" altLang="ru-RU" sz="3200" dirty="0"/>
              <a:t>В каком отношении делит точка </a:t>
            </a:r>
            <a:r>
              <a:rPr lang="en-US" altLang="ru-RU" sz="3200" i="1" dirty="0"/>
              <a:t>M </a:t>
            </a:r>
            <a:r>
              <a:rPr lang="ru-RU" altLang="ru-RU" sz="3200" dirty="0"/>
              <a:t>отрезок </a:t>
            </a:r>
            <a:r>
              <a:rPr lang="en-US" altLang="ru-RU" sz="3200" i="1" dirty="0">
                <a:cs typeface="Times New Roman" panose="02020603050405020304" pitchFamily="18" charset="0"/>
              </a:rPr>
              <a:t>AB</a:t>
            </a:r>
            <a:r>
              <a:rPr lang="en-US" altLang="ru-RU" sz="3200" dirty="0">
                <a:cs typeface="Times New Roman" panose="02020603050405020304" pitchFamily="18" charset="0"/>
              </a:rPr>
              <a:t>?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843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913" y="2281238"/>
            <a:ext cx="3430587" cy="229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449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1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 smtClean="0">
                <a:cs typeface="Times New Roman" panose="02020603050405020304" pitchFamily="18" charset="0"/>
              </a:rPr>
              <a:t>	3. На </a:t>
            </a:r>
            <a:r>
              <a:rPr lang="ru-RU" altLang="ru-RU" sz="3200" dirty="0">
                <a:cs typeface="Times New Roman" panose="02020603050405020304" pitchFamily="18" charset="0"/>
              </a:rPr>
              <a:t>рисунке </a:t>
            </a:r>
            <a:r>
              <a:rPr lang="en-US" altLang="ru-RU" sz="3200" i="1" dirty="0">
                <a:cs typeface="Times New Roman" panose="02020603050405020304" pitchFamily="18" charset="0"/>
              </a:rPr>
              <a:t>SH </a:t>
            </a:r>
            <a:r>
              <a:rPr lang="ru-RU" altLang="ru-RU" sz="3200" dirty="0">
                <a:cs typeface="Times New Roman" panose="02020603050405020304" pitchFamily="18" charset="0"/>
              </a:rPr>
              <a:t>и </a:t>
            </a:r>
            <a:r>
              <a:rPr lang="en-US" altLang="ru-RU" sz="3200" i="1" dirty="0">
                <a:cs typeface="Times New Roman" panose="02020603050405020304" pitchFamily="18" charset="0"/>
              </a:rPr>
              <a:t>SQ </a:t>
            </a:r>
            <a:r>
              <a:rPr lang="ru-RU" altLang="ru-RU" sz="3200" dirty="0">
                <a:cs typeface="Times New Roman" panose="02020603050405020304" pitchFamily="18" charset="0"/>
              </a:rPr>
              <a:t>- отрезки касательных, сумма которых равна 36 см. Найдите периметр треугольника </a:t>
            </a:r>
            <a:r>
              <a:rPr lang="en-US" altLang="ru-RU" sz="3200" i="1" dirty="0">
                <a:cs typeface="Times New Roman" panose="02020603050405020304" pitchFamily="18" charset="0"/>
              </a:rPr>
              <a:t>STU</a:t>
            </a:r>
            <a:r>
              <a:rPr lang="ru-RU" altLang="ru-RU" sz="3200" dirty="0">
                <a:cs typeface="Times New Roman" panose="02020603050405020304" pitchFamily="18" charset="0"/>
              </a:rPr>
              <a:t>, где </a:t>
            </a:r>
            <a:r>
              <a:rPr lang="en-US" altLang="ru-RU" sz="3200" i="1" dirty="0">
                <a:cs typeface="Times New Roman" panose="02020603050405020304" pitchFamily="18" charset="0"/>
              </a:rPr>
              <a:t>TU</a:t>
            </a:r>
            <a:r>
              <a:rPr lang="ru-RU" altLang="ru-RU" sz="3200" dirty="0">
                <a:cs typeface="Times New Roman" panose="02020603050405020304" pitchFamily="18" charset="0"/>
              </a:rPr>
              <a:t> – касательная к данной окружности.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pic>
        <p:nvPicPr>
          <p:cNvPr id="18637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348880"/>
            <a:ext cx="3408363" cy="321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16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1" name="Text Box 3"/>
          <p:cNvSpPr txBox="1">
            <a:spLocks noChangeArrowheads="1"/>
          </p:cNvSpPr>
          <p:nvPr/>
        </p:nvSpPr>
        <p:spPr bwMode="auto">
          <a:xfrm>
            <a:off x="0" y="762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 smtClean="0">
                <a:cs typeface="Times New Roman" panose="02020603050405020304" pitchFamily="18" charset="0"/>
              </a:rPr>
              <a:t>	4. Докажите</a:t>
            </a:r>
            <a:r>
              <a:rPr lang="ru-RU" altLang="ru-RU" sz="3200" dirty="0">
                <a:cs typeface="Times New Roman" panose="02020603050405020304" pitchFamily="18" charset="0"/>
              </a:rPr>
              <a:t>, что отрезки </a:t>
            </a:r>
            <a:r>
              <a:rPr lang="ru-RU" altLang="ru-RU" sz="3200" i="1" dirty="0">
                <a:cs typeface="Times New Roman" panose="02020603050405020304" pitchFamily="18" charset="0"/>
              </a:rPr>
              <a:t>АВ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en-US" altLang="ru-RU" sz="3200" i="1" dirty="0">
                <a:cs typeface="Times New Roman" panose="02020603050405020304" pitchFamily="18" charset="0"/>
              </a:rPr>
              <a:t>CD</a:t>
            </a:r>
            <a:r>
              <a:rPr lang="ru-RU" altLang="ru-RU" sz="3200" dirty="0">
                <a:cs typeface="Times New Roman" panose="02020603050405020304" pitchFamily="18" charset="0"/>
              </a:rPr>
              <a:t> общих внутренних касательных к двум окружностям, равны.</a:t>
            </a:r>
          </a:p>
        </p:txBody>
      </p:sp>
      <p:pic>
        <p:nvPicPr>
          <p:cNvPr id="1966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420888"/>
            <a:ext cx="3890963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503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7" name="Text Box 3"/>
          <p:cNvSpPr txBox="1">
            <a:spLocks noChangeArrowheads="1"/>
          </p:cNvSpPr>
          <p:nvPr/>
        </p:nvSpPr>
        <p:spPr bwMode="auto">
          <a:xfrm>
            <a:off x="0" y="762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 smtClean="0">
                <a:cs typeface="Times New Roman" panose="02020603050405020304" pitchFamily="18" charset="0"/>
              </a:rPr>
              <a:t>	5. Докажите</a:t>
            </a:r>
            <a:r>
              <a:rPr lang="ru-RU" altLang="ru-RU" sz="3200" dirty="0">
                <a:cs typeface="Times New Roman" panose="02020603050405020304" pitchFamily="18" charset="0"/>
              </a:rPr>
              <a:t>, что отрезки </a:t>
            </a:r>
            <a:r>
              <a:rPr lang="ru-RU" altLang="ru-RU" sz="3200" i="1" dirty="0">
                <a:cs typeface="Times New Roman" panose="02020603050405020304" pitchFamily="18" charset="0"/>
              </a:rPr>
              <a:t>АВ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en-US" altLang="ru-RU" sz="3200" i="1" dirty="0">
                <a:cs typeface="Times New Roman" panose="02020603050405020304" pitchFamily="18" charset="0"/>
              </a:rPr>
              <a:t>CD</a:t>
            </a:r>
            <a:r>
              <a:rPr lang="ru-RU" altLang="ru-RU" sz="3200" dirty="0">
                <a:cs typeface="Times New Roman" panose="02020603050405020304" pitchFamily="18" charset="0"/>
              </a:rPr>
              <a:t> общих пересекающихся внешних касательных к двум окружностям, равны.</a:t>
            </a:r>
          </a:p>
        </p:txBody>
      </p:sp>
      <p:pic>
        <p:nvPicPr>
          <p:cNvPr id="19047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788" y="2492896"/>
            <a:ext cx="5070423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338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7" name="Text Box 1027"/>
          <p:cNvSpPr txBox="1">
            <a:spLocks noChangeArrowheads="1"/>
          </p:cNvSpPr>
          <p:nvPr/>
        </p:nvSpPr>
        <p:spPr bwMode="auto">
          <a:xfrm>
            <a:off x="0" y="7620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 smtClean="0"/>
              <a:t>	6. На </a:t>
            </a:r>
            <a:r>
              <a:rPr lang="ru-RU" altLang="ru-RU" sz="3200" dirty="0"/>
              <a:t>клетчатой бумаге через точку </a:t>
            </a:r>
            <a:r>
              <a:rPr lang="en-US" altLang="ru-RU" sz="3200" i="1" dirty="0"/>
              <a:t>A </a:t>
            </a:r>
            <a:r>
              <a:rPr lang="ru-RU" altLang="ru-RU" sz="3200" dirty="0"/>
              <a:t>проведите касательную к данной окружности.</a:t>
            </a:r>
          </a:p>
        </p:txBody>
      </p:sp>
      <p:pic>
        <p:nvPicPr>
          <p:cNvPr id="200713" name="Picture 10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063" y="2049463"/>
            <a:ext cx="2809875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145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0715" name="Group 1035"/>
          <p:cNvGrpSpPr>
            <a:grpSpLocks/>
          </p:cNvGrpSpPr>
          <p:nvPr/>
        </p:nvGrpSpPr>
        <p:grpSpPr bwMode="auto">
          <a:xfrm>
            <a:off x="539552" y="1340768"/>
            <a:ext cx="8305800" cy="3475038"/>
            <a:chOff x="336" y="1296"/>
            <a:chExt cx="5232" cy="2189"/>
          </a:xfrm>
        </p:grpSpPr>
        <p:sp>
          <p:nvSpPr>
            <p:cNvPr id="200708" name="Text Box 1028"/>
            <p:cNvSpPr txBox="1">
              <a:spLocks noChangeArrowheads="1"/>
            </p:cNvSpPr>
            <p:nvPr/>
          </p:nvSpPr>
          <p:spPr bwMode="auto">
            <a:xfrm>
              <a:off x="336" y="3120"/>
              <a:ext cx="52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endParaRPr lang="en-US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200714" name="Picture 103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1296"/>
              <a:ext cx="1770" cy="17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19729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0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61180"/>
            <a:ext cx="7772400" cy="582195"/>
          </a:xfrm>
        </p:spPr>
        <p:txBody>
          <a:bodyPr/>
          <a:lstStyle/>
          <a:p>
            <a:r>
              <a:rPr lang="ru-RU" sz="2800" dirty="0" smtClean="0">
                <a:solidFill>
                  <a:srgbClr val="FF3300"/>
                </a:solidFill>
              </a:rPr>
              <a:t>(Демоверсия 2019, задача 18)</a:t>
            </a:r>
            <a:endParaRPr lang="ru-RU" sz="2800" dirty="0">
              <a:solidFill>
                <a:srgbClr val="FF33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0435" name="Text Box 3"/>
              <p:cNvSpPr txBox="1">
                <a:spLocks noChangeArrowheads="1"/>
              </p:cNvSpPr>
              <p:nvPr/>
            </p:nvSpPr>
            <p:spPr bwMode="auto">
              <a:xfrm>
                <a:off x="0" y="1412776"/>
                <a:ext cx="9144000" cy="22211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ts val="0"/>
                  </a:spcBef>
                </a:pPr>
                <a:r>
                  <a:rPr lang="en-US" sz="2800" dirty="0" smtClean="0"/>
                  <a:t>	</a:t>
                </a:r>
                <a:r>
                  <a:rPr lang="ru-RU" dirty="0" smtClean="0">
                    <a:solidFill>
                      <a:srgbClr val="FF0000"/>
                    </a:solidFill>
                  </a:rPr>
                  <a:t>1. </a:t>
                </a:r>
                <a:r>
                  <a:rPr lang="ru-RU" dirty="0" smtClean="0"/>
                  <a:t>Найдите все положительные значения </a:t>
                </a:r>
                <a:r>
                  <a:rPr lang="en-US" i="1" dirty="0" smtClean="0"/>
                  <a:t>a</a:t>
                </a:r>
                <a:r>
                  <a:rPr lang="ru-RU" dirty="0"/>
                  <a:t>, при </a:t>
                </a:r>
                <a:r>
                  <a:rPr lang="ru-RU" dirty="0" smtClean="0"/>
                  <a:t>каждом из которых </a:t>
                </a:r>
                <a:r>
                  <a:rPr lang="ru-RU" dirty="0"/>
                  <a:t>система </a:t>
                </a:r>
                <a:r>
                  <a:rPr lang="ru-RU" dirty="0" smtClean="0"/>
                  <a:t>уравнений</a:t>
                </a:r>
              </a:p>
              <a:p>
                <a:pPr algn="just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ru-RU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|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|−5)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−4)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=9,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+2)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,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 smtClean="0"/>
              </a:p>
              <a:p>
                <a:pPr algn="just">
                  <a:spcBef>
                    <a:spcPts val="0"/>
                  </a:spcBef>
                </a:pPr>
                <a:r>
                  <a:rPr lang="ru-RU" dirty="0"/>
                  <a:t>имеет </a:t>
                </a:r>
                <a:r>
                  <a:rPr lang="ru-RU" dirty="0" smtClean="0"/>
                  <a:t>единственное решение.</a:t>
                </a:r>
                <a:endParaRPr lang="ru-RU" dirty="0"/>
              </a:p>
            </p:txBody>
          </p:sp>
        </mc:Choice>
        <mc:Fallback xmlns="">
          <p:sp>
            <p:nvSpPr>
              <p:cNvPr id="53043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412776"/>
                <a:ext cx="9144000" cy="2221121"/>
              </a:xfrm>
              <a:prstGeom prst="rect">
                <a:avLst/>
              </a:prstGeom>
              <a:blipFill>
                <a:blip r:embed="rId3"/>
                <a:stretch>
                  <a:fillRect l="-1000" r="-1000" b="-549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433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1" name="Text Box 3"/>
          <p:cNvSpPr txBox="1">
            <a:spLocks noChangeArrowheads="1"/>
          </p:cNvSpPr>
          <p:nvPr/>
        </p:nvSpPr>
        <p:spPr bwMode="auto">
          <a:xfrm>
            <a:off x="0" y="7620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 smtClean="0"/>
              <a:t>	7. На </a:t>
            </a:r>
            <a:r>
              <a:rPr lang="ru-RU" altLang="ru-RU" sz="3200" dirty="0"/>
              <a:t>клетчатой бумаге из точки </a:t>
            </a:r>
            <a:r>
              <a:rPr lang="en-US" altLang="ru-RU" sz="3200" i="1" dirty="0"/>
              <a:t>A </a:t>
            </a:r>
            <a:r>
              <a:rPr lang="ru-RU" altLang="ru-RU" sz="3200" dirty="0"/>
              <a:t>проведите касательные к данной окружности.</a:t>
            </a:r>
          </a:p>
        </p:txBody>
      </p:sp>
      <p:pic>
        <p:nvPicPr>
          <p:cNvPr id="2068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825" y="2049463"/>
            <a:ext cx="2800350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173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853" name="Group 5"/>
          <p:cNvGrpSpPr>
            <a:grpSpLocks/>
          </p:cNvGrpSpPr>
          <p:nvPr/>
        </p:nvGrpSpPr>
        <p:grpSpPr bwMode="auto">
          <a:xfrm>
            <a:off x="539552" y="1340768"/>
            <a:ext cx="8305800" cy="3475038"/>
            <a:chOff x="336" y="1296"/>
            <a:chExt cx="5232" cy="2189"/>
          </a:xfrm>
        </p:grpSpPr>
        <p:sp>
          <p:nvSpPr>
            <p:cNvPr id="206854" name="Text Box 6"/>
            <p:cNvSpPr txBox="1">
              <a:spLocks noChangeArrowheads="1"/>
            </p:cNvSpPr>
            <p:nvPr/>
          </p:nvSpPr>
          <p:spPr bwMode="auto">
            <a:xfrm>
              <a:off x="336" y="3120"/>
              <a:ext cx="52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endParaRPr lang="en-US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206855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1296"/>
              <a:ext cx="1764" cy="17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1226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6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5" name="Text Box 3"/>
          <p:cNvSpPr txBox="1">
            <a:spLocks noChangeArrowheads="1"/>
          </p:cNvSpPr>
          <p:nvPr/>
        </p:nvSpPr>
        <p:spPr bwMode="auto">
          <a:xfrm>
            <a:off x="0" y="7620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 smtClean="0"/>
              <a:t>	8. На </a:t>
            </a:r>
            <a:r>
              <a:rPr lang="ru-RU" altLang="ru-RU" sz="3200" dirty="0"/>
              <a:t>клетчатой бумаге из точки </a:t>
            </a:r>
            <a:r>
              <a:rPr lang="en-US" altLang="ru-RU" sz="3200" i="1" dirty="0"/>
              <a:t>A </a:t>
            </a:r>
            <a:r>
              <a:rPr lang="ru-RU" altLang="ru-RU" sz="3200" dirty="0"/>
              <a:t>проведите касательные к данной окружности.</a:t>
            </a:r>
          </a:p>
        </p:txBody>
      </p:sp>
      <p:pic>
        <p:nvPicPr>
          <p:cNvPr id="20276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238" y="2049463"/>
            <a:ext cx="3055937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492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762" name="Group 10"/>
          <p:cNvGrpSpPr>
            <a:grpSpLocks/>
          </p:cNvGrpSpPr>
          <p:nvPr/>
        </p:nvGrpSpPr>
        <p:grpSpPr bwMode="auto">
          <a:xfrm>
            <a:off x="683568" y="1628800"/>
            <a:ext cx="8305800" cy="3475038"/>
            <a:chOff x="336" y="1296"/>
            <a:chExt cx="5232" cy="2189"/>
          </a:xfrm>
        </p:grpSpPr>
        <p:sp>
          <p:nvSpPr>
            <p:cNvPr id="202758" name="Text Box 6"/>
            <p:cNvSpPr txBox="1">
              <a:spLocks noChangeArrowheads="1"/>
            </p:cNvSpPr>
            <p:nvPr/>
          </p:nvSpPr>
          <p:spPr bwMode="auto">
            <a:xfrm>
              <a:off x="336" y="3120"/>
              <a:ext cx="52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 </a:t>
              </a:r>
              <a:endParaRPr lang="en-US" altLang="ru-RU" sz="3200">
                <a:cs typeface="Times New Roman" panose="02020603050405020304" pitchFamily="18" charset="0"/>
              </a:endParaRPr>
            </a:p>
          </p:txBody>
        </p:sp>
        <p:pic>
          <p:nvPicPr>
            <p:cNvPr id="202761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296"/>
              <a:ext cx="1925" cy="17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28234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2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9" name="Text Box 1027"/>
          <p:cNvSpPr txBox="1">
            <a:spLocks noChangeArrowheads="1"/>
          </p:cNvSpPr>
          <p:nvPr/>
        </p:nvSpPr>
        <p:spPr bwMode="auto">
          <a:xfrm>
            <a:off x="0" y="7620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 smtClean="0"/>
              <a:t>	9. Найдите </a:t>
            </a:r>
            <a:r>
              <a:rPr lang="ru-RU" altLang="ru-RU" sz="3200" dirty="0"/>
              <a:t>длину отрезка </a:t>
            </a:r>
            <a:r>
              <a:rPr lang="en-US" altLang="ru-RU" sz="3200" i="1" dirty="0"/>
              <a:t>AB </a:t>
            </a:r>
            <a:r>
              <a:rPr lang="ru-RU" altLang="ru-RU" sz="3200" dirty="0"/>
              <a:t>касательной. Стороны клеток равны 1.</a:t>
            </a:r>
          </a:p>
        </p:txBody>
      </p:sp>
      <p:pic>
        <p:nvPicPr>
          <p:cNvPr id="198663" name="Picture 10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825" y="2049463"/>
            <a:ext cx="2800350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526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3" name="Text Box 3"/>
          <p:cNvSpPr txBox="1">
            <a:spLocks noChangeArrowheads="1"/>
          </p:cNvSpPr>
          <p:nvPr/>
        </p:nvSpPr>
        <p:spPr bwMode="auto">
          <a:xfrm>
            <a:off x="0" y="7620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 smtClean="0"/>
              <a:t>	10. Найдите </a:t>
            </a:r>
            <a:r>
              <a:rPr lang="ru-RU" altLang="ru-RU" sz="3200" dirty="0"/>
              <a:t>длину отрезка </a:t>
            </a:r>
            <a:r>
              <a:rPr lang="en-US" altLang="ru-RU" sz="3200" i="1" dirty="0"/>
              <a:t>AB </a:t>
            </a:r>
            <a:r>
              <a:rPr lang="ru-RU" altLang="ru-RU" sz="3200" dirty="0"/>
              <a:t>касательной. Стороны клеток равны 1.</a:t>
            </a:r>
          </a:p>
        </p:txBody>
      </p:sp>
      <p:pic>
        <p:nvPicPr>
          <p:cNvPr id="20480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713" y="2049463"/>
            <a:ext cx="2820987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77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Две окружности</a:t>
            </a:r>
          </a:p>
        </p:txBody>
      </p:sp>
      <p:sp>
        <p:nvSpPr>
          <p:cNvPr id="55332" name="Text Box 1060"/>
          <p:cNvSpPr txBox="1">
            <a:spLocks noChangeArrowheads="1"/>
          </p:cNvSpPr>
          <p:nvPr/>
        </p:nvSpPr>
        <p:spPr bwMode="auto">
          <a:xfrm>
            <a:off x="457200" y="838200"/>
            <a:ext cx="830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/>
              <a:t>Две окружности могут:</a:t>
            </a:r>
          </a:p>
        </p:txBody>
      </p:sp>
      <p:grpSp>
        <p:nvGrpSpPr>
          <p:cNvPr id="55342" name="Group 1070"/>
          <p:cNvGrpSpPr>
            <a:grpSpLocks/>
          </p:cNvGrpSpPr>
          <p:nvPr/>
        </p:nvGrpSpPr>
        <p:grpSpPr bwMode="auto">
          <a:xfrm>
            <a:off x="533400" y="609600"/>
            <a:ext cx="7739063" cy="2711450"/>
            <a:chOff x="336" y="384"/>
            <a:chExt cx="4875" cy="1708"/>
          </a:xfrm>
        </p:grpSpPr>
        <p:sp>
          <p:nvSpPr>
            <p:cNvPr id="55331" name="Text Box 1059"/>
            <p:cNvSpPr txBox="1">
              <a:spLocks noChangeArrowheads="1"/>
            </p:cNvSpPr>
            <p:nvPr/>
          </p:nvSpPr>
          <p:spPr bwMode="auto">
            <a:xfrm>
              <a:off x="336" y="1056"/>
              <a:ext cx="30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/>
                <a:t>а</a:t>
              </a:r>
              <a:r>
                <a:rPr lang="en-US" altLang="ru-RU" sz="2800"/>
                <a:t>) </a:t>
              </a:r>
              <a:r>
                <a:rPr lang="ru-RU" altLang="ru-RU" sz="2800"/>
                <a:t>не иметь общих точек;</a:t>
              </a:r>
            </a:p>
          </p:txBody>
        </p:sp>
        <p:pic>
          <p:nvPicPr>
            <p:cNvPr id="55339" name="Picture 106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4" y="384"/>
              <a:ext cx="1467" cy="17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5343" name="Group 1071"/>
          <p:cNvGrpSpPr>
            <a:grpSpLocks/>
          </p:cNvGrpSpPr>
          <p:nvPr/>
        </p:nvGrpSpPr>
        <p:grpSpPr bwMode="auto">
          <a:xfrm>
            <a:off x="457200" y="2514600"/>
            <a:ext cx="8543925" cy="2371725"/>
            <a:chOff x="288" y="1584"/>
            <a:chExt cx="5382" cy="1494"/>
          </a:xfrm>
        </p:grpSpPr>
        <p:sp>
          <p:nvSpPr>
            <p:cNvPr id="55333" name="Text Box 1061"/>
            <p:cNvSpPr txBox="1">
              <a:spLocks noChangeArrowheads="1"/>
            </p:cNvSpPr>
            <p:nvPr/>
          </p:nvSpPr>
          <p:spPr bwMode="auto">
            <a:xfrm>
              <a:off x="288" y="1584"/>
              <a:ext cx="3024" cy="1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/>
                <a:t>б</a:t>
              </a:r>
              <a:r>
                <a:rPr lang="en-US" altLang="ru-RU" sz="2800"/>
                <a:t>) </a:t>
              </a:r>
              <a:r>
                <a:rPr lang="ru-RU" altLang="ru-RU" sz="2800"/>
                <a:t>иметь только одну общую точку. В этом случае  окружности</a:t>
              </a:r>
              <a:r>
                <a:rPr lang="ru-RU" altLang="ru-RU" sz="2800">
                  <a:solidFill>
                    <a:schemeClr val="accent1"/>
                  </a:solidFill>
                </a:rPr>
                <a:t> </a:t>
              </a:r>
              <a:r>
                <a:rPr lang="ru-RU" altLang="ru-RU" sz="2800">
                  <a:solidFill>
                    <a:srgbClr val="FF3300"/>
                  </a:solidFill>
                </a:rPr>
                <a:t>касаются </a:t>
              </a:r>
              <a:r>
                <a:rPr lang="ru-RU" altLang="ru-RU" sz="2800"/>
                <a:t>к окружности. Общая точка называется</a:t>
              </a:r>
              <a:r>
                <a:rPr lang="ru-RU" altLang="ru-RU" sz="2800">
                  <a:solidFill>
                    <a:schemeClr val="accent1"/>
                  </a:solidFill>
                </a:rPr>
                <a:t> </a:t>
              </a:r>
              <a:r>
                <a:rPr lang="ru-RU" altLang="ru-RU" sz="2800">
                  <a:solidFill>
                    <a:srgbClr val="FF3300"/>
                  </a:solidFill>
                </a:rPr>
                <a:t>точкой касания</a:t>
              </a:r>
              <a:r>
                <a:rPr lang="ru-RU" altLang="ru-RU" sz="2800"/>
                <a:t>;</a:t>
              </a:r>
            </a:p>
          </p:txBody>
        </p:sp>
        <p:pic>
          <p:nvPicPr>
            <p:cNvPr id="55340" name="Picture 106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2208"/>
              <a:ext cx="2262" cy="8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5344" name="Group 1072"/>
          <p:cNvGrpSpPr>
            <a:grpSpLocks/>
          </p:cNvGrpSpPr>
          <p:nvPr/>
        </p:nvGrpSpPr>
        <p:grpSpPr bwMode="auto">
          <a:xfrm>
            <a:off x="533400" y="5029200"/>
            <a:ext cx="8150225" cy="1487488"/>
            <a:chOff x="336" y="3168"/>
            <a:chExt cx="5134" cy="937"/>
          </a:xfrm>
        </p:grpSpPr>
        <p:sp>
          <p:nvSpPr>
            <p:cNvPr id="55334" name="Text Box 1062"/>
            <p:cNvSpPr txBox="1">
              <a:spLocks noChangeArrowheads="1"/>
            </p:cNvSpPr>
            <p:nvPr/>
          </p:nvSpPr>
          <p:spPr bwMode="auto">
            <a:xfrm>
              <a:off x="336" y="3216"/>
              <a:ext cx="3168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/>
                <a:t>в</a:t>
              </a:r>
              <a:r>
                <a:rPr lang="en-US" altLang="ru-RU" sz="2800"/>
                <a:t>) </a:t>
              </a:r>
              <a:r>
                <a:rPr lang="ru-RU" altLang="ru-RU" sz="2800"/>
                <a:t>иметь две общие точки. В этом случае говорят, что окружности</a:t>
              </a:r>
              <a:r>
                <a:rPr lang="ru-RU" altLang="ru-RU" sz="2800">
                  <a:solidFill>
                    <a:schemeClr val="accent1"/>
                  </a:solidFill>
                </a:rPr>
                <a:t> </a:t>
              </a:r>
              <a:r>
                <a:rPr lang="ru-RU" altLang="ru-RU" sz="2800">
                  <a:solidFill>
                    <a:srgbClr val="FF3300"/>
                  </a:solidFill>
                </a:rPr>
                <a:t>пересекаются</a:t>
              </a:r>
              <a:r>
                <a:rPr lang="ru-RU" altLang="ru-RU" sz="2800"/>
                <a:t>.</a:t>
              </a:r>
            </a:p>
          </p:txBody>
        </p:sp>
        <p:pic>
          <p:nvPicPr>
            <p:cNvPr id="55341" name="Picture 106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2" y="3168"/>
              <a:ext cx="1198" cy="9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4492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5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5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5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32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Теорема 1</a:t>
            </a:r>
          </a:p>
        </p:txBody>
      </p:sp>
      <p:sp>
        <p:nvSpPr>
          <p:cNvPr id="98312" name="Text Box 8"/>
          <p:cNvSpPr txBox="1">
            <a:spLocks noChangeArrowheads="1"/>
          </p:cNvSpPr>
          <p:nvPr/>
        </p:nvSpPr>
        <p:spPr bwMode="auto">
          <a:xfrm>
            <a:off x="0" y="3810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 smtClean="0">
                <a:cs typeface="Times New Roman" panose="02020603050405020304" pitchFamily="18" charset="0"/>
              </a:rPr>
              <a:t>	Если </a:t>
            </a:r>
            <a:r>
              <a:rPr lang="ru-RU" altLang="ru-RU" sz="2800" dirty="0">
                <a:cs typeface="Times New Roman" panose="02020603050405020304" pitchFamily="18" charset="0"/>
              </a:rPr>
              <a:t>расстояние между центрами двух окружностей больше суммы их радиусов, то эти окружности не имеют общих точек.</a:t>
            </a:r>
          </a:p>
        </p:txBody>
      </p:sp>
      <p:graphicFrame>
        <p:nvGraphicFramePr>
          <p:cNvPr id="9831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021867"/>
              </p:ext>
            </p:extLst>
          </p:nvPr>
        </p:nvGraphicFramePr>
        <p:xfrm>
          <a:off x="2483767" y="2101174"/>
          <a:ext cx="4133255" cy="2479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Точечный рисунок" r:id="rId4" imgW="3381847" imgH="2029108" progId="Paint.Picture">
                  <p:embed/>
                </p:oleObj>
              </mc:Choice>
              <mc:Fallback>
                <p:oleObj name="Точечный рисунок" r:id="rId4" imgW="3381847" imgH="2029108" progId="Paint.Picture">
                  <p:embed/>
                  <p:pic>
                    <p:nvPicPr>
                      <p:cNvPr id="9831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7" y="2101174"/>
                        <a:ext cx="4133255" cy="24799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64757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18" name="Text Box 14"/>
          <p:cNvSpPr txBox="1">
            <a:spLocks noChangeArrowheads="1"/>
          </p:cNvSpPr>
          <p:nvPr/>
        </p:nvSpPr>
        <p:spPr bwMode="auto">
          <a:xfrm>
            <a:off x="0" y="-31791"/>
            <a:ext cx="90678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 smtClean="0">
                <a:solidFill>
                  <a:srgbClr val="FF3300"/>
                </a:solidFill>
                <a:cs typeface="Times New Roman" panose="02020603050405020304" pitchFamily="18" charset="0"/>
              </a:rPr>
              <a:t>	Доказательство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.</a:t>
            </a:r>
            <a:r>
              <a:rPr lang="ru-RU" altLang="ru-RU" dirty="0">
                <a:cs typeface="Times New Roman" panose="02020603050405020304" pitchFamily="18" charset="0"/>
              </a:rPr>
              <a:t> Пусть даны две окружности с центрами в точках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 и радиусами соответственно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,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&gt; R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i="1" dirty="0">
                <a:cs typeface="Times New Roman" panose="02020603050405020304" pitchFamily="18" charset="0"/>
              </a:rPr>
              <a:t> +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. Рассмотрим точку </a:t>
            </a:r>
            <a:r>
              <a:rPr lang="ru-RU" altLang="ru-RU" i="1" dirty="0">
                <a:cs typeface="Times New Roman" panose="02020603050405020304" pitchFamily="18" charset="0"/>
              </a:rPr>
              <a:t>С</a:t>
            </a:r>
            <a:r>
              <a:rPr lang="ru-RU" altLang="ru-RU" dirty="0">
                <a:cs typeface="Times New Roman" panose="02020603050405020304" pitchFamily="18" charset="0"/>
              </a:rPr>
              <a:t> на первой окружности,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i="1" dirty="0">
                <a:cs typeface="Times New Roman" panose="02020603050405020304" pitchFamily="18" charset="0"/>
              </a:rPr>
              <a:t>С =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. Тогда 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en-US" altLang="ru-RU" i="1" dirty="0">
                <a:cs typeface="Times New Roman" panose="02020603050405020304" pitchFamily="18" charset="0"/>
              </a:rPr>
              <a:t>C  &gt; O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i="1" dirty="0">
                <a:cs typeface="Times New Roman" panose="02020603050405020304" pitchFamily="18" charset="0"/>
              </a:rPr>
              <a:t> - 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i="1" dirty="0">
                <a:cs typeface="Times New Roman" panose="02020603050405020304" pitchFamily="18" charset="0"/>
              </a:rPr>
              <a:t> &gt;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i="1" dirty="0">
                <a:cs typeface="Times New Roman" panose="02020603050405020304" pitchFamily="18" charset="0"/>
              </a:rPr>
              <a:t> +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i="1" dirty="0">
                <a:cs typeface="Times New Roman" panose="02020603050405020304" pitchFamily="18" charset="0"/>
              </a:rPr>
              <a:t> -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i="1" dirty="0">
                <a:cs typeface="Times New Roman" panose="02020603050405020304" pitchFamily="18" charset="0"/>
              </a:rPr>
              <a:t> =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 и, следовательно, точка </a:t>
            </a:r>
            <a:r>
              <a:rPr lang="ru-RU" altLang="ru-RU" i="1" dirty="0">
                <a:cs typeface="Times New Roman" panose="02020603050405020304" pitchFamily="18" charset="0"/>
              </a:rPr>
              <a:t>С</a:t>
            </a:r>
            <a:r>
              <a:rPr lang="ru-RU" altLang="ru-RU" dirty="0">
                <a:cs typeface="Times New Roman" panose="02020603050405020304" pitchFamily="18" charset="0"/>
              </a:rPr>
              <a:t> не принадлежит второй окружности. Значит, эти окружности не имеют общих точек.</a:t>
            </a:r>
            <a:r>
              <a:rPr lang="ru-RU" altLang="ru-RU" dirty="0"/>
              <a:t> </a:t>
            </a:r>
          </a:p>
        </p:txBody>
      </p:sp>
      <p:graphicFrame>
        <p:nvGraphicFramePr>
          <p:cNvPr id="9831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5680181"/>
              </p:ext>
            </p:extLst>
          </p:nvPr>
        </p:nvGraphicFramePr>
        <p:xfrm>
          <a:off x="2628900" y="2564904"/>
          <a:ext cx="38100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Точечный рисунок" r:id="rId4" imgW="3381847" imgH="2029108" progId="Paint.Picture">
                  <p:embed/>
                </p:oleObj>
              </mc:Choice>
              <mc:Fallback>
                <p:oleObj name="Точечный рисунок" r:id="rId4" imgW="3381847" imgH="2029108" progId="Paint.Picture">
                  <p:embed/>
                  <p:pic>
                    <p:nvPicPr>
                      <p:cNvPr id="9831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8900" y="2564904"/>
                        <a:ext cx="3810000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45355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Теорема 2</a:t>
            </a:r>
          </a:p>
        </p:txBody>
      </p:sp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0" y="3810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 smtClean="0">
                <a:cs typeface="Times New Roman" panose="02020603050405020304" pitchFamily="18" charset="0"/>
              </a:rPr>
              <a:t>	Если </a:t>
            </a:r>
            <a:r>
              <a:rPr lang="ru-RU" altLang="ru-RU" sz="2800" dirty="0">
                <a:cs typeface="Times New Roman" panose="02020603050405020304" pitchFamily="18" charset="0"/>
              </a:rPr>
              <a:t>расстояние между центрами двух окружностей равно сумме их радиусов, то эти окружности касаются. </a:t>
            </a:r>
          </a:p>
        </p:txBody>
      </p:sp>
      <p:graphicFrame>
        <p:nvGraphicFramePr>
          <p:cNvPr id="15156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0824136"/>
              </p:ext>
            </p:extLst>
          </p:nvPr>
        </p:nvGraphicFramePr>
        <p:xfrm>
          <a:off x="2705100" y="1844824"/>
          <a:ext cx="3733800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Точечный рисунок" r:id="rId4" imgW="3228571" imgH="2010056" progId="Paint.Picture">
                  <p:embed/>
                </p:oleObj>
              </mc:Choice>
              <mc:Fallback>
                <p:oleObj name="Точечный рисунок" r:id="rId4" imgW="3228571" imgH="2010056" progId="Paint.Picture">
                  <p:embed/>
                  <p:pic>
                    <p:nvPicPr>
                      <p:cNvPr id="15156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5100" y="1844824"/>
                        <a:ext cx="3733800" cy="232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15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51520" y="1700808"/>
            <a:ext cx="8640960" cy="3480484"/>
            <a:chOff x="107504" y="3284984"/>
            <a:chExt cx="8640960" cy="348048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Box 1"/>
                <p:cNvSpPr txBox="1"/>
                <p:nvPr/>
              </p:nvSpPr>
              <p:spPr>
                <a:xfrm>
                  <a:off x="107504" y="3601747"/>
                  <a:ext cx="8640960" cy="51360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>
                      <a:solidFill>
                        <a:srgbClr val="FF0000"/>
                      </a:solidFill>
                    </a:rPr>
                    <a:t>Ответ.</a:t>
                  </a:r>
                  <a:r>
                    <a:rPr lang="ru-RU" dirty="0" smtClean="0"/>
                    <a:t> 2,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b="0" i="1" smtClean="0">
                              <a:latin typeface="Cambria Math"/>
                            </a:rPr>
                            <m:t>65</m:t>
                          </m:r>
                        </m:e>
                      </m:rad>
                      <m:r>
                        <a:rPr lang="ru-RU" b="0" i="1" smtClean="0">
                          <a:latin typeface="Cambria Math"/>
                        </a:rPr>
                        <m:t>+3.</m:t>
                      </m:r>
                    </m:oMath>
                  </a14:m>
                  <a:endParaRPr lang="ru-RU" dirty="0"/>
                </a:p>
              </p:txBody>
            </p:sp>
          </mc:Choice>
          <mc:Fallback xmlns="">
            <p:sp>
              <p:nvSpPr>
                <p:cNvPr id="2" name="TextBox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504" y="3601747"/>
                  <a:ext cx="8640960" cy="513602"/>
                </a:xfrm>
                <a:prstGeom prst="rect">
                  <a:avLst/>
                </a:prstGeom>
                <a:blipFill>
                  <a:blip r:embed="rId4"/>
                  <a:stretch>
                    <a:fillRect l="-1129" t="-1190" b="-2500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203848" y="3284984"/>
              <a:ext cx="3526160" cy="34804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5134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60" name="Text Box 8"/>
          <p:cNvSpPr txBox="1">
            <a:spLocks noChangeArrowheads="1"/>
          </p:cNvSpPr>
          <p:nvPr/>
        </p:nvSpPr>
        <p:spPr bwMode="auto">
          <a:xfrm>
            <a:off x="0" y="-21961"/>
            <a:ext cx="91440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 smtClean="0">
                <a:solidFill>
                  <a:srgbClr val="FF3300"/>
                </a:solidFill>
                <a:cs typeface="Times New Roman" panose="02020603050405020304" pitchFamily="18" charset="0"/>
              </a:rPr>
              <a:t>	Доказательство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.</a:t>
            </a:r>
            <a:r>
              <a:rPr lang="ru-RU" altLang="ru-RU" dirty="0">
                <a:cs typeface="Times New Roman" panose="02020603050405020304" pitchFamily="18" charset="0"/>
              </a:rPr>
              <a:t> Пусть даны две окружности с центрами в точках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 и радиусами соответственно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dirty="0">
                <a:cs typeface="Times New Roman" panose="02020603050405020304" pitchFamily="18" charset="0"/>
              </a:rPr>
              <a:t>=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i="1" dirty="0">
                <a:cs typeface="Times New Roman" panose="02020603050405020304" pitchFamily="18" charset="0"/>
              </a:rPr>
              <a:t>+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. Рассмотрим точку </a:t>
            </a:r>
            <a:r>
              <a:rPr lang="ru-RU" altLang="ru-RU" i="1" dirty="0">
                <a:cs typeface="Times New Roman" panose="02020603050405020304" pitchFamily="18" charset="0"/>
              </a:rPr>
              <a:t>С</a:t>
            </a:r>
            <a:r>
              <a:rPr lang="ru-RU" altLang="ru-RU" dirty="0">
                <a:cs typeface="Times New Roman" panose="02020603050405020304" pitchFamily="18" charset="0"/>
              </a:rPr>
              <a:t> на отрезке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, для которой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i="1" dirty="0">
                <a:cs typeface="Times New Roman" panose="02020603050405020304" pitchFamily="18" charset="0"/>
              </a:rPr>
              <a:t>С =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i="1" dirty="0">
                <a:cs typeface="Times New Roman" panose="02020603050405020304" pitchFamily="18" charset="0"/>
              </a:rPr>
              <a:t> =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. Она будет общей точкой для данных окружностей. Если 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ru-RU" altLang="ru-RU" dirty="0">
                <a:cs typeface="Times New Roman" panose="02020603050405020304" pitchFamily="18" charset="0"/>
              </a:rPr>
              <a:t> – точка на первой окружности, отличная от </a:t>
            </a:r>
            <a:r>
              <a:rPr lang="ru-RU" altLang="ru-RU" i="1" dirty="0">
                <a:cs typeface="Times New Roman" panose="02020603050405020304" pitchFamily="18" charset="0"/>
              </a:rPr>
              <a:t>С</a:t>
            </a:r>
            <a:r>
              <a:rPr lang="ru-RU" altLang="ru-RU" dirty="0">
                <a:cs typeface="Times New Roman" panose="02020603050405020304" pitchFamily="18" charset="0"/>
              </a:rPr>
              <a:t>, то из неравенства треугольника следует, что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ru-RU" altLang="ru-RU" i="1" dirty="0">
                <a:cs typeface="Times New Roman" panose="02020603050405020304" pitchFamily="18" charset="0"/>
              </a:rPr>
              <a:t> &gt; 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i="1" dirty="0">
                <a:cs typeface="Times New Roman" panose="02020603050405020304" pitchFamily="18" charset="0"/>
              </a:rPr>
              <a:t> - 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ru-RU" altLang="ru-RU" i="1" dirty="0">
                <a:cs typeface="Times New Roman" panose="02020603050405020304" pitchFamily="18" charset="0"/>
              </a:rPr>
              <a:t> =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i="1" dirty="0">
                <a:cs typeface="Times New Roman" panose="02020603050405020304" pitchFamily="18" charset="0"/>
              </a:rPr>
              <a:t> +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i="1" dirty="0">
                <a:cs typeface="Times New Roman" panose="02020603050405020304" pitchFamily="18" charset="0"/>
              </a:rPr>
              <a:t> -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i="1" dirty="0">
                <a:cs typeface="Times New Roman" panose="02020603050405020304" pitchFamily="18" charset="0"/>
              </a:rPr>
              <a:t> =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/>
              <a:t>.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С</a:t>
            </a:r>
            <a:r>
              <a:rPr lang="ru-RU" altLang="ru-RU" dirty="0">
                <a:cs typeface="Times New Roman" panose="02020603050405020304" pitchFamily="18" charset="0"/>
              </a:rPr>
              <a:t>ледовательно, точка 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ru-RU" altLang="ru-RU" dirty="0">
                <a:cs typeface="Times New Roman" panose="02020603050405020304" pitchFamily="18" charset="0"/>
              </a:rPr>
              <a:t> не принадлежит второй окружности. Значит, данные окружности имеют только одну общую точку, т.е. касаются. </a:t>
            </a:r>
          </a:p>
        </p:txBody>
      </p:sp>
      <p:graphicFrame>
        <p:nvGraphicFramePr>
          <p:cNvPr id="15156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7578755"/>
              </p:ext>
            </p:extLst>
          </p:nvPr>
        </p:nvGraphicFramePr>
        <p:xfrm>
          <a:off x="2705100" y="3372487"/>
          <a:ext cx="3733800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Точечный рисунок" r:id="rId4" imgW="3228571" imgH="2010056" progId="Paint.Picture">
                  <p:embed/>
                </p:oleObj>
              </mc:Choice>
              <mc:Fallback>
                <p:oleObj name="Точечный рисунок" r:id="rId4" imgW="3228571" imgH="2010056" progId="Paint.Picture">
                  <p:embed/>
                  <p:pic>
                    <p:nvPicPr>
                      <p:cNvPr id="15156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5100" y="3372487"/>
                        <a:ext cx="3733800" cy="232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943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60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512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Теорема 1</a:t>
            </a:r>
            <a:r>
              <a:rPr lang="en-US" altLang="ru-RU" sz="3600">
                <a:solidFill>
                  <a:srgbClr val="FF3300"/>
                </a:solidFill>
              </a:rPr>
              <a:t>’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229379" name="Text Box 5123"/>
          <p:cNvSpPr txBox="1">
            <a:spLocks noChangeArrowheads="1"/>
          </p:cNvSpPr>
          <p:nvPr/>
        </p:nvSpPr>
        <p:spPr bwMode="auto">
          <a:xfrm>
            <a:off x="0" y="3810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Если расстояние между центрами двух окружностей </a:t>
            </a:r>
            <a:r>
              <a:rPr lang="ru-RU" altLang="ru-RU" sz="2800" dirty="0"/>
              <a:t>меньше разности</a:t>
            </a:r>
            <a:r>
              <a:rPr lang="ru-RU" altLang="ru-RU" sz="2800" dirty="0">
                <a:cs typeface="Times New Roman" panose="02020603050405020304" pitchFamily="18" charset="0"/>
              </a:rPr>
              <a:t> их радиусов, то эти окружности не имеют общих точек.</a:t>
            </a:r>
          </a:p>
        </p:txBody>
      </p:sp>
      <p:graphicFrame>
        <p:nvGraphicFramePr>
          <p:cNvPr id="229382" name="Object 51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8357756"/>
              </p:ext>
            </p:extLst>
          </p:nvPr>
        </p:nvGraphicFramePr>
        <p:xfrm>
          <a:off x="3131840" y="1988840"/>
          <a:ext cx="2444753" cy="246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Точечный рисунок" r:id="rId4" imgW="1961905" imgH="1980952" progId="Paint.Picture">
                  <p:embed/>
                </p:oleObj>
              </mc:Choice>
              <mc:Fallback>
                <p:oleObj name="Точечный рисунок" r:id="rId4" imgW="1961905" imgH="1980952" progId="Paint.Picture">
                  <p:embed/>
                  <p:pic>
                    <p:nvPicPr>
                      <p:cNvPr id="229382" name="Object 5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1988840"/>
                        <a:ext cx="2444753" cy="246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7899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80" name="Text Box 5124"/>
          <p:cNvSpPr txBox="1">
            <a:spLocks noChangeArrowheads="1"/>
          </p:cNvSpPr>
          <p:nvPr/>
        </p:nvSpPr>
        <p:spPr bwMode="auto">
          <a:xfrm>
            <a:off x="0" y="0"/>
            <a:ext cx="90678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 smtClean="0">
                <a:solidFill>
                  <a:srgbClr val="FF3300"/>
                </a:solidFill>
                <a:cs typeface="Times New Roman" panose="02020603050405020304" pitchFamily="18" charset="0"/>
              </a:rPr>
              <a:t>	Доказательство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.</a:t>
            </a:r>
            <a:r>
              <a:rPr lang="ru-RU" altLang="ru-RU" dirty="0">
                <a:cs typeface="Times New Roman" panose="02020603050405020304" pitchFamily="18" charset="0"/>
              </a:rPr>
              <a:t> Пусть даны две окружности с центрами в точках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 и радиусами соответственно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(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1 </a:t>
            </a:r>
            <a:r>
              <a:rPr lang="ru-RU" altLang="ru-RU" dirty="0">
                <a:cs typeface="Times New Roman" panose="02020603050405020304" pitchFamily="18" charset="0"/>
              </a:rPr>
              <a:t>&gt;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)</a:t>
            </a:r>
            <a:r>
              <a:rPr lang="en-US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/>
              <a:t>&lt;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–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. Рассмотрим точку </a:t>
            </a:r>
            <a:r>
              <a:rPr lang="ru-RU" altLang="ru-RU" i="1" dirty="0">
                <a:cs typeface="Times New Roman" panose="02020603050405020304" pitchFamily="18" charset="0"/>
              </a:rPr>
              <a:t>С</a:t>
            </a:r>
            <a:r>
              <a:rPr lang="ru-RU" altLang="ru-RU" dirty="0">
                <a:cs typeface="Times New Roman" panose="02020603050405020304" pitchFamily="18" charset="0"/>
              </a:rPr>
              <a:t> на первой окружности,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i="1" dirty="0">
                <a:cs typeface="Times New Roman" panose="02020603050405020304" pitchFamily="18" charset="0"/>
              </a:rPr>
              <a:t>С =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. Тогда 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en-US" altLang="ru-RU" i="1" dirty="0">
                <a:cs typeface="Times New Roman" panose="02020603050405020304" pitchFamily="18" charset="0"/>
              </a:rPr>
              <a:t>C  &gt; O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– O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&gt;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–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dirty="0">
                <a:cs typeface="Times New Roman" panose="02020603050405020304" pitchFamily="18" charset="0"/>
              </a:rPr>
              <a:t>(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en-US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–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en-US" altLang="ru-RU" baseline="-30000" dirty="0">
                <a:cs typeface="Times New Roman" panose="02020603050405020304" pitchFamily="18" charset="0"/>
              </a:rPr>
              <a:t>2</a:t>
            </a:r>
            <a:r>
              <a:rPr lang="en-US" altLang="ru-RU" dirty="0">
                <a:cs typeface="Times New Roman" panose="02020603050405020304" pitchFamily="18" charset="0"/>
              </a:rPr>
              <a:t>)</a:t>
            </a:r>
            <a:r>
              <a:rPr lang="ru-RU" altLang="ru-RU" i="1" dirty="0">
                <a:cs typeface="Times New Roman" panose="02020603050405020304" pitchFamily="18" charset="0"/>
              </a:rPr>
              <a:t> =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 и, следовательно, точка </a:t>
            </a:r>
            <a:r>
              <a:rPr lang="ru-RU" altLang="ru-RU" i="1" dirty="0">
                <a:cs typeface="Times New Roman" panose="02020603050405020304" pitchFamily="18" charset="0"/>
              </a:rPr>
              <a:t>С</a:t>
            </a:r>
            <a:r>
              <a:rPr lang="ru-RU" altLang="ru-RU" dirty="0">
                <a:cs typeface="Times New Roman" panose="02020603050405020304" pitchFamily="18" charset="0"/>
              </a:rPr>
              <a:t> не принадлежит второй окружности. Значит, эти окружности не имеют общих точек.</a:t>
            </a:r>
            <a:r>
              <a:rPr lang="ru-RU" altLang="ru-RU" dirty="0"/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Аналогичным образом доказывается, что если 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 &lt;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-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, то окружности также не имеют общих точек</a:t>
            </a:r>
            <a:r>
              <a:rPr lang="ru-RU" altLang="ru-RU" dirty="0"/>
              <a:t>.</a:t>
            </a:r>
          </a:p>
        </p:txBody>
      </p:sp>
      <p:graphicFrame>
        <p:nvGraphicFramePr>
          <p:cNvPr id="229382" name="Object 51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7444386"/>
              </p:ext>
            </p:extLst>
          </p:nvPr>
        </p:nvGraphicFramePr>
        <p:xfrm>
          <a:off x="3275856" y="3068960"/>
          <a:ext cx="2638678" cy="2664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Точечный рисунок" r:id="rId4" imgW="1961905" imgH="1980952" progId="Paint.Picture">
                  <p:embed/>
                </p:oleObj>
              </mc:Choice>
              <mc:Fallback>
                <p:oleObj name="Точечный рисунок" r:id="rId4" imgW="1961905" imgH="1980952" progId="Paint.Picture">
                  <p:embed/>
                  <p:pic>
                    <p:nvPicPr>
                      <p:cNvPr id="229382" name="Object 5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3068960"/>
                        <a:ext cx="2638678" cy="26642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34601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Теорема 2</a:t>
            </a:r>
            <a:r>
              <a:rPr lang="en-US" altLang="ru-RU" sz="3600">
                <a:solidFill>
                  <a:srgbClr val="FF3300"/>
                </a:solidFill>
              </a:rPr>
              <a:t>’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231427" name="Text Box 3"/>
          <p:cNvSpPr txBox="1">
            <a:spLocks noChangeArrowheads="1"/>
          </p:cNvSpPr>
          <p:nvPr/>
        </p:nvSpPr>
        <p:spPr bwMode="auto">
          <a:xfrm>
            <a:off x="0" y="38100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 smtClean="0">
                <a:cs typeface="Times New Roman" panose="02020603050405020304" pitchFamily="18" charset="0"/>
              </a:rPr>
              <a:t>	Если </a:t>
            </a:r>
            <a:r>
              <a:rPr lang="ru-RU" altLang="ru-RU" sz="2800" dirty="0">
                <a:cs typeface="Times New Roman" panose="02020603050405020304" pitchFamily="18" charset="0"/>
              </a:rPr>
              <a:t>расстояние между центрами двух окружностей равно разности их радиусов, то эти окружности касаются. </a:t>
            </a:r>
          </a:p>
        </p:txBody>
      </p:sp>
      <p:graphicFrame>
        <p:nvGraphicFramePr>
          <p:cNvPr id="2314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8072224"/>
              </p:ext>
            </p:extLst>
          </p:nvPr>
        </p:nvGraphicFramePr>
        <p:xfrm>
          <a:off x="3059832" y="1744450"/>
          <a:ext cx="3046968" cy="2625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Точечный рисунок" r:id="rId4" imgW="2476190" imgH="2133898" progId="Paint.Picture">
                  <p:embed/>
                </p:oleObj>
              </mc:Choice>
              <mc:Fallback>
                <p:oleObj name="Точечный рисунок" r:id="rId4" imgW="2476190" imgH="2133898" progId="Paint.Picture">
                  <p:embed/>
                  <p:pic>
                    <p:nvPicPr>
                      <p:cNvPr id="2314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1744450"/>
                        <a:ext cx="3046968" cy="26250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036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9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 smtClean="0">
                <a:solidFill>
                  <a:srgbClr val="FF3300"/>
                </a:solidFill>
                <a:cs typeface="Times New Roman" panose="02020603050405020304" pitchFamily="18" charset="0"/>
              </a:rPr>
              <a:t>	Доказательство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.</a:t>
            </a:r>
            <a:r>
              <a:rPr lang="ru-RU" altLang="ru-RU" dirty="0">
                <a:cs typeface="Times New Roman" panose="02020603050405020304" pitchFamily="18" charset="0"/>
              </a:rPr>
              <a:t> Пусть даны две окружности с центрами в точках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 и радиусами соответственно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dirty="0">
                <a:cs typeface="Times New Roman" panose="02020603050405020304" pitchFamily="18" charset="0"/>
              </a:rPr>
              <a:t>=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 – R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. Рассмотрим точку </a:t>
            </a:r>
            <a:r>
              <a:rPr lang="ru-RU" altLang="ru-RU" i="1" dirty="0">
                <a:cs typeface="Times New Roman" panose="02020603050405020304" pitchFamily="18" charset="0"/>
              </a:rPr>
              <a:t>С</a:t>
            </a:r>
            <a:r>
              <a:rPr lang="ru-RU" altLang="ru-RU" dirty="0">
                <a:cs typeface="Times New Roman" panose="02020603050405020304" pitchFamily="18" charset="0"/>
              </a:rPr>
              <a:t> на отрезке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, для которой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i="1" dirty="0">
                <a:cs typeface="Times New Roman" panose="02020603050405020304" pitchFamily="18" charset="0"/>
              </a:rPr>
              <a:t>С =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i="1" dirty="0">
                <a:cs typeface="Times New Roman" panose="02020603050405020304" pitchFamily="18" charset="0"/>
              </a:rPr>
              <a:t> =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. Она будет общей точкой для данных окружностей. Если 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ru-RU" altLang="ru-RU" dirty="0">
                <a:cs typeface="Times New Roman" panose="02020603050405020304" pitchFamily="18" charset="0"/>
              </a:rPr>
              <a:t> – точка на первой окружности, отличная от </a:t>
            </a:r>
            <a:r>
              <a:rPr lang="ru-RU" altLang="ru-RU" i="1" dirty="0">
                <a:cs typeface="Times New Roman" panose="02020603050405020304" pitchFamily="18" charset="0"/>
              </a:rPr>
              <a:t>С</a:t>
            </a:r>
            <a:r>
              <a:rPr lang="ru-RU" altLang="ru-RU" dirty="0">
                <a:cs typeface="Times New Roman" panose="02020603050405020304" pitchFamily="18" charset="0"/>
              </a:rPr>
              <a:t>, то из неравенства треугольника следует, что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ru-RU" altLang="ru-RU" i="1" dirty="0">
                <a:cs typeface="Times New Roman" panose="02020603050405020304" pitchFamily="18" charset="0"/>
              </a:rPr>
              <a:t> &gt; 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– O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i="1" dirty="0">
                <a:cs typeface="Times New Roman" panose="02020603050405020304" pitchFamily="18" charset="0"/>
              </a:rPr>
              <a:t> =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–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dirty="0">
                <a:cs typeface="Times New Roman" panose="02020603050405020304" pitchFamily="18" charset="0"/>
              </a:rPr>
              <a:t>(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en-US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i="1" dirty="0">
                <a:cs typeface="Times New Roman" panose="02020603050405020304" pitchFamily="18" charset="0"/>
              </a:rPr>
              <a:t> –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en-US" altLang="ru-RU" baseline="-30000" dirty="0">
                <a:cs typeface="Times New Roman" panose="02020603050405020304" pitchFamily="18" charset="0"/>
              </a:rPr>
              <a:t>2</a:t>
            </a:r>
            <a:r>
              <a:rPr lang="en-US" altLang="ru-RU" dirty="0">
                <a:cs typeface="Times New Roman" panose="02020603050405020304" pitchFamily="18" charset="0"/>
              </a:rPr>
              <a:t>)</a:t>
            </a:r>
            <a:r>
              <a:rPr lang="ru-RU" altLang="ru-RU" i="1" dirty="0">
                <a:cs typeface="Times New Roman" panose="02020603050405020304" pitchFamily="18" charset="0"/>
              </a:rPr>
              <a:t> =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en-US" altLang="ru-RU" dirty="0">
                <a:cs typeface="Times New Roman" panose="02020603050405020304" pitchFamily="18" charset="0"/>
              </a:rPr>
              <a:t>.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С</a:t>
            </a:r>
            <a:r>
              <a:rPr lang="ru-RU" altLang="ru-RU" dirty="0">
                <a:cs typeface="Times New Roman" panose="02020603050405020304" pitchFamily="18" charset="0"/>
              </a:rPr>
              <a:t>ледовательно, точка 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ru-RU" altLang="ru-RU" dirty="0">
                <a:cs typeface="Times New Roman" panose="02020603050405020304" pitchFamily="18" charset="0"/>
              </a:rPr>
              <a:t> не принадлежит второй окружности. Значит, данные окружности имеют только одну общую точку, т.е. касаются. </a:t>
            </a:r>
          </a:p>
        </p:txBody>
      </p:sp>
      <p:graphicFrame>
        <p:nvGraphicFramePr>
          <p:cNvPr id="2314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1600643"/>
              </p:ext>
            </p:extLst>
          </p:nvPr>
        </p:nvGraphicFramePr>
        <p:xfrm>
          <a:off x="2987824" y="3378199"/>
          <a:ext cx="2808312" cy="2419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Точечный рисунок" r:id="rId4" imgW="2476190" imgH="2133898" progId="Paint.Picture">
                  <p:embed/>
                </p:oleObj>
              </mc:Choice>
              <mc:Fallback>
                <p:oleObj name="Точечный рисунок" r:id="rId4" imgW="2476190" imgH="2133898" progId="Paint.Picture">
                  <p:embed/>
                  <p:pic>
                    <p:nvPicPr>
                      <p:cNvPr id="2314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3378199"/>
                        <a:ext cx="2808312" cy="24194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784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1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9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Теорема 3</a:t>
            </a:r>
          </a:p>
        </p:txBody>
      </p:sp>
      <p:sp>
        <p:nvSpPr>
          <p:cNvPr id="192515" name="Text Box 3"/>
          <p:cNvSpPr txBox="1">
            <a:spLocks noChangeArrowheads="1"/>
          </p:cNvSpPr>
          <p:nvPr/>
        </p:nvSpPr>
        <p:spPr bwMode="auto">
          <a:xfrm>
            <a:off x="0" y="6096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 smtClean="0">
                <a:cs typeface="Times New Roman" panose="02020603050405020304" pitchFamily="18" charset="0"/>
              </a:rPr>
              <a:t>	Если </a:t>
            </a:r>
            <a:r>
              <a:rPr lang="ru-RU" altLang="ru-RU" sz="3200" dirty="0">
                <a:cs typeface="Times New Roman" panose="02020603050405020304" pitchFamily="18" charset="0"/>
              </a:rPr>
              <a:t>расстояние между центрами двух окружностей меньше суммы радиусов и больше их разностей, то эти окружности пересекаются</a:t>
            </a:r>
            <a:r>
              <a:rPr lang="ru-RU" altLang="ru-RU" sz="3200" i="1" dirty="0">
                <a:cs typeface="Times New Roman" panose="02020603050405020304" pitchFamily="18" charset="0"/>
              </a:rPr>
              <a:t>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pic>
        <p:nvPicPr>
          <p:cNvPr id="19251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362200"/>
            <a:ext cx="3954463" cy="226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4941168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 smtClean="0">
                <a:cs typeface="Times New Roman" panose="02020603050405020304" pitchFamily="18" charset="0"/>
              </a:rPr>
              <a:t>	</a:t>
            </a:r>
            <a:r>
              <a:rPr lang="ru-RU" altLang="ru-RU" sz="2800" dirty="0" smtClean="0">
                <a:cs typeface="Times New Roman" panose="02020603050405020304" pitchFamily="18" charset="0"/>
              </a:rPr>
              <a:t>Доказательство выходит за рамки школьного курса математики.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69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 smtClean="0">
                <a:solidFill>
                  <a:srgbClr val="FF3300"/>
                </a:solidFill>
              </a:rPr>
              <a:t>Упражнения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0" y="533400"/>
            <a:ext cx="9144000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 smtClean="0">
                <a:cs typeface="Times New Roman" panose="02020603050405020304" pitchFamily="18" charset="0"/>
              </a:rPr>
              <a:t>1. Дана </a:t>
            </a:r>
            <a:r>
              <a:rPr lang="ru-RU" altLang="ru-RU" sz="2800" dirty="0">
                <a:cs typeface="Times New Roman" panose="02020603050405020304" pitchFamily="18" charset="0"/>
              </a:rPr>
              <a:t>окружность радиуса 3 см и точка </a:t>
            </a:r>
            <a:r>
              <a:rPr lang="ru-RU" altLang="ru-RU" sz="2800" i="1" dirty="0">
                <a:cs typeface="Times New Roman" panose="02020603050405020304" pitchFamily="18" charset="0"/>
              </a:rPr>
              <a:t>А</a:t>
            </a:r>
            <a:r>
              <a:rPr lang="ru-RU" altLang="ru-RU" sz="2800" dirty="0">
                <a:cs typeface="Times New Roman" panose="02020603050405020304" pitchFamily="18" charset="0"/>
              </a:rPr>
              <a:t> на расстоянии, равном 5 см, от центра окружности. Найдите радиус окружности, касающейся данной и имеющей центр в точке </a:t>
            </a:r>
            <a:r>
              <a:rPr lang="ru-RU" altLang="ru-RU" sz="2800" i="1" dirty="0">
                <a:cs typeface="Times New Roman" panose="02020603050405020304" pitchFamily="18" charset="0"/>
              </a:rPr>
              <a:t>А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96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604" name="Group 12"/>
          <p:cNvGrpSpPr>
            <a:grpSpLocks/>
          </p:cNvGrpSpPr>
          <p:nvPr/>
        </p:nvGrpSpPr>
        <p:grpSpPr bwMode="auto">
          <a:xfrm>
            <a:off x="611560" y="117252"/>
            <a:ext cx="7704138" cy="3479800"/>
            <a:chOff x="48" y="1000"/>
            <a:chExt cx="4853" cy="2192"/>
          </a:xfrm>
        </p:grpSpPr>
        <p:sp>
          <p:nvSpPr>
            <p:cNvPr id="110596" name="Text Box 4"/>
            <p:cNvSpPr txBox="1">
              <a:spLocks noChangeArrowheads="1"/>
            </p:cNvSpPr>
            <p:nvPr/>
          </p:nvSpPr>
          <p:spPr bwMode="auto">
            <a:xfrm>
              <a:off x="48" y="2229"/>
              <a:ext cx="249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 dirty="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 dirty="0">
                  <a:solidFill>
                    <a:schemeClr val="accent1"/>
                  </a:solidFill>
                </a:rPr>
                <a:t> </a:t>
              </a:r>
              <a:r>
                <a:rPr lang="ru-RU" altLang="ru-RU" sz="3200" dirty="0"/>
                <a:t>2 см или 8 см.</a:t>
              </a:r>
              <a:endParaRPr lang="en-US" altLang="ru-RU" sz="3200" dirty="0">
                <a:cs typeface="Times New Roman" panose="02020603050405020304" pitchFamily="18" charset="0"/>
              </a:endParaRPr>
            </a:p>
          </p:txBody>
        </p:sp>
        <p:pic>
          <p:nvPicPr>
            <p:cNvPr id="110603" name="Picture 1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79" y="1000"/>
              <a:ext cx="2222" cy="2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0548" y="4005064"/>
            <a:ext cx="903548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 smtClean="0">
                <a:cs typeface="Times New Roman" panose="02020603050405020304" pitchFamily="18" charset="0"/>
              </a:rPr>
              <a:t>	2. Расстояние </a:t>
            </a:r>
            <a:r>
              <a:rPr lang="ru-RU" altLang="ru-RU" sz="3200" dirty="0">
                <a:cs typeface="Times New Roman" panose="02020603050405020304" pitchFamily="18" charset="0"/>
              </a:rPr>
              <a:t>между центрами двух окружностей равно 5 см. Как расположены эти окружности по отношению друг к другу, если их радиусы равны: а) 2 см и 3 см; б) 2 см и 2 см?</a:t>
            </a:r>
          </a:p>
        </p:txBody>
      </p:sp>
    </p:spTree>
    <p:extLst>
      <p:ext uri="{BB962C8B-B14F-4D97-AF65-F5344CB8AC3E}">
        <p14:creationId xmlns:p14="http://schemas.microsoft.com/office/powerpoint/2010/main" val="1137414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0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0" name="Text Box 4"/>
          <p:cNvSpPr txBox="1">
            <a:spLocks noChangeArrowheads="1"/>
          </p:cNvSpPr>
          <p:nvPr/>
        </p:nvSpPr>
        <p:spPr bwMode="auto">
          <a:xfrm>
            <a:off x="609600" y="260648"/>
            <a:ext cx="838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а) Касаются;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198661" name="Text Box 5"/>
          <p:cNvSpPr txBox="1">
            <a:spLocks noChangeArrowheads="1"/>
          </p:cNvSpPr>
          <p:nvPr/>
        </p:nvSpPr>
        <p:spPr bwMode="auto">
          <a:xfrm>
            <a:off x="1828800" y="717848"/>
            <a:ext cx="472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б) не имеют общих точек.</a:t>
            </a:r>
            <a:endParaRPr lang="ru-RU" altLang="ru-RU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2060848"/>
            <a:ext cx="9144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 smtClean="0">
                <a:cs typeface="Times New Roman" panose="02020603050405020304" pitchFamily="18" charset="0"/>
              </a:rPr>
              <a:t>	3. Расстояние </a:t>
            </a:r>
            <a:r>
              <a:rPr lang="ru-RU" altLang="ru-RU" sz="3200" dirty="0">
                <a:cs typeface="Times New Roman" panose="02020603050405020304" pitchFamily="18" charset="0"/>
              </a:rPr>
              <a:t>между центрами двух окружностей равно 2 см. Как расположены эти окружности по отношению друг к другу, если их радиусы равны: а) 3 см и 5 см; б) 2 см и 5 см?</a:t>
            </a:r>
          </a:p>
        </p:txBody>
      </p:sp>
    </p:spTree>
    <p:extLst>
      <p:ext uri="{BB962C8B-B14F-4D97-AF65-F5344CB8AC3E}">
        <p14:creationId xmlns:p14="http://schemas.microsoft.com/office/powerpoint/2010/main" val="131867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8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0" grpId="0" autoUpdateAnimBg="0"/>
      <p:bldP spid="198661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5" name="Text Box 3"/>
          <p:cNvSpPr txBox="1">
            <a:spLocks noChangeArrowheads="1"/>
          </p:cNvSpPr>
          <p:nvPr/>
        </p:nvSpPr>
        <p:spPr bwMode="auto">
          <a:xfrm>
            <a:off x="0" y="1916832"/>
            <a:ext cx="9144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 smtClean="0">
                <a:cs typeface="Times New Roman" panose="02020603050405020304" pitchFamily="18" charset="0"/>
              </a:rPr>
              <a:t>	4. Чему </a:t>
            </a:r>
            <a:r>
              <a:rPr lang="ru-RU" altLang="ru-RU" sz="3200" dirty="0">
                <a:cs typeface="Times New Roman" panose="02020603050405020304" pitchFamily="18" charset="0"/>
              </a:rPr>
              <a:t>равно расстояние между центрами двух окружностей, радиусы которых равны 4 см и 6 см, если окружности: а) касаются </a:t>
            </a:r>
            <a:r>
              <a:rPr lang="ru-RU" altLang="ru-RU" sz="3200" dirty="0" smtClean="0">
                <a:cs typeface="Times New Roman" panose="02020603050405020304" pitchFamily="18" charset="0"/>
              </a:rPr>
              <a:t>внешним образом; </a:t>
            </a:r>
            <a:r>
              <a:rPr lang="ru-RU" altLang="ru-RU" sz="3200" dirty="0">
                <a:cs typeface="Times New Roman" panose="02020603050405020304" pitchFamily="18" charset="0"/>
              </a:rPr>
              <a:t>б) касаются </a:t>
            </a:r>
            <a:r>
              <a:rPr lang="ru-RU" altLang="ru-RU" sz="3200" dirty="0" smtClean="0">
                <a:cs typeface="Times New Roman" panose="02020603050405020304" pitchFamily="18" charset="0"/>
              </a:rPr>
              <a:t>внутренним образом?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44876" y="116632"/>
            <a:ext cx="838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а) Касаются;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964076" y="573832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б) не имеют общих точек.</a:t>
            </a: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389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Прямая и окружность</a:t>
            </a:r>
          </a:p>
        </p:txBody>
      </p:sp>
      <p:sp>
        <p:nvSpPr>
          <p:cNvPr id="55331" name="Text Box 35"/>
          <p:cNvSpPr txBox="1">
            <a:spLocks noChangeArrowheads="1"/>
          </p:cNvSpPr>
          <p:nvPr/>
        </p:nvSpPr>
        <p:spPr bwMode="auto">
          <a:xfrm>
            <a:off x="4800600" y="3276600"/>
            <a:ext cx="403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/>
              <a:t>а</a:t>
            </a:r>
            <a:r>
              <a:rPr lang="en-US" altLang="ru-RU" sz="2800"/>
              <a:t>) </a:t>
            </a:r>
            <a:r>
              <a:rPr lang="ru-RU" altLang="ru-RU" sz="2800"/>
              <a:t>не иметь общих точек;</a:t>
            </a:r>
          </a:p>
        </p:txBody>
      </p:sp>
      <p:sp>
        <p:nvSpPr>
          <p:cNvPr id="55333" name="Text Box 37"/>
          <p:cNvSpPr txBox="1">
            <a:spLocks noChangeArrowheads="1"/>
          </p:cNvSpPr>
          <p:nvPr/>
        </p:nvSpPr>
        <p:spPr bwMode="auto">
          <a:xfrm>
            <a:off x="304800" y="3657600"/>
            <a:ext cx="8305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/>
              <a:t>б</a:t>
            </a:r>
            <a:r>
              <a:rPr lang="en-US" altLang="ru-RU" sz="2800" dirty="0"/>
              <a:t>) </a:t>
            </a:r>
            <a:r>
              <a:rPr lang="ru-RU" altLang="ru-RU" sz="2800" dirty="0"/>
              <a:t>иметь только одну общую точку. В этом случае  прямая называется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altLang="ru-RU" sz="2800" dirty="0">
                <a:solidFill>
                  <a:srgbClr val="FF3300"/>
                </a:solidFill>
              </a:rPr>
              <a:t>касательной </a:t>
            </a:r>
            <a:r>
              <a:rPr lang="ru-RU" altLang="ru-RU" sz="2800" dirty="0"/>
              <a:t>к окружности. Общая точка называется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altLang="ru-RU" sz="2800" dirty="0">
                <a:solidFill>
                  <a:srgbClr val="FF3300"/>
                </a:solidFill>
              </a:rPr>
              <a:t>точкой касания</a:t>
            </a:r>
            <a:r>
              <a:rPr lang="ru-RU" altLang="ru-RU" sz="2800" dirty="0"/>
              <a:t>;</a:t>
            </a:r>
          </a:p>
        </p:txBody>
      </p:sp>
      <p:sp>
        <p:nvSpPr>
          <p:cNvPr id="55334" name="Text Box 38"/>
          <p:cNvSpPr txBox="1">
            <a:spLocks noChangeArrowheads="1"/>
          </p:cNvSpPr>
          <p:nvPr/>
        </p:nvSpPr>
        <p:spPr bwMode="auto">
          <a:xfrm>
            <a:off x="304800" y="4876800"/>
            <a:ext cx="8610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/>
              <a:t>в</a:t>
            </a:r>
            <a:r>
              <a:rPr lang="en-US" altLang="ru-RU" sz="2800" dirty="0"/>
              <a:t>) </a:t>
            </a:r>
            <a:r>
              <a:rPr lang="ru-RU" altLang="ru-RU" sz="2800" dirty="0"/>
              <a:t>иметь две общие точки. В этом случае говорят, что прямая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altLang="ru-RU" sz="2800" dirty="0">
                <a:solidFill>
                  <a:srgbClr val="FF3300"/>
                </a:solidFill>
              </a:rPr>
              <a:t>пересекает </a:t>
            </a:r>
            <a:r>
              <a:rPr lang="ru-RU" altLang="ru-RU" sz="2800" dirty="0"/>
              <a:t>окружность.</a:t>
            </a:r>
          </a:p>
        </p:txBody>
      </p:sp>
      <p:pic>
        <p:nvPicPr>
          <p:cNvPr id="55337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90600"/>
            <a:ext cx="7727950" cy="213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338" name="Text Box 42"/>
          <p:cNvSpPr txBox="1">
            <a:spLocks noChangeArrowheads="1"/>
          </p:cNvSpPr>
          <p:nvPr/>
        </p:nvSpPr>
        <p:spPr bwMode="auto">
          <a:xfrm>
            <a:off x="304800" y="3276600"/>
            <a:ext cx="830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/>
              <a:t>Прямая и окружность могут:</a:t>
            </a:r>
          </a:p>
        </p:txBody>
      </p:sp>
    </p:spTree>
    <p:extLst>
      <p:ext uri="{BB962C8B-B14F-4D97-AF65-F5344CB8AC3E}">
        <p14:creationId xmlns:p14="http://schemas.microsoft.com/office/powerpoint/2010/main" val="89933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5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5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5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31" grpId="0" autoUpdateAnimBg="0"/>
      <p:bldP spid="55333" grpId="0" autoUpdateAnimBg="0"/>
      <p:bldP spid="55334" grpId="0" autoUpdateAnimBg="0"/>
      <p:bldP spid="55338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5" name="Text Box 3"/>
          <p:cNvSpPr txBox="1">
            <a:spLocks noChangeArrowheads="1"/>
          </p:cNvSpPr>
          <p:nvPr/>
        </p:nvSpPr>
        <p:spPr bwMode="auto">
          <a:xfrm>
            <a:off x="0" y="1116408"/>
            <a:ext cx="91440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 smtClean="0">
                <a:cs typeface="Times New Roman" panose="02020603050405020304" pitchFamily="18" charset="0"/>
              </a:rPr>
              <a:t>	5. Земля </a:t>
            </a:r>
            <a:r>
              <a:rPr lang="ru-RU" altLang="ru-RU" sz="2800" dirty="0">
                <a:cs typeface="Times New Roman" panose="02020603050405020304" pitchFamily="18" charset="0"/>
              </a:rPr>
              <a:t>и Марс обращаются вокруг Солнца по круговым (почти) орбитам радиусов 150 и 228 миллионов километров</a:t>
            </a:r>
            <a:r>
              <a:rPr lang="ru-RU" altLang="ru-RU" sz="2800" dirty="0"/>
              <a:t> с разными угловыми скоростями</a:t>
            </a:r>
            <a:r>
              <a:rPr lang="ru-RU" altLang="ru-RU" sz="2800" dirty="0">
                <a:cs typeface="Times New Roman" panose="02020603050405020304" pitchFamily="18" charset="0"/>
              </a:rPr>
              <a:t>. Найдите наибольшее и наименьшее расстояния между Землей и Марсом.</a:t>
            </a:r>
          </a:p>
        </p:txBody>
      </p:sp>
      <p:pic>
        <p:nvPicPr>
          <p:cNvPr id="2334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675" y="3374059"/>
            <a:ext cx="2660650" cy="281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55576" y="88106"/>
            <a:ext cx="3048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а) 10 см;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574976" y="88106"/>
            <a:ext cx="182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б) 4 см.</a:t>
            </a: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592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Задачи на построение</a:t>
            </a:r>
          </a:p>
        </p:txBody>
      </p:sp>
      <p:sp>
        <p:nvSpPr>
          <p:cNvPr id="92176" name="Text Box 16"/>
          <p:cNvSpPr txBox="1">
            <a:spLocks noChangeArrowheads="1"/>
          </p:cNvSpPr>
          <p:nvPr/>
        </p:nvSpPr>
        <p:spPr bwMode="auto">
          <a:xfrm>
            <a:off x="304800" y="762000"/>
            <a:ext cx="8305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>
                <a:cs typeface="Times New Roman" panose="02020603050405020304" pitchFamily="18" charset="0"/>
              </a:rPr>
              <a:t>Основными чертежными инструментами, с помощью которых производятся геометрические построения, являются</a:t>
            </a:r>
            <a:r>
              <a:rPr lang="ru-RU" altLang="ru-RU" sz="28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линейка</a:t>
            </a:r>
            <a:r>
              <a:rPr lang="ru-RU" altLang="ru-RU" sz="28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>
                <a:cs typeface="Times New Roman" panose="02020603050405020304" pitchFamily="18" charset="0"/>
              </a:rPr>
              <a:t>и</a:t>
            </a:r>
            <a:r>
              <a:rPr lang="ru-RU" altLang="ru-RU" sz="28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>
                <a:solidFill>
                  <a:srgbClr val="FF3300"/>
                </a:solidFill>
                <a:cs typeface="Times New Roman" panose="02020603050405020304" pitchFamily="18" charset="0"/>
              </a:rPr>
              <a:t>циркуль.</a:t>
            </a:r>
            <a:endParaRPr lang="en-US" altLang="ru-RU" sz="2800">
              <a:solidFill>
                <a:srgbClr val="FF3300"/>
              </a:solidFill>
              <a:cs typeface="Times New Roman" panose="02020603050405020304" pitchFamily="18" charset="0"/>
            </a:endParaRPr>
          </a:p>
        </p:txBody>
      </p:sp>
      <p:sp>
        <p:nvSpPr>
          <p:cNvPr id="92177" name="Text Box 17"/>
          <p:cNvSpPr txBox="1">
            <a:spLocks noChangeArrowheads="1"/>
          </p:cNvSpPr>
          <p:nvPr/>
        </p:nvSpPr>
        <p:spPr bwMode="auto">
          <a:xfrm>
            <a:off x="304800" y="3657600"/>
            <a:ext cx="8534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cs typeface="Times New Roman" panose="02020603050405020304" pitchFamily="18" charset="0"/>
              </a:rPr>
              <a:t>С помощью циркуля проводят окружности с данным центром и данного радиуса. В частности, с помощью циркуля на луче от его начала можно отложить отрезок, равный данному.</a:t>
            </a:r>
          </a:p>
        </p:txBody>
      </p:sp>
      <p:sp>
        <p:nvSpPr>
          <p:cNvPr id="92178" name="Text Box 18"/>
          <p:cNvSpPr txBox="1">
            <a:spLocks noChangeArrowheads="1"/>
          </p:cNvSpPr>
          <p:nvPr/>
        </p:nvSpPr>
        <p:spPr bwMode="auto">
          <a:xfrm>
            <a:off x="381000" y="2514600"/>
            <a:ext cx="8229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cs typeface="Times New Roman" panose="02020603050405020304" pitchFamily="18" charset="0"/>
              </a:rPr>
              <a:t>С помощью линейки через две заданные точки проводят прямую. </a:t>
            </a: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785069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 smtClean="0">
                <a:solidFill>
                  <a:srgbClr val="FF3300"/>
                </a:solidFill>
              </a:rPr>
              <a:t>Упражнения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0" y="1052736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 smtClean="0"/>
              <a:t>	1. П</a:t>
            </a:r>
            <a:r>
              <a:rPr lang="ru-RU" altLang="ru-RU" sz="2800" dirty="0" smtClean="0">
                <a:cs typeface="Times New Roman" panose="02020603050405020304" pitchFamily="18" charset="0"/>
              </a:rPr>
              <a:t>остройте </a:t>
            </a:r>
            <a:r>
              <a:rPr lang="ru-RU" altLang="ru-RU" sz="2800" dirty="0">
                <a:cs typeface="Times New Roman" panose="02020603050405020304" pitchFamily="18" charset="0"/>
              </a:rPr>
              <a:t>серединный перпендикуляр к заданному отрезку</a:t>
            </a:r>
            <a:r>
              <a:rPr lang="ru-RU" altLang="ru-RU" sz="2800" dirty="0"/>
              <a:t> </a:t>
            </a:r>
            <a:r>
              <a:rPr lang="en-US" altLang="ru-RU" sz="2800" i="1" dirty="0"/>
              <a:t>AB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3356992"/>
            <a:ext cx="4266396" cy="166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94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417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348880"/>
            <a:ext cx="3270250" cy="406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9418" name="Text Box 26"/>
          <p:cNvSpPr txBox="1">
            <a:spLocks noChangeArrowheads="1"/>
          </p:cNvSpPr>
          <p:nvPr/>
        </p:nvSpPr>
        <p:spPr bwMode="auto">
          <a:xfrm>
            <a:off x="0" y="-99392"/>
            <a:ext cx="9144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 smtClean="0">
                <a:solidFill>
                  <a:srgbClr val="FF3300"/>
                </a:solidFill>
                <a:cs typeface="Times New Roman" panose="02020603050405020304" pitchFamily="18" charset="0"/>
              </a:rPr>
              <a:t>	Решение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.</a:t>
            </a:r>
            <a:r>
              <a:rPr lang="ru-RU" altLang="ru-RU" b="1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Опишем окружности с центрами в точках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ru-RU" altLang="ru-RU" i="1" dirty="0">
                <a:cs typeface="Times New Roman" panose="02020603050405020304" pitchFamily="18" charset="0"/>
              </a:rPr>
              <a:t>В</a:t>
            </a:r>
            <a:r>
              <a:rPr lang="ru-RU" altLang="ru-RU" dirty="0">
                <a:cs typeface="Times New Roman" panose="02020603050405020304" pitchFamily="18" charset="0"/>
              </a:rPr>
              <a:t> и радиусом, большим половины </a:t>
            </a:r>
            <a:r>
              <a:rPr lang="ru-RU" altLang="ru-RU" i="1" dirty="0">
                <a:cs typeface="Times New Roman" panose="02020603050405020304" pitchFamily="18" charset="0"/>
              </a:rPr>
              <a:t>АВ</a:t>
            </a:r>
            <a:r>
              <a:rPr lang="ru-RU" altLang="ru-RU" dirty="0">
                <a:cs typeface="Times New Roman" panose="02020603050405020304" pitchFamily="18" charset="0"/>
              </a:rPr>
              <a:t>. Обозначим точки их пересечения, лежащие по разные стороны от прямой </a:t>
            </a:r>
            <a:r>
              <a:rPr lang="ru-RU" altLang="ru-RU" i="1" dirty="0">
                <a:cs typeface="Times New Roman" panose="02020603050405020304" pitchFamily="18" charset="0"/>
              </a:rPr>
              <a:t>АВ</a:t>
            </a:r>
            <a:r>
              <a:rPr lang="ru-RU" altLang="ru-RU" dirty="0">
                <a:cs typeface="Times New Roman" panose="02020603050405020304" pitchFamily="18" charset="0"/>
              </a:rPr>
              <a:t>, через </a:t>
            </a:r>
            <a:r>
              <a:rPr lang="ru-RU" altLang="ru-RU" i="1" dirty="0">
                <a:cs typeface="Times New Roman" panose="02020603050405020304" pitchFamily="18" charset="0"/>
              </a:rPr>
              <a:t>С</a:t>
            </a:r>
            <a:r>
              <a:rPr lang="ru-RU" altLang="ru-RU" baseline="-25000" dirty="0"/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en-US" altLang="ru-RU" baseline="-25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. Точки </a:t>
            </a:r>
            <a:r>
              <a:rPr lang="ru-RU" altLang="ru-RU" i="1" dirty="0">
                <a:cs typeface="Times New Roman" panose="02020603050405020304" pitchFamily="18" charset="0"/>
              </a:rPr>
              <a:t>С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ru-RU" altLang="ru-RU" b="1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en-US" altLang="ru-RU" baseline="-25000" dirty="0">
                <a:cs typeface="Times New Roman" panose="02020603050405020304" pitchFamily="18" charset="0"/>
              </a:rPr>
              <a:t>2</a:t>
            </a:r>
            <a:r>
              <a:rPr lang="en-US" altLang="ru-RU" b="1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одинаково удалены от концов отрезка </a:t>
            </a:r>
            <a:r>
              <a:rPr lang="ru-RU" altLang="ru-RU" i="1" dirty="0">
                <a:cs typeface="Times New Roman" panose="02020603050405020304" pitchFamily="18" charset="0"/>
              </a:rPr>
              <a:t>АВ</a:t>
            </a:r>
            <a:r>
              <a:rPr lang="ru-RU" altLang="ru-RU" dirty="0">
                <a:cs typeface="Times New Roman" panose="02020603050405020304" pitchFamily="18" charset="0"/>
              </a:rPr>
              <a:t>. Следовательно, они принадлежат серединному перпендикуляру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к этому отрезку</a:t>
            </a:r>
            <a:r>
              <a:rPr lang="en-US" altLang="ru-RU" dirty="0">
                <a:cs typeface="Times New Roman" panose="02020603050405020304" pitchFamily="18" charset="0"/>
              </a:rPr>
              <a:t>.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З</a:t>
            </a:r>
            <a:r>
              <a:rPr lang="ru-RU" altLang="ru-RU" dirty="0">
                <a:cs typeface="Times New Roman" panose="02020603050405020304" pitchFamily="18" charset="0"/>
              </a:rPr>
              <a:t>начит, прямая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25000" dirty="0"/>
              <a:t>1</a:t>
            </a:r>
            <a:r>
              <a:rPr lang="ru-RU" altLang="ru-RU" i="1" dirty="0"/>
              <a:t>С</a:t>
            </a:r>
            <a:r>
              <a:rPr lang="ru-RU" altLang="ru-RU" baseline="-25000" dirty="0"/>
              <a:t>2</a:t>
            </a:r>
            <a:r>
              <a:rPr lang="ru-RU" altLang="ru-RU" dirty="0">
                <a:cs typeface="Times New Roman" panose="02020603050405020304" pitchFamily="18" charset="0"/>
              </a:rPr>
              <a:t> будет искомым серединным перпендикуляром.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30577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18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Text Box 2051"/>
          <p:cNvSpPr txBox="1">
            <a:spLocks noChangeArrowheads="1"/>
          </p:cNvSpPr>
          <p:nvPr/>
        </p:nvSpPr>
        <p:spPr bwMode="auto">
          <a:xfrm>
            <a:off x="0" y="609600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 smtClean="0"/>
              <a:t>	2. П</a:t>
            </a:r>
            <a:r>
              <a:rPr lang="ru-RU" altLang="ru-RU" sz="2800" dirty="0" smtClean="0">
                <a:cs typeface="Times New Roman" panose="02020603050405020304" pitchFamily="18" charset="0"/>
              </a:rPr>
              <a:t>остройте </a:t>
            </a:r>
            <a:r>
              <a:rPr lang="ru-RU" altLang="ru-RU" sz="2800" dirty="0">
                <a:cs typeface="Times New Roman" panose="02020603050405020304" pitchFamily="18" charset="0"/>
              </a:rPr>
              <a:t>середин</a:t>
            </a:r>
            <a:r>
              <a:rPr lang="ru-RU" altLang="ru-RU" sz="2800" dirty="0"/>
              <a:t>у</a:t>
            </a:r>
            <a:r>
              <a:rPr lang="ru-RU" altLang="ru-RU" sz="2800" dirty="0">
                <a:cs typeface="Times New Roman" panose="02020603050405020304" pitchFamily="18" charset="0"/>
              </a:rPr>
              <a:t> заданно</a:t>
            </a:r>
            <a:r>
              <a:rPr lang="ru-RU" altLang="ru-RU" sz="2800" dirty="0"/>
              <a:t>го</a:t>
            </a:r>
            <a:r>
              <a:rPr lang="ru-RU" altLang="ru-RU" sz="2800" dirty="0">
                <a:cs typeface="Times New Roman" panose="02020603050405020304" pitchFamily="18" charset="0"/>
              </a:rPr>
              <a:t> отрезк</a:t>
            </a:r>
            <a:r>
              <a:rPr lang="ru-RU" altLang="ru-RU" sz="2800" dirty="0"/>
              <a:t>а </a:t>
            </a:r>
            <a:r>
              <a:rPr lang="en-US" altLang="ru-RU" sz="2800" i="1" dirty="0"/>
              <a:t>AB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802" y="2132856"/>
            <a:ext cx="4266396" cy="166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17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036" name="Picture 205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75" y="2005683"/>
            <a:ext cx="3270250" cy="406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2037" name="Text Box 2053"/>
          <p:cNvSpPr txBox="1">
            <a:spLocks noChangeArrowheads="1"/>
          </p:cNvSpPr>
          <p:nvPr/>
        </p:nvSpPr>
        <p:spPr bwMode="auto">
          <a:xfrm>
            <a:off x="0" y="620688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 smtClean="0">
                <a:solidFill>
                  <a:srgbClr val="FF3300"/>
                </a:solidFill>
              </a:rPr>
              <a:t>	Решение</a:t>
            </a:r>
            <a:r>
              <a:rPr lang="ru-RU" altLang="ru-RU" sz="2800" dirty="0">
                <a:solidFill>
                  <a:srgbClr val="FF3300"/>
                </a:solidFill>
              </a:rPr>
              <a:t>: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altLang="ru-RU" sz="2800" dirty="0"/>
              <a:t>Строим серединный перпендикуляр к данному отрезку и находим его точку пересечения с этим отрезком. Она и будет искомой серединой.</a:t>
            </a:r>
          </a:p>
        </p:txBody>
      </p:sp>
    </p:spTree>
    <p:extLst>
      <p:ext uri="{BB962C8B-B14F-4D97-AF65-F5344CB8AC3E}">
        <p14:creationId xmlns:p14="http://schemas.microsoft.com/office/powerpoint/2010/main" val="340762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7" grpId="0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3" name="Text Box 3"/>
          <p:cNvSpPr txBox="1">
            <a:spLocks noChangeArrowheads="1"/>
          </p:cNvSpPr>
          <p:nvPr/>
        </p:nvSpPr>
        <p:spPr bwMode="auto">
          <a:xfrm>
            <a:off x="0" y="381000"/>
            <a:ext cx="8991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 smtClean="0"/>
              <a:t>	3. И</a:t>
            </a:r>
            <a:r>
              <a:rPr lang="ru-RU" altLang="ru-RU" sz="2800" dirty="0" smtClean="0">
                <a:cs typeface="Times New Roman" panose="02020603050405020304" pitchFamily="18" charset="0"/>
              </a:rPr>
              <a:t>з </a:t>
            </a:r>
            <a:r>
              <a:rPr lang="ru-RU" altLang="ru-RU" sz="2800" dirty="0">
                <a:cs typeface="Times New Roman" panose="02020603050405020304" pitchFamily="18" charset="0"/>
              </a:rPr>
              <a:t>данной точки</a:t>
            </a:r>
            <a:r>
              <a:rPr lang="ru-RU" altLang="ru-RU" sz="2800" dirty="0"/>
              <a:t> </a:t>
            </a:r>
            <a:r>
              <a:rPr lang="en-US" altLang="ru-RU" sz="2800" i="1" dirty="0"/>
              <a:t>O</a:t>
            </a:r>
            <a:r>
              <a:rPr lang="ru-RU" altLang="ru-RU" sz="2800" dirty="0">
                <a:cs typeface="Times New Roman" panose="02020603050405020304" pitchFamily="18" charset="0"/>
              </a:rPr>
              <a:t>, не принадлежащей данной прямой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dirty="0">
                <a:cs typeface="Times New Roman" panose="02020603050405020304" pitchFamily="18" charset="0"/>
              </a:rPr>
              <a:t>, </a:t>
            </a:r>
            <a:r>
              <a:rPr lang="ru-RU" altLang="ru-RU" sz="2800" dirty="0" smtClean="0">
                <a:cs typeface="Times New Roman" panose="02020603050405020304" pitchFamily="18" charset="0"/>
              </a:rPr>
              <a:t>опустите </a:t>
            </a:r>
            <a:r>
              <a:rPr lang="ru-RU" altLang="ru-RU" sz="2800" dirty="0">
                <a:cs typeface="Times New Roman" panose="02020603050405020304" pitchFamily="18" charset="0"/>
              </a:rPr>
              <a:t>перпендикуляр на эту прямую.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2060848"/>
            <a:ext cx="3627011" cy="314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69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8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429000"/>
            <a:ext cx="4424363" cy="219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0" y="908720"/>
            <a:ext cx="9144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 smtClean="0">
                <a:cs typeface="Times New Roman" panose="02020603050405020304" pitchFamily="18" charset="0"/>
              </a:rPr>
              <a:t>	В </a:t>
            </a:r>
            <a:r>
              <a:rPr lang="ru-RU" altLang="ru-RU" dirty="0">
                <a:cs typeface="Times New Roman" panose="02020603050405020304" pitchFamily="18" charset="0"/>
              </a:rPr>
              <a:t>противном случае проведем окружность с центром в точке </a:t>
            </a:r>
            <a:r>
              <a:rPr lang="en-US" altLang="ru-RU" i="1" dirty="0">
                <a:cs typeface="Times New Roman" panose="02020603050405020304" pitchFamily="18" charset="0"/>
              </a:rPr>
              <a:t>O </a:t>
            </a:r>
            <a:r>
              <a:rPr lang="ru-RU" altLang="ru-RU" dirty="0">
                <a:cs typeface="Times New Roman" panose="02020603050405020304" pitchFamily="18" charset="0"/>
              </a:rPr>
              <a:t>и радиусом </a:t>
            </a:r>
            <a:r>
              <a:rPr lang="en-US" altLang="ru-RU" i="1" dirty="0">
                <a:cs typeface="Times New Roman" panose="02020603050405020304" pitchFamily="18" charset="0"/>
              </a:rPr>
              <a:t>OA</a:t>
            </a:r>
            <a:r>
              <a:rPr lang="ru-RU" altLang="ru-RU" dirty="0">
                <a:cs typeface="Times New Roman" panose="02020603050405020304" pitchFamily="18" charset="0"/>
              </a:rPr>
              <a:t>. Она пересечет прямую </a:t>
            </a:r>
            <a:r>
              <a:rPr lang="en-US" altLang="ru-RU" i="1" dirty="0">
                <a:cs typeface="Times New Roman" panose="02020603050405020304" pitchFamily="18" charset="0"/>
              </a:rPr>
              <a:t>a </a:t>
            </a:r>
            <a:r>
              <a:rPr lang="ru-RU" altLang="ru-RU" dirty="0">
                <a:cs typeface="Times New Roman" panose="02020603050405020304" pitchFamily="18" charset="0"/>
              </a:rPr>
              <a:t>в точке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 и некоторой точке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. Так как </a:t>
            </a:r>
            <a:r>
              <a:rPr lang="en-US" altLang="ru-RU" i="1" dirty="0">
                <a:cs typeface="Times New Roman" panose="02020603050405020304" pitchFamily="18" charset="0"/>
              </a:rPr>
              <a:t>OA</a:t>
            </a:r>
            <a:r>
              <a:rPr lang="ru-RU" altLang="ru-RU" i="1" dirty="0">
                <a:cs typeface="Times New Roman" panose="02020603050405020304" pitchFamily="18" charset="0"/>
              </a:rPr>
              <a:t> = </a:t>
            </a:r>
            <a:r>
              <a:rPr lang="en-US" altLang="ru-RU" i="1" dirty="0">
                <a:cs typeface="Times New Roman" panose="02020603050405020304" pitchFamily="18" charset="0"/>
              </a:rPr>
              <a:t>OB</a:t>
            </a:r>
            <a:r>
              <a:rPr lang="ru-RU" altLang="ru-RU" dirty="0">
                <a:cs typeface="Times New Roman" panose="02020603050405020304" pitchFamily="18" charset="0"/>
              </a:rPr>
              <a:t>, то точка 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dirty="0">
                <a:cs typeface="Times New Roman" panose="02020603050405020304" pitchFamily="18" charset="0"/>
              </a:rPr>
              <a:t> принадлежит серединному перпендикуляру к отрезку </a:t>
            </a:r>
            <a:r>
              <a:rPr lang="en-US" altLang="ru-RU" i="1" dirty="0">
                <a:cs typeface="Times New Roman" panose="02020603050405020304" pitchFamily="18" charset="0"/>
              </a:rPr>
              <a:t>AB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  <a:r>
              <a:rPr lang="ru-RU" altLang="ru-RU" dirty="0"/>
              <a:t>И</a:t>
            </a:r>
            <a:r>
              <a:rPr lang="ru-RU" altLang="ru-RU" dirty="0">
                <a:cs typeface="Times New Roman" panose="02020603050405020304" pitchFamily="18" charset="0"/>
              </a:rPr>
              <a:t>скомый перпендикуляр будет лежать на серединном перпендикуляре к отрезку </a:t>
            </a:r>
            <a:r>
              <a:rPr lang="en-US" altLang="ru-RU" i="1" dirty="0">
                <a:cs typeface="Times New Roman" panose="02020603050405020304" pitchFamily="18" charset="0"/>
              </a:rPr>
              <a:t>AB</a:t>
            </a:r>
            <a:r>
              <a:rPr lang="ru-RU" altLang="ru-RU" dirty="0">
                <a:cs typeface="Times New Roman" panose="02020603050405020304" pitchFamily="18" charset="0"/>
              </a:rPr>
              <a:t>. После этого можно воспользоваться построением серединного перпендикуляра</a:t>
            </a:r>
            <a:r>
              <a:rPr lang="ru-RU" altLang="ru-RU" dirty="0"/>
              <a:t>.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74087" name="Text Box 7"/>
          <p:cNvSpPr txBox="1">
            <a:spLocks noChangeArrowheads="1"/>
          </p:cNvSpPr>
          <p:nvPr/>
        </p:nvSpPr>
        <p:spPr bwMode="auto">
          <a:xfrm>
            <a:off x="0" y="18864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 smtClean="0">
                <a:solidFill>
                  <a:srgbClr val="FF3300"/>
                </a:solidFill>
                <a:cs typeface="Times New Roman" panose="02020603050405020304" pitchFamily="18" charset="0"/>
              </a:rPr>
              <a:t>	Решение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.</a:t>
            </a:r>
            <a:r>
              <a:rPr lang="ru-RU" altLang="ru-RU" b="1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На прямой </a:t>
            </a:r>
            <a:r>
              <a:rPr lang="en-US" altLang="ru-RU" i="1" dirty="0"/>
              <a:t>a </a:t>
            </a:r>
            <a:r>
              <a:rPr lang="ru-RU" altLang="ru-RU" dirty="0"/>
              <a:t>о</a:t>
            </a:r>
            <a:r>
              <a:rPr lang="ru-RU" altLang="ru-RU" dirty="0">
                <a:cs typeface="Times New Roman" panose="02020603050405020304" pitchFamily="18" charset="0"/>
              </a:rPr>
              <a:t>тметим какую-нибудь точку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. Если отрезок </a:t>
            </a:r>
            <a:r>
              <a:rPr lang="en-US" altLang="ru-RU" i="1" dirty="0">
                <a:cs typeface="Times New Roman" panose="02020603050405020304" pitchFamily="18" charset="0"/>
              </a:rPr>
              <a:t>OA</a:t>
            </a:r>
            <a:r>
              <a:rPr lang="ru-RU" altLang="ru-RU" dirty="0">
                <a:cs typeface="Times New Roman" panose="02020603050405020304" pitchFamily="18" charset="0"/>
              </a:rPr>
              <a:t> перпендикулярен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, то он является искомым.</a:t>
            </a:r>
          </a:p>
        </p:txBody>
      </p:sp>
    </p:spTree>
    <p:extLst>
      <p:ext uri="{BB962C8B-B14F-4D97-AF65-F5344CB8AC3E}">
        <p14:creationId xmlns:p14="http://schemas.microsoft.com/office/powerpoint/2010/main" val="428003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251520" y="295201"/>
            <a:ext cx="8991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</a:t>
            </a:r>
            <a:r>
              <a:rPr lang="ru-RU" altLang="ru-RU" sz="2800" dirty="0" smtClean="0"/>
              <a:t>4. П</a:t>
            </a:r>
            <a:r>
              <a:rPr lang="ru-RU" altLang="ru-RU" sz="2800" dirty="0" smtClean="0">
                <a:cs typeface="Times New Roman" panose="02020603050405020304" pitchFamily="18" charset="0"/>
              </a:rPr>
              <a:t>остройте </a:t>
            </a:r>
            <a:r>
              <a:rPr lang="ru-RU" altLang="ru-RU" sz="2800" dirty="0">
                <a:cs typeface="Times New Roman" panose="02020603050405020304" pitchFamily="18" charset="0"/>
              </a:rPr>
              <a:t>биссектрису данного угла.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744" y="1628800"/>
            <a:ext cx="4116217" cy="3481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10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2666972"/>
            <a:ext cx="3886200" cy="299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9030" name="Text Box 6"/>
          <p:cNvSpPr txBox="1">
            <a:spLocks noChangeArrowheads="1"/>
          </p:cNvSpPr>
          <p:nvPr/>
        </p:nvSpPr>
        <p:spPr bwMode="auto">
          <a:xfrm>
            <a:off x="0" y="-28575"/>
            <a:ext cx="9144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 smtClean="0">
                <a:solidFill>
                  <a:srgbClr val="FF3300"/>
                </a:solidFill>
                <a:cs typeface="Times New Roman" panose="02020603050405020304" pitchFamily="18" charset="0"/>
              </a:rPr>
              <a:t>	Решение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.</a:t>
            </a:r>
            <a:r>
              <a:rPr lang="ru-RU" altLang="ru-RU" b="1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Опишем  окружность с центром в вершине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dirty="0">
                <a:cs typeface="Times New Roman" panose="02020603050405020304" pitchFamily="18" charset="0"/>
              </a:rPr>
              <a:t> данного угла, пересекающую стороны угла в точках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ru-RU" altLang="ru-RU" i="1" dirty="0">
                <a:cs typeface="Times New Roman" panose="02020603050405020304" pitchFamily="18" charset="0"/>
              </a:rPr>
              <a:t>В</a:t>
            </a:r>
            <a:r>
              <a:rPr lang="ru-RU" altLang="ru-RU" dirty="0">
                <a:cs typeface="Times New Roman" panose="02020603050405020304" pitchFamily="18" charset="0"/>
              </a:rPr>
              <a:t>. Затем этим же раствором циркуля с центрами в точках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ru-RU" altLang="ru-RU" i="1" dirty="0">
                <a:cs typeface="Times New Roman" panose="02020603050405020304" pitchFamily="18" charset="0"/>
              </a:rPr>
              <a:t>В</a:t>
            </a:r>
            <a:r>
              <a:rPr lang="ru-RU" altLang="ru-RU" dirty="0">
                <a:cs typeface="Times New Roman" panose="02020603050405020304" pitchFamily="18" charset="0"/>
              </a:rPr>
              <a:t> опишем еще две окружности. Их точку пересечения, отличную от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dirty="0">
                <a:cs typeface="Times New Roman" panose="02020603050405020304" pitchFamily="18" charset="0"/>
              </a:rPr>
              <a:t>, обозначим </a:t>
            </a:r>
            <a:r>
              <a:rPr lang="ru-RU" altLang="ru-RU" i="1" dirty="0">
                <a:cs typeface="Times New Roman" panose="02020603050405020304" pitchFamily="18" charset="0"/>
              </a:rPr>
              <a:t>С</a:t>
            </a:r>
            <a:r>
              <a:rPr lang="en-US" altLang="ru-RU" i="1" dirty="0">
                <a:cs typeface="Times New Roman" panose="02020603050405020304" pitchFamily="18" charset="0"/>
              </a:rPr>
              <a:t>.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П</a:t>
            </a:r>
            <a:r>
              <a:rPr lang="ru-RU" altLang="ru-RU" dirty="0">
                <a:cs typeface="Times New Roman" panose="02020603050405020304" pitchFamily="18" charset="0"/>
              </a:rPr>
              <a:t>роведем луч </a:t>
            </a:r>
            <a:r>
              <a:rPr lang="ru-RU" altLang="ru-RU" i="1" dirty="0">
                <a:cs typeface="Times New Roman" panose="02020603050405020304" pitchFamily="18" charset="0"/>
              </a:rPr>
              <a:t>ОС</a:t>
            </a:r>
            <a:r>
              <a:rPr lang="ru-RU" altLang="ru-RU" dirty="0">
                <a:cs typeface="Times New Roman" panose="02020603050405020304" pitchFamily="18" charset="0"/>
              </a:rPr>
              <a:t>. Треугольники </a:t>
            </a:r>
            <a:r>
              <a:rPr lang="ru-RU" altLang="ru-RU" i="1" dirty="0">
                <a:cs typeface="Times New Roman" panose="02020603050405020304" pitchFamily="18" charset="0"/>
              </a:rPr>
              <a:t>ОАС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ru-RU" altLang="ru-RU" i="1" dirty="0">
                <a:cs typeface="Times New Roman" panose="02020603050405020304" pitchFamily="18" charset="0"/>
              </a:rPr>
              <a:t>ОВС</a:t>
            </a:r>
            <a:r>
              <a:rPr lang="ru-RU" altLang="ru-RU" dirty="0">
                <a:cs typeface="Times New Roman" panose="02020603050405020304" pitchFamily="18" charset="0"/>
              </a:rPr>
              <a:t> равны по третьему признаку равенства треугольников. Следовательно, </a:t>
            </a:r>
            <a:r>
              <a:rPr lang="en-US" altLang="ru-RU" i="1" dirty="0">
                <a:cs typeface="Times New Roman" panose="02020603050405020304" pitchFamily="18" charset="0"/>
              </a:rPr>
              <a:t>AOC</a:t>
            </a:r>
            <a:r>
              <a:rPr lang="ru-RU" altLang="ru-RU" i="1" dirty="0">
                <a:cs typeface="Times New Roman" panose="02020603050405020304" pitchFamily="18" charset="0"/>
              </a:rPr>
              <a:t> = </a:t>
            </a:r>
            <a:r>
              <a:rPr lang="en-US" altLang="ru-RU" i="1" dirty="0">
                <a:cs typeface="Times New Roman" panose="02020603050405020304" pitchFamily="18" charset="0"/>
              </a:rPr>
              <a:t>BOC</a:t>
            </a:r>
            <a:r>
              <a:rPr lang="ru-RU" altLang="ru-RU" dirty="0">
                <a:cs typeface="Times New Roman" panose="02020603050405020304" pitchFamily="18" charset="0"/>
              </a:rPr>
              <a:t>, т.е. луч </a:t>
            </a:r>
            <a:r>
              <a:rPr lang="ru-RU" altLang="ru-RU" i="1" dirty="0">
                <a:cs typeface="Times New Roman" panose="02020603050405020304" pitchFamily="18" charset="0"/>
              </a:rPr>
              <a:t>ОС</a:t>
            </a:r>
            <a:r>
              <a:rPr lang="ru-RU" altLang="ru-RU" dirty="0">
                <a:cs typeface="Times New Roman" panose="02020603050405020304" pitchFamily="18" charset="0"/>
              </a:rPr>
              <a:t> является искомой биссектрисой</a:t>
            </a:r>
            <a:r>
              <a:rPr lang="ru-RU" alt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742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3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Теорема 1</a:t>
            </a:r>
          </a:p>
        </p:txBody>
      </p:sp>
      <p:sp>
        <p:nvSpPr>
          <p:cNvPr id="98312" name="Text Box 8"/>
          <p:cNvSpPr txBox="1">
            <a:spLocks noChangeArrowheads="1"/>
          </p:cNvSpPr>
          <p:nvPr/>
        </p:nvSpPr>
        <p:spPr bwMode="auto">
          <a:xfrm>
            <a:off x="0" y="3810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 smtClean="0">
                <a:cs typeface="Times New Roman" panose="02020603050405020304" pitchFamily="18" charset="0"/>
              </a:rPr>
              <a:t>	Если </a:t>
            </a:r>
            <a:r>
              <a:rPr lang="ru-RU" altLang="ru-RU" sz="2800" dirty="0">
                <a:cs typeface="Times New Roman" panose="02020603050405020304" pitchFamily="18" charset="0"/>
              </a:rPr>
              <a:t>расстояние от центра окружности до прямой больше радиуса окружности, то эти прямая и окружность не имеют общих точек.</a:t>
            </a:r>
          </a:p>
        </p:txBody>
      </p:sp>
      <p:pic>
        <p:nvPicPr>
          <p:cNvPr id="9831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763405"/>
            <a:ext cx="3472251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189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Text Box 3"/>
          <p:cNvSpPr txBox="1">
            <a:spLocks noChangeArrowheads="1"/>
          </p:cNvSpPr>
          <p:nvPr/>
        </p:nvSpPr>
        <p:spPr bwMode="auto">
          <a:xfrm>
            <a:off x="0" y="6096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 smtClean="0"/>
              <a:t>	5. Постройте </a:t>
            </a:r>
            <a:r>
              <a:rPr lang="ru-RU" altLang="ru-RU" sz="2800" dirty="0"/>
              <a:t>треугольник </a:t>
            </a:r>
            <a:r>
              <a:rPr lang="en-US" altLang="ru-RU" sz="2800" i="1" dirty="0"/>
              <a:t>ABC </a:t>
            </a:r>
            <a:r>
              <a:rPr lang="ru-RU" altLang="ru-RU" sz="2800" dirty="0"/>
              <a:t>по трем данным сторонам</a:t>
            </a:r>
            <a:r>
              <a:rPr lang="en-US" altLang="ru-RU" sz="2800" dirty="0"/>
              <a:t> </a:t>
            </a:r>
            <a:r>
              <a:rPr lang="en-US" altLang="ru-RU" sz="2800" i="1" dirty="0"/>
              <a:t>AB = c</a:t>
            </a:r>
            <a:r>
              <a:rPr lang="en-US" altLang="ru-RU" sz="2800" dirty="0"/>
              <a:t>, </a:t>
            </a:r>
            <a:r>
              <a:rPr lang="en-US" altLang="ru-RU" sz="2800" i="1" dirty="0"/>
              <a:t>AC = b</a:t>
            </a:r>
            <a:r>
              <a:rPr lang="en-US" altLang="ru-RU" sz="2800" dirty="0"/>
              <a:t>, </a:t>
            </a:r>
            <a:r>
              <a:rPr lang="en-US" altLang="ru-RU" sz="2800" i="1" dirty="0"/>
              <a:t>AC = b</a:t>
            </a:r>
            <a:r>
              <a:rPr lang="ru-RU" altLang="ru-RU" sz="2800" dirty="0"/>
              <a:t>.</a:t>
            </a:r>
            <a:endParaRPr lang="ru-RU" altLang="ru-RU" sz="3200" i="1" dirty="0">
              <a:cs typeface="Times New Roman" panose="02020603050405020304" pitchFamily="18" charset="0"/>
            </a:endParaRPr>
          </a:p>
        </p:txBody>
      </p:sp>
      <p:pic>
        <p:nvPicPr>
          <p:cNvPr id="1495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276872"/>
            <a:ext cx="3003550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704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5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429000"/>
            <a:ext cx="3003550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9510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 smtClean="0">
                <a:solidFill>
                  <a:srgbClr val="FF3300"/>
                </a:solidFill>
              </a:rPr>
              <a:t>	Решение</a:t>
            </a:r>
            <a:r>
              <a:rPr lang="ru-RU" altLang="ru-RU" dirty="0">
                <a:solidFill>
                  <a:srgbClr val="FF3300"/>
                </a:solidFill>
              </a:rPr>
              <a:t>: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/>
              <a:t>На прямой отложим отрезок </a:t>
            </a:r>
            <a:r>
              <a:rPr lang="en-US" altLang="ru-RU" i="1" dirty="0"/>
              <a:t>AB = c</a:t>
            </a:r>
            <a:r>
              <a:rPr lang="en-US" altLang="ru-RU" dirty="0"/>
              <a:t>. </a:t>
            </a:r>
            <a:r>
              <a:rPr lang="ru-RU" altLang="ru-RU" dirty="0"/>
              <a:t>С центром в точке </a:t>
            </a:r>
            <a:r>
              <a:rPr lang="en-US" altLang="ru-RU" i="1" dirty="0"/>
              <a:t>A </a:t>
            </a:r>
            <a:r>
              <a:rPr lang="ru-RU" altLang="ru-RU" dirty="0"/>
              <a:t>проведем дугу окружности радиуса </a:t>
            </a:r>
            <a:r>
              <a:rPr lang="en-US" altLang="ru-RU" i="1" dirty="0"/>
              <a:t>b</a:t>
            </a:r>
            <a:r>
              <a:rPr lang="en-US" altLang="ru-RU" dirty="0"/>
              <a:t>. </a:t>
            </a:r>
            <a:r>
              <a:rPr lang="ru-RU" altLang="ru-RU" dirty="0"/>
              <a:t>С центром в точке </a:t>
            </a:r>
            <a:r>
              <a:rPr lang="en-US" altLang="ru-RU" i="1" dirty="0"/>
              <a:t>B </a:t>
            </a:r>
            <a:r>
              <a:rPr lang="ru-RU" altLang="ru-RU" dirty="0"/>
              <a:t>проведем дугу окружности радиуса </a:t>
            </a:r>
            <a:r>
              <a:rPr lang="en-US" altLang="ru-RU" i="1" dirty="0"/>
              <a:t>a</a:t>
            </a:r>
            <a:r>
              <a:rPr lang="ru-RU" altLang="ru-RU" dirty="0"/>
              <a:t>. Обозначим </a:t>
            </a:r>
            <a:r>
              <a:rPr lang="en-US" altLang="ru-RU" i="1" dirty="0"/>
              <a:t>C </a:t>
            </a:r>
            <a:r>
              <a:rPr lang="ru-RU" altLang="ru-RU" dirty="0"/>
              <a:t>их точку пересечения. Соединим ее отрезками с точками </a:t>
            </a:r>
            <a:r>
              <a:rPr lang="en-US" altLang="ru-RU" i="1" dirty="0"/>
              <a:t>A </a:t>
            </a:r>
            <a:r>
              <a:rPr lang="ru-RU" altLang="ru-RU" dirty="0"/>
              <a:t>и </a:t>
            </a:r>
            <a:r>
              <a:rPr lang="en-US" altLang="ru-RU" i="1" dirty="0"/>
              <a:t>B</a:t>
            </a:r>
            <a:r>
              <a:rPr lang="ru-RU" altLang="ru-RU" dirty="0"/>
              <a:t>. Полученный треугольник будет искомым. Заметим, что решение существует в случае, если </a:t>
            </a:r>
            <a:r>
              <a:rPr lang="en-US" altLang="ru-RU" i="1" dirty="0"/>
              <a:t>a – b &lt; c &lt; a + b</a:t>
            </a:r>
            <a:r>
              <a:rPr lang="ru-RU" altLang="ru-RU" dirty="0"/>
              <a:t>.</a:t>
            </a:r>
          </a:p>
        </p:txBody>
      </p:sp>
      <p:pic>
        <p:nvPicPr>
          <p:cNvPr id="14951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708920"/>
            <a:ext cx="3376613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834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Text Box 3"/>
          <p:cNvSpPr txBox="1">
            <a:spLocks noChangeArrowheads="1"/>
          </p:cNvSpPr>
          <p:nvPr/>
        </p:nvSpPr>
        <p:spPr bwMode="auto">
          <a:xfrm>
            <a:off x="0" y="609600"/>
            <a:ext cx="89916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 smtClean="0"/>
              <a:t>	6. П</a:t>
            </a:r>
            <a:r>
              <a:rPr lang="ru-RU" altLang="ru-RU" sz="2800" dirty="0" smtClean="0">
                <a:cs typeface="Times New Roman" panose="02020603050405020304" pitchFamily="18" charset="0"/>
              </a:rPr>
              <a:t>остройте </a:t>
            </a:r>
            <a:r>
              <a:rPr lang="ru-RU" altLang="ru-RU" sz="2800" dirty="0">
                <a:cs typeface="Times New Roman" panose="02020603050405020304" pitchFamily="18" charset="0"/>
              </a:rPr>
              <a:t>касательн</a:t>
            </a:r>
            <a:r>
              <a:rPr lang="ru-RU" altLang="ru-RU" sz="2800" dirty="0"/>
              <a:t>ую</a:t>
            </a:r>
            <a:r>
              <a:rPr lang="ru-RU" altLang="ru-RU" sz="2800" dirty="0">
                <a:cs typeface="Times New Roman" panose="02020603050405020304" pitchFamily="18" charset="0"/>
              </a:rPr>
              <a:t> к данной окружности, проходящ</a:t>
            </a:r>
            <a:r>
              <a:rPr lang="ru-RU" altLang="ru-RU" sz="2800" dirty="0"/>
              <a:t>ую</a:t>
            </a:r>
            <a:r>
              <a:rPr lang="ru-RU" altLang="ru-RU" sz="2800" dirty="0">
                <a:cs typeface="Times New Roman" panose="02020603050405020304" pitchFamily="18" charset="0"/>
              </a:rPr>
              <a:t> через данную точку вне этой окружности.</a:t>
            </a:r>
            <a:r>
              <a:rPr lang="ru-RU" altLang="ru-RU" sz="3200" i="1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2132856"/>
            <a:ext cx="5296639" cy="3896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84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852936"/>
            <a:ext cx="3836640" cy="3442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5174" name="Text Box 6"/>
          <p:cNvSpPr txBox="1">
            <a:spLocks noChangeArrowheads="1"/>
          </p:cNvSpPr>
          <p:nvPr/>
        </p:nvSpPr>
        <p:spPr bwMode="auto">
          <a:xfrm>
            <a:off x="0" y="-23650"/>
            <a:ext cx="9144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 smtClean="0">
                <a:solidFill>
                  <a:srgbClr val="FF3300"/>
                </a:solidFill>
              </a:rPr>
              <a:t>	Решение</a:t>
            </a:r>
            <a:r>
              <a:rPr lang="ru-RU" altLang="ru-RU" dirty="0">
                <a:solidFill>
                  <a:srgbClr val="FF3300"/>
                </a:solidFill>
              </a:rPr>
              <a:t>: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/>
              <a:t>Пусть дана окружность с центром </a:t>
            </a:r>
            <a:r>
              <a:rPr lang="en-US" altLang="ru-RU" i="1" dirty="0"/>
              <a:t>O </a:t>
            </a:r>
            <a:r>
              <a:rPr lang="ru-RU" altLang="ru-RU" dirty="0"/>
              <a:t>и радиусом </a:t>
            </a:r>
            <a:r>
              <a:rPr lang="en-US" altLang="ru-RU" i="1" dirty="0"/>
              <a:t>R</a:t>
            </a:r>
            <a:r>
              <a:rPr lang="en-US" altLang="ru-RU" dirty="0"/>
              <a:t>. </a:t>
            </a:r>
            <a:r>
              <a:rPr lang="ru-RU" altLang="ru-RU" dirty="0"/>
              <a:t>Точка </a:t>
            </a:r>
            <a:r>
              <a:rPr lang="en-US" altLang="ru-RU" i="1" dirty="0"/>
              <a:t>A </a:t>
            </a:r>
            <a:r>
              <a:rPr lang="ru-RU" altLang="ru-RU" dirty="0"/>
              <a:t>лежит вне этой окружности. По</a:t>
            </a:r>
            <a:r>
              <a:rPr lang="ru-RU" altLang="ru-RU" dirty="0">
                <a:cs typeface="Times New Roman" panose="02020603050405020304" pitchFamily="18" charset="0"/>
              </a:rPr>
              <a:t>строим окружность с центром 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dirty="0">
                <a:cs typeface="Times New Roman" panose="02020603050405020304" pitchFamily="18" charset="0"/>
              </a:rPr>
              <a:t> и радиусом 2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dirty="0">
                <a:cs typeface="Times New Roman" panose="02020603050405020304" pitchFamily="18" charset="0"/>
              </a:rPr>
              <a:t> и окружность с центром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 и радиусом </a:t>
            </a:r>
            <a:r>
              <a:rPr lang="en-US" altLang="ru-RU" i="1" dirty="0">
                <a:cs typeface="Times New Roman" panose="02020603050405020304" pitchFamily="18" charset="0"/>
              </a:rPr>
              <a:t>AO</a:t>
            </a:r>
            <a:r>
              <a:rPr lang="ru-RU" altLang="ru-RU" dirty="0">
                <a:cs typeface="Times New Roman" panose="02020603050405020304" pitchFamily="18" charset="0"/>
              </a:rPr>
              <a:t>. Эти окружности пересекаются в двух точках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  <a:r>
              <a:rPr lang="ru-RU" altLang="ru-RU" dirty="0"/>
              <a:t>С</a:t>
            </a:r>
            <a:r>
              <a:rPr lang="ru-RU" altLang="ru-RU" dirty="0">
                <a:cs typeface="Times New Roman" panose="02020603050405020304" pitchFamily="18" charset="0"/>
              </a:rPr>
              <a:t>оединяем эти точки с центром 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dirty="0"/>
              <a:t>.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О</a:t>
            </a:r>
            <a:r>
              <a:rPr lang="ru-RU" altLang="ru-RU" dirty="0">
                <a:cs typeface="Times New Roman" panose="02020603050405020304" pitchFamily="18" charset="0"/>
              </a:rPr>
              <a:t>бознач</a:t>
            </a:r>
            <a:r>
              <a:rPr lang="ru-RU" altLang="ru-RU" dirty="0"/>
              <a:t>им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 точки пересечения отрезков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dirty="0">
                <a:cs typeface="Times New Roman" panose="02020603050405020304" pitchFamily="18" charset="0"/>
              </a:rPr>
              <a:t> с окружностью. Они и будут искомыми точками касания. Прямые </a:t>
            </a:r>
            <a:r>
              <a:rPr lang="en-US" altLang="ru-RU" i="1" dirty="0">
                <a:cs typeface="Times New Roman" panose="02020603050405020304" pitchFamily="18" charset="0"/>
              </a:rPr>
              <a:t>AB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AB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 будут искомыми касательными.</a:t>
            </a:r>
          </a:p>
        </p:txBody>
      </p:sp>
    </p:spTree>
    <p:extLst>
      <p:ext uri="{BB962C8B-B14F-4D97-AF65-F5344CB8AC3E}">
        <p14:creationId xmlns:p14="http://schemas.microsoft.com/office/powerpoint/2010/main" val="114936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4" grpId="0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0" y="6096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 smtClean="0"/>
              <a:t>	7. Постройте </a:t>
            </a:r>
            <a:r>
              <a:rPr lang="ru-RU" altLang="ru-RU" sz="2800" dirty="0"/>
              <a:t>треугольник </a:t>
            </a:r>
            <a:r>
              <a:rPr lang="en-US" altLang="ru-RU" sz="2800" i="1" dirty="0"/>
              <a:t>ABC </a:t>
            </a:r>
            <a:r>
              <a:rPr lang="ru-RU" altLang="ru-RU" sz="2800" dirty="0"/>
              <a:t>по двум </a:t>
            </a:r>
            <a:r>
              <a:rPr lang="ru-RU" altLang="ru-RU" sz="2800" dirty="0" smtClean="0"/>
              <a:t>сторонам</a:t>
            </a:r>
            <a:r>
              <a:rPr lang="en-US" altLang="ru-RU" sz="2800" dirty="0" smtClean="0"/>
              <a:t> </a:t>
            </a:r>
            <a:r>
              <a:rPr lang="en-US" altLang="ru-RU" sz="2800" i="1" dirty="0"/>
              <a:t>AB = c</a:t>
            </a:r>
            <a:r>
              <a:rPr lang="en-US" altLang="ru-RU" sz="2800" dirty="0"/>
              <a:t>, </a:t>
            </a:r>
            <a:r>
              <a:rPr lang="en-US" altLang="ru-RU" sz="2800" i="1" dirty="0"/>
              <a:t>AC = b</a:t>
            </a:r>
            <a:r>
              <a:rPr lang="ru-RU" altLang="ru-RU" sz="2800" i="1" dirty="0"/>
              <a:t> </a:t>
            </a:r>
            <a:r>
              <a:rPr lang="ru-RU" altLang="ru-RU" sz="2800" dirty="0"/>
              <a:t>и медиане </a:t>
            </a:r>
            <a:r>
              <a:rPr lang="en-US" altLang="ru-RU" sz="2800" i="1" dirty="0"/>
              <a:t>CD = m</a:t>
            </a:r>
            <a:r>
              <a:rPr lang="ru-RU" altLang="ru-RU" sz="2800" dirty="0"/>
              <a:t>.</a:t>
            </a:r>
            <a:endParaRPr lang="ru-RU" altLang="ru-RU" sz="3200" i="1" dirty="0">
              <a:cs typeface="Times New Roman" panose="02020603050405020304" pitchFamily="18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0" y="1855748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 smtClean="0"/>
              <a:t>	8. Постройте </a:t>
            </a:r>
            <a:r>
              <a:rPr lang="ru-RU" altLang="ru-RU" sz="2800" dirty="0"/>
              <a:t>треугольник </a:t>
            </a:r>
            <a:r>
              <a:rPr lang="en-US" altLang="ru-RU" sz="2800" i="1" dirty="0"/>
              <a:t>ABC </a:t>
            </a:r>
            <a:r>
              <a:rPr lang="ru-RU" altLang="ru-RU" sz="2800" dirty="0"/>
              <a:t>по двум </a:t>
            </a:r>
            <a:r>
              <a:rPr lang="ru-RU" altLang="ru-RU" sz="2800" dirty="0" smtClean="0"/>
              <a:t>сторонам</a:t>
            </a:r>
            <a:r>
              <a:rPr lang="en-US" altLang="ru-RU" sz="2800" dirty="0" smtClean="0"/>
              <a:t> </a:t>
            </a:r>
            <a:r>
              <a:rPr lang="en-US" altLang="ru-RU" sz="2800" i="1" dirty="0"/>
              <a:t>B</a:t>
            </a:r>
            <a:r>
              <a:rPr lang="ru-RU" altLang="ru-RU" sz="2800" i="1" dirty="0" smtClean="0"/>
              <a:t>С</a:t>
            </a:r>
            <a:r>
              <a:rPr lang="en-US" altLang="ru-RU" sz="2800" i="1" dirty="0" smtClean="0"/>
              <a:t> </a:t>
            </a:r>
            <a:r>
              <a:rPr lang="en-US" altLang="ru-RU" sz="2800" i="1" dirty="0"/>
              <a:t>= </a:t>
            </a:r>
            <a:r>
              <a:rPr lang="en-US" altLang="ru-RU" sz="2800" i="1" dirty="0" smtClean="0"/>
              <a:t>a</a:t>
            </a:r>
            <a:r>
              <a:rPr lang="en-US" altLang="ru-RU" sz="2800" dirty="0" smtClean="0"/>
              <a:t>, </a:t>
            </a:r>
            <a:r>
              <a:rPr lang="en-US" altLang="ru-RU" sz="2800" i="1" dirty="0"/>
              <a:t>B</a:t>
            </a:r>
            <a:r>
              <a:rPr lang="en-US" altLang="ru-RU" sz="2800" i="1" dirty="0" smtClean="0"/>
              <a:t>C </a:t>
            </a:r>
            <a:r>
              <a:rPr lang="en-US" altLang="ru-RU" sz="2800" i="1" dirty="0"/>
              <a:t>= b</a:t>
            </a:r>
            <a:r>
              <a:rPr lang="ru-RU" altLang="ru-RU" sz="2800" i="1" dirty="0"/>
              <a:t> </a:t>
            </a:r>
            <a:r>
              <a:rPr lang="ru-RU" altLang="ru-RU" sz="2800" dirty="0"/>
              <a:t>и высоте </a:t>
            </a:r>
            <a:r>
              <a:rPr lang="en-US" altLang="ru-RU" sz="2800" i="1" dirty="0"/>
              <a:t>CH = h</a:t>
            </a:r>
            <a:r>
              <a:rPr lang="ru-RU" altLang="ru-RU" sz="2800" dirty="0"/>
              <a:t>.</a:t>
            </a:r>
            <a:endParaRPr lang="ru-RU" altLang="ru-RU" sz="3200" i="1" dirty="0">
              <a:cs typeface="Times New Roman" panose="02020603050405020304" pitchFamily="18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306896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 smtClean="0"/>
              <a:t>	</a:t>
            </a:r>
            <a:r>
              <a:rPr lang="en-US" altLang="ru-RU" sz="2800" dirty="0" smtClean="0"/>
              <a:t>9*</a:t>
            </a:r>
            <a:r>
              <a:rPr lang="ru-RU" altLang="ru-RU" sz="2800" dirty="0" smtClean="0"/>
              <a:t>. Постройте </a:t>
            </a:r>
            <a:r>
              <a:rPr lang="ru-RU" altLang="ru-RU" sz="2800" dirty="0"/>
              <a:t>треугольник </a:t>
            </a:r>
            <a:r>
              <a:rPr lang="en-US" altLang="ru-RU" sz="2800" i="1" dirty="0"/>
              <a:t>ABC </a:t>
            </a:r>
            <a:r>
              <a:rPr lang="ru-RU" altLang="ru-RU" sz="2800" dirty="0"/>
              <a:t>по м</a:t>
            </a:r>
            <a:r>
              <a:rPr lang="ru-RU" altLang="ru-RU" sz="2800" dirty="0" smtClean="0"/>
              <a:t>едиане</a:t>
            </a:r>
            <a:r>
              <a:rPr lang="en-US" altLang="ru-RU" sz="2800" dirty="0" smtClean="0"/>
              <a:t> </a:t>
            </a:r>
            <a:r>
              <a:rPr lang="en-US" altLang="ru-RU" sz="2800" i="1" dirty="0" smtClean="0"/>
              <a:t>CM </a:t>
            </a:r>
            <a:r>
              <a:rPr lang="en-US" altLang="ru-RU" sz="2800" i="1" dirty="0"/>
              <a:t>= </a:t>
            </a:r>
            <a:r>
              <a:rPr lang="en-US" altLang="ru-RU" sz="2800" i="1" dirty="0" smtClean="0"/>
              <a:t>m</a:t>
            </a:r>
            <a:r>
              <a:rPr lang="en-US" altLang="ru-RU" sz="2800" dirty="0" smtClean="0"/>
              <a:t>, </a:t>
            </a:r>
            <a:r>
              <a:rPr lang="ru-RU" altLang="ru-RU" sz="2800" dirty="0" smtClean="0"/>
              <a:t>биссектрисе </a:t>
            </a:r>
            <a:r>
              <a:rPr lang="en-US" altLang="ru-RU" sz="2800" i="1" dirty="0" smtClean="0"/>
              <a:t>CD </a:t>
            </a:r>
            <a:r>
              <a:rPr lang="en-US" altLang="ru-RU" sz="2800" i="1" dirty="0"/>
              <a:t>= l</a:t>
            </a:r>
            <a:r>
              <a:rPr lang="ru-RU" altLang="ru-RU" sz="2800" i="1" dirty="0" smtClean="0"/>
              <a:t> </a:t>
            </a:r>
            <a:r>
              <a:rPr lang="ru-RU" altLang="ru-RU" sz="2800" dirty="0"/>
              <a:t>и высоте </a:t>
            </a:r>
            <a:r>
              <a:rPr lang="en-US" altLang="ru-RU" sz="2800" i="1" dirty="0"/>
              <a:t>CH = h</a:t>
            </a:r>
            <a:r>
              <a:rPr lang="ru-RU" altLang="ru-RU" sz="2800" dirty="0"/>
              <a:t>.</a:t>
            </a:r>
            <a:endParaRPr lang="ru-RU" altLang="ru-RU" sz="3200" i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04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1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852936"/>
            <a:ext cx="3240360" cy="2956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8317" name="Text Box 13"/>
          <p:cNvSpPr txBox="1">
            <a:spLocks noChangeArrowheads="1"/>
          </p:cNvSpPr>
          <p:nvPr/>
        </p:nvSpPr>
        <p:spPr bwMode="auto">
          <a:xfrm>
            <a:off x="0" y="16291"/>
            <a:ext cx="9144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 smtClean="0">
                <a:solidFill>
                  <a:srgbClr val="FF3300"/>
                </a:solidFill>
                <a:cs typeface="Times New Roman" panose="02020603050405020304" pitchFamily="18" charset="0"/>
              </a:rPr>
              <a:t>	Доказательство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.</a:t>
            </a:r>
            <a:r>
              <a:rPr lang="ru-RU" altLang="ru-RU" b="1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Пусть расстояние от центра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dirty="0">
                <a:cs typeface="Times New Roman" panose="02020603050405020304" pitchFamily="18" charset="0"/>
              </a:rPr>
              <a:t> окружности до прямой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больше радиуса </a:t>
            </a:r>
            <a:r>
              <a:rPr lang="ru-RU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dirty="0">
                <a:cs typeface="Times New Roman" panose="02020603050405020304" pitchFamily="18" charset="0"/>
              </a:rPr>
              <a:t> окружности. Опустим из центра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dirty="0">
                <a:cs typeface="Times New Roman" panose="02020603050405020304" pitchFamily="18" charset="0"/>
              </a:rPr>
              <a:t> перпендикуляр </a:t>
            </a:r>
            <a:r>
              <a:rPr lang="ru-RU" altLang="ru-RU" i="1" dirty="0">
                <a:cs typeface="Times New Roman" panose="02020603050405020304" pitchFamily="18" charset="0"/>
              </a:rPr>
              <a:t>ОА</a:t>
            </a:r>
            <a:r>
              <a:rPr lang="ru-RU" altLang="ru-RU" dirty="0">
                <a:cs typeface="Times New Roman" panose="02020603050405020304" pitchFamily="18" charset="0"/>
              </a:rPr>
              <a:t> на эту прямую. Тогда </a:t>
            </a:r>
            <a:r>
              <a:rPr lang="ru-RU" altLang="ru-RU" i="1" dirty="0">
                <a:cs typeface="Times New Roman" panose="02020603050405020304" pitchFamily="18" charset="0"/>
              </a:rPr>
              <a:t>ОА &gt; R</a:t>
            </a:r>
            <a:r>
              <a:rPr lang="ru-RU" altLang="ru-RU" dirty="0">
                <a:cs typeface="Times New Roman" panose="02020603050405020304" pitchFamily="18" charset="0"/>
              </a:rPr>
              <a:t>. Для любой другой точки </a:t>
            </a:r>
            <a:r>
              <a:rPr lang="ru-RU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 на прямой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наклонная </a:t>
            </a:r>
            <a:r>
              <a:rPr lang="ru-RU" altLang="ru-RU" i="1" dirty="0">
                <a:cs typeface="Times New Roman" panose="02020603050405020304" pitchFamily="18" charset="0"/>
              </a:rPr>
              <a:t>ОB</a:t>
            </a:r>
            <a:r>
              <a:rPr lang="ru-RU" altLang="ru-RU" dirty="0">
                <a:cs typeface="Times New Roman" panose="02020603050405020304" pitchFamily="18" charset="0"/>
              </a:rPr>
              <a:t> будет больше перпендикуляра </a:t>
            </a:r>
            <a:r>
              <a:rPr lang="ru-RU" altLang="ru-RU" i="1" dirty="0">
                <a:cs typeface="Times New Roman" panose="02020603050405020304" pitchFamily="18" charset="0"/>
              </a:rPr>
              <a:t>ОА</a:t>
            </a:r>
            <a:r>
              <a:rPr lang="ru-RU" altLang="ru-RU" dirty="0">
                <a:cs typeface="Times New Roman" panose="02020603050405020304" pitchFamily="18" charset="0"/>
              </a:rPr>
              <a:t> и, следовательно, больше </a:t>
            </a:r>
            <a:r>
              <a:rPr lang="ru-RU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dirty="0">
                <a:cs typeface="Times New Roman" panose="02020603050405020304" pitchFamily="18" charset="0"/>
              </a:rPr>
              <a:t>. Таким образом, расстояние от любой точки прямой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до центра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dirty="0">
                <a:cs typeface="Times New Roman" panose="02020603050405020304" pitchFamily="18" charset="0"/>
              </a:rPr>
              <a:t> больше </a:t>
            </a:r>
            <a:r>
              <a:rPr lang="ru-RU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dirty="0">
                <a:cs typeface="Times New Roman" panose="02020603050405020304" pitchFamily="18" charset="0"/>
              </a:rPr>
              <a:t>. Значит, прямая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и окружность не имеют общих точек. </a:t>
            </a:r>
          </a:p>
        </p:txBody>
      </p:sp>
    </p:spTree>
    <p:extLst>
      <p:ext uri="{BB962C8B-B14F-4D97-AF65-F5344CB8AC3E}">
        <p14:creationId xmlns:p14="http://schemas.microsoft.com/office/powerpoint/2010/main" val="51089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8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Теорема 2</a:t>
            </a:r>
          </a:p>
        </p:txBody>
      </p:sp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0" y="3810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 smtClean="0">
                <a:cs typeface="Times New Roman" panose="02020603050405020304" pitchFamily="18" charset="0"/>
              </a:rPr>
              <a:t>	Если </a:t>
            </a:r>
            <a:r>
              <a:rPr lang="ru-RU" altLang="ru-RU" sz="2800" dirty="0">
                <a:cs typeface="Times New Roman" panose="02020603050405020304" pitchFamily="18" charset="0"/>
              </a:rPr>
              <a:t>расстояние от центра окружности до прямой равно радиусу окружности, то эта прямая является касательной к окружности.</a:t>
            </a:r>
          </a:p>
        </p:txBody>
      </p:sp>
      <p:pic>
        <p:nvPicPr>
          <p:cNvPr id="15155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88840"/>
            <a:ext cx="3200400" cy="288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552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5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140968"/>
            <a:ext cx="3200400" cy="288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1559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 smtClean="0">
                <a:solidFill>
                  <a:srgbClr val="FF3300"/>
                </a:solidFill>
                <a:cs typeface="Times New Roman" panose="02020603050405020304" pitchFamily="18" charset="0"/>
              </a:rPr>
              <a:t>	Доказательство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.</a:t>
            </a:r>
            <a:r>
              <a:rPr lang="ru-RU" altLang="ru-RU" dirty="0">
                <a:cs typeface="Times New Roman" panose="02020603050405020304" pitchFamily="18" charset="0"/>
              </a:rPr>
              <a:t> Пусть расстояние от центра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dirty="0">
                <a:cs typeface="Times New Roman" panose="02020603050405020304" pitchFamily="18" charset="0"/>
              </a:rPr>
              <a:t> окружности до прямой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равно радиусу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dirty="0">
                <a:cs typeface="Times New Roman" panose="02020603050405020304" pitchFamily="18" charset="0"/>
              </a:rPr>
              <a:t> окружности. Опустим из центра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dirty="0">
                <a:cs typeface="Times New Roman" panose="02020603050405020304" pitchFamily="18" charset="0"/>
              </a:rPr>
              <a:t> перпендикуляр </a:t>
            </a:r>
            <a:r>
              <a:rPr lang="ru-RU" altLang="ru-RU" i="1" dirty="0">
                <a:cs typeface="Times New Roman" panose="02020603050405020304" pitchFamily="18" charset="0"/>
              </a:rPr>
              <a:t>ОА</a:t>
            </a:r>
            <a:r>
              <a:rPr lang="ru-RU" altLang="ru-RU" dirty="0">
                <a:cs typeface="Times New Roman" panose="02020603050405020304" pitchFamily="18" charset="0"/>
              </a:rPr>
              <a:t> на эту прямую. Тогда </a:t>
            </a:r>
            <a:r>
              <a:rPr lang="ru-RU" altLang="ru-RU" i="1" dirty="0">
                <a:cs typeface="Times New Roman" panose="02020603050405020304" pitchFamily="18" charset="0"/>
              </a:rPr>
              <a:t>ОА =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dirty="0">
                <a:cs typeface="Times New Roman" panose="02020603050405020304" pitchFamily="18" charset="0"/>
              </a:rPr>
              <a:t>. Для любой другой точки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 на прямой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наклонная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 будет больше перпендикуляра </a:t>
            </a:r>
            <a:r>
              <a:rPr lang="ru-RU" altLang="ru-RU" i="1" dirty="0">
                <a:cs typeface="Times New Roman" panose="02020603050405020304" pitchFamily="18" charset="0"/>
              </a:rPr>
              <a:t>ОА</a:t>
            </a:r>
            <a:r>
              <a:rPr lang="ru-RU" altLang="ru-RU" dirty="0">
                <a:cs typeface="Times New Roman" panose="02020603050405020304" pitchFamily="18" charset="0"/>
              </a:rPr>
              <a:t> и, следовательно, больше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dirty="0">
                <a:cs typeface="Times New Roman" panose="02020603050405020304" pitchFamily="18" charset="0"/>
              </a:rPr>
              <a:t>. Таким образом, расстояние от любой точки прямой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, отличной от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, до центра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dirty="0">
                <a:cs typeface="Times New Roman" panose="02020603050405020304" pitchFamily="18" charset="0"/>
              </a:rPr>
              <a:t> больше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dirty="0">
                <a:cs typeface="Times New Roman" panose="02020603050405020304" pitchFamily="18" charset="0"/>
              </a:rPr>
              <a:t>. Значит, прямая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и окружность имеют одну общую точку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, т.е. прямая касается окружности. </a:t>
            </a:r>
          </a:p>
        </p:txBody>
      </p:sp>
    </p:spTree>
    <p:extLst>
      <p:ext uri="{BB962C8B-B14F-4D97-AF65-F5344CB8AC3E}">
        <p14:creationId xmlns:p14="http://schemas.microsoft.com/office/powerpoint/2010/main" val="181890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 dirty="0" smtClean="0">
                <a:solidFill>
                  <a:srgbClr val="FF3300"/>
                </a:solidFill>
              </a:rPr>
              <a:t>Теорема 3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0" y="525016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 smtClean="0">
                <a:cs typeface="Times New Roman" panose="02020603050405020304" pitchFamily="18" charset="0"/>
              </a:rPr>
              <a:t>	Касательной к окружности является прямая, проходящая через точку окружности, и перпендикулярная радиусу, проведённому в эту точку.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15155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132856"/>
            <a:ext cx="3200400" cy="288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938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2470</TotalTime>
  <Words>763</Words>
  <Application>Microsoft Office PowerPoint</Application>
  <PresentationFormat>Экран (4:3)</PresentationFormat>
  <Paragraphs>202</Paragraphs>
  <Slides>54</Slides>
  <Notes>54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54</vt:i4>
      </vt:variant>
    </vt:vector>
  </HeadingPairs>
  <TitlesOfParts>
    <vt:vector size="58" baseType="lpstr">
      <vt:lpstr>Cambria Math</vt:lpstr>
      <vt:lpstr>Times New Roman</vt:lpstr>
      <vt:lpstr>Оформление по умолчанию</vt:lpstr>
      <vt:lpstr>Точечный рисунок</vt:lpstr>
      <vt:lpstr>Презентация PowerPoint</vt:lpstr>
      <vt:lpstr>(Демоверсия 2019, задача 18)</vt:lpstr>
      <vt:lpstr>Презентация PowerPoint</vt:lpstr>
      <vt:lpstr>Прямая и окружность</vt:lpstr>
      <vt:lpstr>Теорема 1</vt:lpstr>
      <vt:lpstr>Презентация PowerPoint</vt:lpstr>
      <vt:lpstr>Теорема 2</vt:lpstr>
      <vt:lpstr>Презентация PowerPoint</vt:lpstr>
      <vt:lpstr>Теорема 3</vt:lpstr>
      <vt:lpstr>Теорема 4</vt:lpstr>
      <vt:lpstr>Теорема 5</vt:lpstr>
      <vt:lpstr>Презентация PowerPoint</vt:lpstr>
      <vt:lpstr>Упражнения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Две окружности</vt:lpstr>
      <vt:lpstr>Теорема 1</vt:lpstr>
      <vt:lpstr>Презентация PowerPoint</vt:lpstr>
      <vt:lpstr>Теорема 2</vt:lpstr>
      <vt:lpstr>Презентация PowerPoint</vt:lpstr>
      <vt:lpstr>Теорема 1’</vt:lpstr>
      <vt:lpstr>Презентация PowerPoint</vt:lpstr>
      <vt:lpstr>Теорема 2’</vt:lpstr>
      <vt:lpstr>Презентация PowerPoint</vt:lpstr>
      <vt:lpstr>Теорема 3</vt:lpstr>
      <vt:lpstr>Упражнения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Задачи на построение</vt:lpstr>
      <vt:lpstr>Упражнения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Пользователь</cp:lastModifiedBy>
  <cp:revision>173</cp:revision>
  <dcterms:created xsi:type="dcterms:W3CDTF">2008-04-30T05:51:18Z</dcterms:created>
  <dcterms:modified xsi:type="dcterms:W3CDTF">2020-10-02T15:22:42Z</dcterms:modified>
</cp:coreProperties>
</file>