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6" r:id="rId2"/>
    <p:sldId id="387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88" r:id="rId11"/>
    <p:sldId id="364" r:id="rId12"/>
    <p:sldId id="365" r:id="rId13"/>
    <p:sldId id="389" r:id="rId14"/>
    <p:sldId id="366" r:id="rId15"/>
    <p:sldId id="367" r:id="rId16"/>
    <p:sldId id="390" r:id="rId17"/>
    <p:sldId id="368" r:id="rId18"/>
    <p:sldId id="369" r:id="rId19"/>
    <p:sldId id="391" r:id="rId20"/>
    <p:sldId id="347" r:id="rId21"/>
    <p:sldId id="348" r:id="rId22"/>
    <p:sldId id="330" r:id="rId23"/>
    <p:sldId id="349" r:id="rId24"/>
    <p:sldId id="331" r:id="rId25"/>
    <p:sldId id="350" r:id="rId26"/>
    <p:sldId id="332" r:id="rId27"/>
    <p:sldId id="333" r:id="rId28"/>
    <p:sldId id="334" r:id="rId29"/>
    <p:sldId id="335" r:id="rId30"/>
    <p:sldId id="336" r:id="rId31"/>
    <p:sldId id="351" r:id="rId32"/>
    <p:sldId id="337" r:id="rId33"/>
    <p:sldId id="352" r:id="rId34"/>
    <p:sldId id="338" r:id="rId35"/>
    <p:sldId id="339" r:id="rId36"/>
    <p:sldId id="340" r:id="rId37"/>
    <p:sldId id="353" r:id="rId38"/>
    <p:sldId id="341" r:id="rId39"/>
    <p:sldId id="354" r:id="rId40"/>
    <p:sldId id="342" r:id="rId41"/>
    <p:sldId id="343" r:id="rId42"/>
    <p:sldId id="355" r:id="rId43"/>
    <p:sldId id="386" r:id="rId44"/>
    <p:sldId id="344" r:id="rId45"/>
    <p:sldId id="356" r:id="rId46"/>
    <p:sldId id="372" r:id="rId47"/>
    <p:sldId id="373" r:id="rId48"/>
    <p:sldId id="376" r:id="rId49"/>
    <p:sldId id="377" r:id="rId50"/>
    <p:sldId id="378" r:id="rId51"/>
    <p:sldId id="379" r:id="rId52"/>
    <p:sldId id="380" r:id="rId53"/>
    <p:sldId id="381" r:id="rId54"/>
    <p:sldId id="383" r:id="rId55"/>
    <p:sldId id="385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0929"/>
  </p:normalViewPr>
  <p:slideViewPr>
    <p:cSldViewPr>
      <p:cViewPr varScale="1">
        <p:scale>
          <a:sx n="98" d="100"/>
          <a:sy n="98" d="100"/>
        </p:scale>
        <p:origin x="4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EFB0DD-BC25-4276-BC03-D320178B85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96F0-78F3-404E-ABFE-EA2CAB541549}" type="slidenum">
              <a:rPr lang="ru-RU"/>
              <a:pPr/>
              <a:t>3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8283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9AA26-4938-478F-9E23-412DB3B236F4}" type="slidenum">
              <a:rPr lang="ru-RU"/>
              <a:pPr/>
              <a:t>12</a:t>
            </a:fld>
            <a:endParaRPr lang="ru-R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922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9AA26-4938-478F-9E23-412DB3B236F4}" type="slidenum">
              <a:rPr lang="ru-RU"/>
              <a:pPr/>
              <a:t>13</a:t>
            </a:fld>
            <a:endParaRPr lang="ru-R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352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D7A32-8C32-4742-81CD-55DD0B0D5419}" type="slidenum">
              <a:rPr lang="ru-RU"/>
              <a:pPr/>
              <a:t>14</a:t>
            </a:fld>
            <a:endParaRPr 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924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D7A32-8C32-4742-81CD-55DD0B0D5419}" type="slidenum">
              <a:rPr lang="ru-RU"/>
              <a:pPr/>
              <a:t>15</a:t>
            </a:fld>
            <a:endParaRPr 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59204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D7A32-8C32-4742-81CD-55DD0B0D5419}" type="slidenum">
              <a:rPr lang="ru-RU"/>
              <a:pPr/>
              <a:t>16</a:t>
            </a:fld>
            <a:endParaRPr 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395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F3820-DBDE-4403-88CC-7D9529E485D4}" type="slidenum">
              <a:rPr lang="ru-RU"/>
              <a:pPr/>
              <a:t>17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95000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F3820-DBDE-4403-88CC-7D9529E485D4}" type="slidenum">
              <a:rPr lang="ru-RU"/>
              <a:pPr/>
              <a:t>18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0814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F3820-DBDE-4403-88CC-7D9529E485D4}" type="slidenum">
              <a:rPr lang="ru-RU"/>
              <a:pPr/>
              <a:t>19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1184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4D307B-0919-4E00-9342-55EC02D1EE1F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34548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4D307B-0919-4E00-9342-55EC02D1EE1F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8476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96F0-78F3-404E-ABFE-EA2CAB541549}" type="slidenum">
              <a:rPr lang="ru-RU"/>
              <a:pPr/>
              <a:t>4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8184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4D2D7F-5EB8-4D73-9DF5-D38FA03E1686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4D2D7F-5EB8-4D73-9DF5-D38FA03E1686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8355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7A4A9F-91ED-49B2-8B03-6CE83EE0C312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7A4A9F-91ED-49B2-8B03-6CE83EE0C312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41429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BEBE6F-6E72-4B1E-A0E1-85012424062E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E98F64-2E1B-4B5D-9E2D-E0221F76E156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F36ECC-C0BA-4E5F-ACC3-5956880D2CF5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FB426D-3DC4-4832-87D3-4E9C97A9F588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A3BFBE-D083-4C0E-A8A0-E22F31A3933A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A3BFBE-D083-4C0E-A8A0-E22F31A3933A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619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96F0-78F3-404E-ABFE-EA2CAB541549}" type="slidenum">
              <a:rPr lang="ru-RU"/>
              <a:pPr/>
              <a:t>5</a:t>
            </a:fld>
            <a:endParaRPr 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6707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E9FE14-BBD8-4D1D-A1E8-B5374B70A217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E9FE14-BBD8-4D1D-A1E8-B5374B70A217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331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ECCBB9-A763-4C76-8940-3BF8BA4E8ABF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11991D-BA21-49C0-8773-EFA3E1CB9719}" type="slidenum">
              <a:rPr lang="ru-RU" altLang="ru-RU" sz="1200"/>
              <a:pPr eaLnBrk="1" hangingPunct="1"/>
              <a:t>35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F86225-CFCF-42AF-94B3-4235856BACFC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F86225-CFCF-42AF-94B3-4235856BACFC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 smtClean="0"/>
              <a:t>В режиме слайдов ответы появляются после </a:t>
            </a:r>
            <a:r>
              <a:rPr lang="ru-RU" altLang="ru-RU" dirty="0" err="1" smtClean="0"/>
              <a:t>кликанья</a:t>
            </a:r>
            <a:r>
              <a:rPr lang="ru-RU" altLang="ru-RU" dirty="0" smtClean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8751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C64125-A616-4937-A910-DDC454AA113C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C64125-A616-4937-A910-DDC454AA113C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4729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8683E7-2E6D-494F-BC38-BD571982DC50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0E8B42-8E88-499F-924C-0214997A33C7}" type="slidenum">
              <a:rPr lang="ru-RU" altLang="ru-RU" sz="1200"/>
              <a:pPr eaLnBrk="1" hangingPunct="1"/>
              <a:t>41</a:t>
            </a:fld>
            <a:endParaRPr lang="ru-RU" alt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2071E-6C45-484D-A9F1-BBB2D1083ED8}" type="slidenum">
              <a:rPr lang="ru-RU"/>
              <a:pPr/>
              <a:t>6</a:t>
            </a:fld>
            <a:endParaRPr lang="ru-RU"/>
          </a:p>
        </p:txBody>
      </p:sp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8746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0E8B42-8E88-499F-924C-0214997A33C7}" type="slidenum">
              <a:rPr lang="ru-RU" altLang="ru-RU" sz="1200"/>
              <a:pPr eaLnBrk="1" hangingPunct="1"/>
              <a:t>42</a:t>
            </a:fld>
            <a:endParaRPr lang="ru-RU" alt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517273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0E8B42-8E88-499F-924C-0214997A33C7}" type="slidenum">
              <a:rPr lang="ru-RU" altLang="ru-RU" sz="1200"/>
              <a:pPr eaLnBrk="1" hangingPunct="1"/>
              <a:t>43</a:t>
            </a:fld>
            <a:endParaRPr lang="ru-RU" altLang="ru-RU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570091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477009-3206-485B-8AD7-B6CAE33C8B88}" type="slidenum">
              <a:rPr lang="ru-RU" altLang="ru-RU" sz="1200"/>
              <a:pPr eaLnBrk="1" hangingPunct="1"/>
              <a:t>44</a:t>
            </a:fld>
            <a:endParaRPr lang="ru-RU" altLang="ru-RU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477009-3206-485B-8AD7-B6CAE33C8B88}" type="slidenum">
              <a:rPr lang="ru-RU" altLang="ru-RU" sz="1200"/>
              <a:pPr eaLnBrk="1" hangingPunct="1"/>
              <a:t>45</a:t>
            </a:fld>
            <a:endParaRPr lang="ru-RU" altLang="ru-RU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863566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DF14-832C-4D44-B516-86C8BCF23AA7}" type="slidenum">
              <a:rPr lang="ru-RU"/>
              <a:pPr/>
              <a:t>46</a:t>
            </a:fld>
            <a:endParaRPr lang="ru-R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76199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DF14-832C-4D44-B516-86C8BCF23AA7}" type="slidenum">
              <a:rPr lang="ru-RU"/>
              <a:pPr/>
              <a:t>47</a:t>
            </a:fld>
            <a:endParaRPr lang="ru-R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329087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48</a:t>
            </a:fld>
            <a:endParaRPr lang="ru-RU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06971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49</a:t>
            </a:fld>
            <a:endParaRPr lang="ru-RU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14375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689F6FE-5F00-4518-83D6-F5954F35FC48}" type="slidenum">
              <a:rPr lang="ru-RU" sz="1200" smtClean="0"/>
              <a:pPr eaLnBrk="1" hangingPunct="1"/>
              <a:t>50</a:t>
            </a:fld>
            <a:endParaRPr lang="ru-RU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612199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51</a:t>
            </a:fld>
            <a:endParaRPr lang="ru-RU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9739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2071E-6C45-484D-A9F1-BBB2D1083ED8}" type="slidenum">
              <a:rPr lang="ru-RU"/>
              <a:pPr/>
              <a:t>7</a:t>
            </a:fld>
            <a:endParaRPr lang="ru-RU"/>
          </a:p>
        </p:txBody>
      </p:sp>
      <p:sp>
        <p:nvSpPr>
          <p:cNvPr id="173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482982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868D7-58A7-456E-8173-2C3AC28BF365}" type="slidenum">
              <a:rPr lang="ru-RU"/>
              <a:pPr/>
              <a:t>52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9646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868D7-58A7-456E-8173-2C3AC28BF365}" type="slidenum">
              <a:rPr lang="ru-RU"/>
              <a:pPr/>
              <a:t>53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23573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54</a:t>
            </a:fld>
            <a:endParaRPr lang="ru-RU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470024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55</a:t>
            </a:fld>
            <a:endParaRPr lang="ru-RU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2005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E3BF-ED5C-4F3E-A0F8-AD3016B42B2C}" type="slidenum">
              <a:rPr lang="ru-RU"/>
              <a:pPr/>
              <a:t>8</a:t>
            </a:fld>
            <a:endParaRPr lang="ru-R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5995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E3BF-ED5C-4F3E-A0F8-AD3016B42B2C}" type="slidenum">
              <a:rPr lang="ru-RU"/>
              <a:pPr/>
              <a:t>9</a:t>
            </a:fld>
            <a:endParaRPr lang="ru-R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499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BE3BF-ED5C-4F3E-A0F8-AD3016B42B2C}" type="slidenum">
              <a:rPr lang="ru-RU"/>
              <a:pPr/>
              <a:t>10</a:t>
            </a:fld>
            <a:endParaRPr lang="ru-RU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445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9AA26-4938-478F-9E23-412DB3B236F4}" type="slidenum">
              <a:rPr lang="ru-RU"/>
              <a:pPr/>
              <a:t>11</a:t>
            </a:fld>
            <a:endParaRPr lang="ru-RU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223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78C58-6F52-4A2C-BFF5-BA92690005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62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012DC-09AD-421D-B7EB-AF7D864C69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85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30A03-97B7-4388-9012-85BA115B33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57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40139-8A14-402B-B93F-13AF243F9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0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269C1-7B08-4540-B192-1CD9CDD26D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03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99001-7444-4905-9A26-B134FFC8F0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52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6B36A-2CF2-4FFC-9896-69AED5C6F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382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73CDC-7473-4D40-A5FF-B626DFE63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77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08843-FF86-44A2-AC89-A4C7D5231F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60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415AA-21A6-4780-9126-100CDB80F6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57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661FB-1132-46C8-9B6E-13E2D156D0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71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F6B9CB-4C80-435C-B841-F92DFC51BA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854" y="2276872"/>
            <a:ext cx="9180512" cy="98072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itchFamily="34" charset="0"/>
              </a:rPr>
              <a:t>Геометрические задачи на нахождение наибольших и наименьших значений</a:t>
            </a:r>
          </a:p>
        </p:txBody>
      </p:sp>
    </p:spTree>
    <p:extLst>
      <p:ext uri="{BB962C8B-B14F-4D97-AF65-F5344CB8AC3E}">
        <p14:creationId xmlns:p14="http://schemas.microsoft.com/office/powerpoint/2010/main" val="381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Искомой точкой является точка </a:t>
            </a:r>
            <a:r>
              <a:rPr lang="en-US" i="1" dirty="0" smtClean="0"/>
              <a:t>B</a:t>
            </a:r>
            <a:r>
              <a:rPr lang="ru-RU" dirty="0" smtClean="0"/>
              <a:t>, указанная на рисунке.</a:t>
            </a:r>
            <a:endParaRPr lang="ru-RU" dirty="0"/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0" y="355123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Действительно</a:t>
            </a:r>
            <a:r>
              <a:rPr lang="ru-RU" dirty="0"/>
              <a:t>, пусть </a:t>
            </a:r>
            <a:r>
              <a:rPr lang="en-US" i="1" dirty="0"/>
              <a:t>B’ </a:t>
            </a:r>
            <a:r>
              <a:rPr lang="ru-RU" dirty="0"/>
              <a:t>– другая точка окружности. Если она совпадает с </a:t>
            </a:r>
            <a:r>
              <a:rPr lang="en-US" i="1" dirty="0"/>
              <a:t>C</a:t>
            </a:r>
            <a:r>
              <a:rPr lang="ru-RU" dirty="0"/>
              <a:t>, то </a:t>
            </a:r>
            <a:r>
              <a:rPr lang="en-US" i="1" dirty="0"/>
              <a:t>AB &lt; AC</a:t>
            </a:r>
            <a:r>
              <a:rPr lang="en-US" dirty="0"/>
              <a:t>. </a:t>
            </a:r>
            <a:r>
              <a:rPr lang="ru-RU" dirty="0" smtClean="0"/>
              <a:t>Если </a:t>
            </a:r>
            <a:r>
              <a:rPr lang="en-US" i="1" dirty="0"/>
              <a:t>B’  </a:t>
            </a:r>
            <a:r>
              <a:rPr lang="ru-RU" dirty="0"/>
              <a:t>не совпадает с </a:t>
            </a:r>
            <a:r>
              <a:rPr lang="en-US" i="1" dirty="0" smtClean="0"/>
              <a:t>C</a:t>
            </a:r>
            <a:r>
              <a:rPr lang="ru-RU" dirty="0" smtClean="0"/>
              <a:t>, то </a:t>
            </a:r>
            <a:r>
              <a:rPr lang="en-US" i="1" dirty="0" smtClean="0"/>
              <a:t>AB + BO &lt; AB’ + B’O’ </a:t>
            </a:r>
            <a:r>
              <a:rPr lang="ru-RU" dirty="0" smtClean="0"/>
              <a:t>(по неравенству треугольника). Так как </a:t>
            </a:r>
            <a:r>
              <a:rPr lang="en-US" i="1" dirty="0" smtClean="0"/>
              <a:t>BO = B’O</a:t>
            </a:r>
            <a:r>
              <a:rPr lang="en-US" dirty="0" smtClean="0"/>
              <a:t>, </a:t>
            </a:r>
            <a:r>
              <a:rPr lang="ru-RU" dirty="0" smtClean="0"/>
              <a:t>то из этого неравенства следует, что </a:t>
            </a:r>
            <a:r>
              <a:rPr lang="en-US" i="1" dirty="0" smtClean="0"/>
              <a:t>AB &lt; AB’</a:t>
            </a:r>
            <a:r>
              <a:rPr lang="en-US" dirty="0" smtClean="0"/>
              <a:t>.</a:t>
            </a:r>
            <a:r>
              <a:rPr lang="en-US" i="1" dirty="0" smtClean="0"/>
              <a:t> </a:t>
            </a:r>
            <a:endParaRPr lang="ru-RU" dirty="0"/>
          </a:p>
        </p:txBody>
      </p:sp>
      <p:pic>
        <p:nvPicPr>
          <p:cNvPr id="1740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402907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0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	На </a:t>
            </a:r>
            <a:r>
              <a:rPr lang="ru-RU" dirty="0"/>
              <a:t>данной окружности найдите точку, расстояние до которой от данной точки </a:t>
            </a:r>
            <a:r>
              <a:rPr lang="en-US" i="1" dirty="0" smtClean="0"/>
              <a:t>A</a:t>
            </a:r>
            <a:r>
              <a:rPr lang="ru-RU" dirty="0" smtClean="0"/>
              <a:t>, расположенной вне окружности,</a:t>
            </a:r>
            <a:r>
              <a:rPr lang="en-US" i="1" dirty="0" smtClean="0"/>
              <a:t> </a:t>
            </a:r>
            <a:r>
              <a:rPr lang="ru-RU" dirty="0"/>
              <a:t>наибольшее.</a:t>
            </a: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05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2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Искомой точкой является точка </a:t>
            </a:r>
            <a:r>
              <a:rPr lang="ru-RU" i="1" dirty="0" smtClean="0"/>
              <a:t>С</a:t>
            </a:r>
            <a:r>
              <a:rPr lang="ru-RU" dirty="0" smtClean="0"/>
              <a:t>, указанная на рисунке.</a:t>
            </a:r>
            <a:endParaRPr lang="ru-RU" dirty="0"/>
          </a:p>
        </p:txBody>
      </p:sp>
      <p:pic>
        <p:nvPicPr>
          <p:cNvPr id="17614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56389"/>
            <a:ext cx="402907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0" y="36002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Действительно</a:t>
            </a:r>
            <a:r>
              <a:rPr lang="ru-RU" dirty="0"/>
              <a:t>, пусть </a:t>
            </a:r>
            <a:r>
              <a:rPr lang="ru-RU" i="1" dirty="0"/>
              <a:t>С</a:t>
            </a:r>
            <a:r>
              <a:rPr lang="en-US" i="1" dirty="0"/>
              <a:t>’ </a:t>
            </a:r>
            <a:r>
              <a:rPr lang="ru-RU" dirty="0"/>
              <a:t>– другая точка окружности. Если она совпадает с </a:t>
            </a:r>
            <a:r>
              <a:rPr lang="en-US" i="1" dirty="0"/>
              <a:t>B</a:t>
            </a:r>
            <a:r>
              <a:rPr lang="ru-RU" dirty="0"/>
              <a:t>, то </a:t>
            </a:r>
            <a:r>
              <a:rPr lang="en-US" i="1" dirty="0"/>
              <a:t>AC  &gt; </a:t>
            </a:r>
            <a:r>
              <a:rPr lang="en-US" i="1" dirty="0" smtClean="0"/>
              <a:t>AB</a:t>
            </a:r>
            <a:r>
              <a:rPr lang="ru-RU" dirty="0"/>
              <a:t>.</a:t>
            </a:r>
            <a:r>
              <a:rPr lang="en-US" dirty="0" smtClean="0"/>
              <a:t> </a:t>
            </a:r>
            <a:r>
              <a:rPr lang="ru-RU" dirty="0" smtClean="0"/>
              <a:t>Если </a:t>
            </a:r>
            <a:r>
              <a:rPr lang="en-US" i="1" dirty="0"/>
              <a:t>C’  </a:t>
            </a:r>
            <a:r>
              <a:rPr lang="ru-RU" dirty="0"/>
              <a:t>не совпадает с </a:t>
            </a:r>
            <a:r>
              <a:rPr lang="en-US" i="1" dirty="0" smtClean="0"/>
              <a:t>B</a:t>
            </a:r>
            <a:r>
              <a:rPr lang="ru-RU" dirty="0"/>
              <a:t>,</a:t>
            </a:r>
            <a:r>
              <a:rPr lang="ru-RU" dirty="0" smtClean="0"/>
              <a:t> то </a:t>
            </a:r>
            <a:r>
              <a:rPr lang="en-US" i="1" dirty="0" smtClean="0"/>
              <a:t>AC = AO + OC = AO + OC’ &gt; AC’.</a:t>
            </a:r>
            <a:endParaRPr lang="ru-RU" dirty="0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Искомой точкой является точка </a:t>
            </a:r>
            <a:r>
              <a:rPr lang="ru-RU" i="1" dirty="0" smtClean="0"/>
              <a:t>С</a:t>
            </a:r>
            <a:r>
              <a:rPr lang="ru-RU" dirty="0" smtClean="0"/>
              <a:t>, указанная на рисунке.</a:t>
            </a:r>
            <a:endParaRPr lang="ru-RU" dirty="0"/>
          </a:p>
        </p:txBody>
      </p:sp>
      <p:pic>
        <p:nvPicPr>
          <p:cNvPr id="17614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56389"/>
            <a:ext cx="402907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1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1027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На </a:t>
            </a:r>
            <a:r>
              <a:rPr lang="ru-RU" dirty="0"/>
              <a:t>двух данных </a:t>
            </a:r>
            <a:r>
              <a:rPr lang="ru-RU" dirty="0" smtClean="0"/>
              <a:t>окружностях, изображённых на рисунке, </a:t>
            </a:r>
            <a:r>
              <a:rPr lang="ru-RU" dirty="0"/>
              <a:t>найдите точки, расстояние между которыми наименьшее.</a:t>
            </a:r>
          </a:p>
        </p:txBody>
      </p:sp>
      <p:pic>
        <p:nvPicPr>
          <p:cNvPr id="184332" name="Picture 1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60848"/>
            <a:ext cx="41465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7" name="Text Box 1031"/>
          <p:cNvSpPr txBox="1">
            <a:spLocks noChangeArrowheads="1"/>
          </p:cNvSpPr>
          <p:nvPr/>
        </p:nvSpPr>
        <p:spPr bwMode="auto">
          <a:xfrm>
            <a:off x="152400" y="18864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Искомыми точками являются точки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 smtClean="0"/>
              <a:t>B</a:t>
            </a:r>
            <a:r>
              <a:rPr lang="en-US" baseline="-25000" dirty="0" smtClean="0"/>
              <a:t>2</a:t>
            </a:r>
            <a:r>
              <a:rPr lang="ru-RU" dirty="0" smtClean="0"/>
              <a:t>, указанные на рисунке.</a:t>
            </a:r>
            <a:endParaRPr lang="ru-RU" dirty="0"/>
          </a:p>
        </p:txBody>
      </p:sp>
      <p:pic>
        <p:nvPicPr>
          <p:cNvPr id="184336" name="Picture 1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56" y="1268760"/>
            <a:ext cx="44338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5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1028"/>
          <p:cNvSpPr txBox="1">
            <a:spLocks noChangeArrowheads="1"/>
          </p:cNvSpPr>
          <p:nvPr/>
        </p:nvSpPr>
        <p:spPr bwMode="auto">
          <a:xfrm>
            <a:off x="76200" y="43434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	Действительно</a:t>
            </a:r>
            <a:r>
              <a:rPr lang="ru-RU" dirty="0"/>
              <a:t>, </a:t>
            </a:r>
            <a:r>
              <a:rPr lang="ru-RU" dirty="0" smtClean="0"/>
              <a:t>если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’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’ </a:t>
            </a:r>
            <a:r>
              <a:rPr lang="ru-RU" dirty="0"/>
              <a:t>– другие точки </a:t>
            </a:r>
            <a:r>
              <a:rPr lang="ru-RU" dirty="0" smtClean="0"/>
              <a:t>окружностей, </a:t>
            </a:r>
            <a:endParaRPr lang="ru-RU" dirty="0"/>
          </a:p>
        </p:txBody>
      </p:sp>
      <p:sp>
        <p:nvSpPr>
          <p:cNvPr id="184327" name="Text Box 1031"/>
          <p:cNvSpPr txBox="1">
            <a:spLocks noChangeArrowheads="1"/>
          </p:cNvSpPr>
          <p:nvPr/>
        </p:nvSpPr>
        <p:spPr bwMode="auto">
          <a:xfrm>
            <a:off x="152400" y="18864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Искомыми точками являются точки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 smtClean="0"/>
              <a:t>B</a:t>
            </a:r>
            <a:r>
              <a:rPr lang="en-US" baseline="-25000" dirty="0" smtClean="0"/>
              <a:t>2</a:t>
            </a:r>
            <a:r>
              <a:rPr lang="ru-RU" dirty="0" smtClean="0"/>
              <a:t>, указанные на рисунке.</a:t>
            </a:r>
            <a:endParaRPr lang="ru-RU" dirty="0"/>
          </a:p>
        </p:txBody>
      </p:sp>
      <p:sp>
        <p:nvSpPr>
          <p:cNvPr id="184330" name="Text Box 1034"/>
          <p:cNvSpPr txBox="1">
            <a:spLocks noChangeArrowheads="1"/>
          </p:cNvSpPr>
          <p:nvPr/>
        </p:nvSpPr>
        <p:spPr bwMode="auto">
          <a:xfrm>
            <a:off x="152400" y="48006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то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’ + B</a:t>
            </a:r>
            <a:r>
              <a:rPr lang="en-US" baseline="-25000" dirty="0"/>
              <a:t>1</a:t>
            </a:r>
            <a:r>
              <a:rPr lang="en-US" i="1" dirty="0"/>
              <a:t>’B</a:t>
            </a:r>
            <a:r>
              <a:rPr lang="en-US" baseline="-25000" dirty="0"/>
              <a:t>2</a:t>
            </a:r>
            <a:r>
              <a:rPr lang="en-US" i="1" dirty="0"/>
              <a:t>’ + B</a:t>
            </a:r>
            <a:r>
              <a:rPr lang="en-US" baseline="-25000" dirty="0"/>
              <a:t>2</a:t>
            </a:r>
            <a:r>
              <a:rPr lang="en-US" i="1" dirty="0"/>
              <a:t>’O</a:t>
            </a:r>
            <a:r>
              <a:rPr lang="en-US" baseline="-25000" dirty="0"/>
              <a:t>2</a:t>
            </a:r>
            <a:r>
              <a:rPr lang="en-US" i="1" dirty="0"/>
              <a:t> &gt; O</a:t>
            </a:r>
            <a:r>
              <a:rPr lang="en-US" baseline="-25000" dirty="0"/>
              <a:t>1</a:t>
            </a:r>
            <a:r>
              <a:rPr lang="en-US" i="1" dirty="0"/>
              <a:t>O</a:t>
            </a:r>
            <a:r>
              <a:rPr lang="en-US" baseline="-25000" dirty="0"/>
              <a:t>2</a:t>
            </a:r>
            <a:r>
              <a:rPr lang="en-US" i="1" dirty="0"/>
              <a:t>= O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 + B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O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r>
              <a:rPr lang="ru-RU" dirty="0"/>
              <a:t>Так как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’</a:t>
            </a:r>
            <a:r>
              <a:rPr lang="ru-RU" i="1" dirty="0"/>
              <a:t> = </a:t>
            </a:r>
            <a:r>
              <a:rPr lang="en-US" i="1" dirty="0"/>
              <a:t>O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’O</a:t>
            </a:r>
            <a:r>
              <a:rPr lang="en-US" baseline="-25000" dirty="0"/>
              <a:t>2</a:t>
            </a:r>
            <a:r>
              <a:rPr lang="ru-RU" baseline="-25000" dirty="0"/>
              <a:t> </a:t>
            </a:r>
            <a:r>
              <a:rPr lang="ru-RU" dirty="0"/>
              <a:t> =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O</a:t>
            </a:r>
            <a:r>
              <a:rPr lang="en-US" baseline="-25000" dirty="0"/>
              <a:t>2</a:t>
            </a:r>
            <a:r>
              <a:rPr lang="ru-RU" dirty="0"/>
              <a:t>, то будет выполняться неравенство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’B</a:t>
            </a:r>
            <a:r>
              <a:rPr lang="en-US" baseline="-25000" dirty="0"/>
              <a:t>2</a:t>
            </a:r>
            <a:r>
              <a:rPr lang="en-US" i="1" dirty="0"/>
              <a:t>’</a:t>
            </a:r>
            <a:r>
              <a:rPr lang="ru-RU" i="1" dirty="0"/>
              <a:t> </a:t>
            </a:r>
            <a:r>
              <a:rPr lang="en-US" i="1" dirty="0"/>
              <a:t>&gt; B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ru-RU" i="1" dirty="0"/>
          </a:p>
        </p:txBody>
      </p:sp>
      <p:pic>
        <p:nvPicPr>
          <p:cNvPr id="184336" name="Picture 1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56" y="1268760"/>
            <a:ext cx="44338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На </a:t>
            </a:r>
            <a:r>
              <a:rPr lang="ru-RU" dirty="0"/>
              <a:t>двух данных окружностях найдите точки, расстояние между которыми наибольшее.</a:t>
            </a:r>
          </a:p>
        </p:txBody>
      </p: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1465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4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52400" y="11663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Искомыми точками являются точки </a:t>
            </a:r>
            <a:r>
              <a:rPr lang="ru-RU" i="1" dirty="0"/>
              <a:t>С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i="1" dirty="0"/>
              <a:t>С</a:t>
            </a:r>
            <a:r>
              <a:rPr lang="en-US" baseline="-25000" dirty="0"/>
              <a:t>2</a:t>
            </a:r>
            <a:r>
              <a:rPr lang="ru-RU" dirty="0"/>
              <a:t>.</a:t>
            </a:r>
          </a:p>
        </p:txBody>
      </p:sp>
      <p:pic>
        <p:nvPicPr>
          <p:cNvPr id="1863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4519613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1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27272" y="3284984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Действительно</a:t>
            </a:r>
            <a:r>
              <a:rPr lang="ru-RU" dirty="0"/>
              <a:t>, </a:t>
            </a:r>
            <a:r>
              <a:rPr lang="ru-RU" dirty="0" smtClean="0"/>
              <a:t>если </a:t>
            </a:r>
            <a:r>
              <a:rPr lang="ru-RU" i="1" dirty="0"/>
              <a:t>С</a:t>
            </a:r>
            <a:r>
              <a:rPr lang="en-US" baseline="-25000" dirty="0"/>
              <a:t>1</a:t>
            </a:r>
            <a:r>
              <a:rPr lang="en-US" i="1" dirty="0"/>
              <a:t>’</a:t>
            </a:r>
            <a:r>
              <a:rPr lang="en-US" dirty="0"/>
              <a:t>, </a:t>
            </a:r>
            <a:r>
              <a:rPr lang="ru-RU" i="1" dirty="0"/>
              <a:t>С</a:t>
            </a:r>
            <a:r>
              <a:rPr lang="en-US" baseline="-25000" dirty="0"/>
              <a:t>2</a:t>
            </a:r>
            <a:r>
              <a:rPr lang="en-US" i="1" dirty="0"/>
              <a:t>’ </a:t>
            </a:r>
            <a:r>
              <a:rPr lang="ru-RU" dirty="0"/>
              <a:t>– другие точки </a:t>
            </a:r>
            <a:r>
              <a:rPr lang="ru-RU" dirty="0" smtClean="0"/>
              <a:t>окружностей, то </a:t>
            </a:r>
            <a:r>
              <a:rPr lang="ru-RU" i="1" dirty="0" smtClean="0"/>
              <a:t>С</a:t>
            </a:r>
            <a:r>
              <a:rPr lang="ru-RU" baseline="-25000" dirty="0" smtClean="0"/>
              <a:t>1</a:t>
            </a:r>
            <a:r>
              <a:rPr lang="en-US" i="1" dirty="0" smtClean="0"/>
              <a:t>’</a:t>
            </a:r>
            <a:r>
              <a:rPr lang="en-US" baseline="-25000" dirty="0" smtClean="0"/>
              <a:t> </a:t>
            </a:r>
            <a:r>
              <a:rPr lang="ru-RU" i="1" dirty="0" smtClean="0"/>
              <a:t>С</a:t>
            </a:r>
            <a:r>
              <a:rPr lang="ru-RU" baseline="-25000" dirty="0" smtClean="0"/>
              <a:t>2</a:t>
            </a:r>
            <a:r>
              <a:rPr lang="en-US" i="1" dirty="0" smtClean="0"/>
              <a:t>’</a:t>
            </a:r>
            <a:r>
              <a:rPr lang="ru-RU" dirty="0" smtClean="0"/>
              <a:t> </a:t>
            </a:r>
            <a:r>
              <a:rPr lang="en-US" dirty="0" smtClean="0"/>
              <a:t>&lt;</a:t>
            </a:r>
            <a:r>
              <a:rPr lang="ru-RU" i="1" dirty="0" smtClean="0"/>
              <a:t> </a:t>
            </a:r>
            <a:r>
              <a:rPr lang="en-US" i="1" dirty="0" smtClean="0"/>
              <a:t>O</a:t>
            </a:r>
            <a:r>
              <a:rPr lang="en-US" baseline="-25000" dirty="0" smtClean="0"/>
              <a:t>1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dirty="0" smtClean="0"/>
              <a:t>’ + </a:t>
            </a:r>
            <a:r>
              <a:rPr lang="ru-RU" i="1" dirty="0" smtClean="0"/>
              <a:t>С</a:t>
            </a:r>
            <a:r>
              <a:rPr lang="ru-RU" baseline="-25000" dirty="0" smtClean="0"/>
              <a:t>1</a:t>
            </a:r>
            <a:r>
              <a:rPr lang="en-US" i="1" dirty="0" smtClean="0"/>
              <a:t>’</a:t>
            </a:r>
            <a:r>
              <a:rPr lang="en-US" baseline="-25000" dirty="0" smtClean="0"/>
              <a:t> </a:t>
            </a:r>
            <a:r>
              <a:rPr lang="ru-RU" i="1" dirty="0" smtClean="0"/>
              <a:t>С</a:t>
            </a:r>
            <a:r>
              <a:rPr lang="ru-RU" baseline="-25000" dirty="0" smtClean="0"/>
              <a:t>2</a:t>
            </a:r>
            <a:r>
              <a:rPr lang="en-US" i="1" dirty="0" smtClean="0"/>
              <a:t>’</a:t>
            </a:r>
            <a:r>
              <a:rPr lang="ru-RU" dirty="0" smtClean="0"/>
              <a:t> </a:t>
            </a:r>
            <a:r>
              <a:rPr lang="en-US" i="1" dirty="0" smtClean="0"/>
              <a:t>+ C</a:t>
            </a:r>
            <a:r>
              <a:rPr lang="en-US" baseline="-25000" dirty="0" smtClean="0"/>
              <a:t>2</a:t>
            </a:r>
            <a:r>
              <a:rPr lang="en-US" i="1" dirty="0" smtClean="0"/>
              <a:t>’O</a:t>
            </a:r>
            <a:r>
              <a:rPr lang="en-US" baseline="-25000" dirty="0" smtClean="0"/>
              <a:t>2</a:t>
            </a:r>
            <a:r>
              <a:rPr lang="en-US" i="1" dirty="0" smtClean="0"/>
              <a:t> = C</a:t>
            </a:r>
            <a:r>
              <a:rPr lang="en-US" baseline="-25000" dirty="0" smtClean="0"/>
              <a:t>1</a:t>
            </a:r>
            <a:r>
              <a:rPr lang="en-US" i="1" dirty="0" smtClean="0"/>
              <a:t>O</a:t>
            </a:r>
            <a:r>
              <a:rPr lang="en-US" baseline="-25000" dirty="0" smtClean="0"/>
              <a:t>1</a:t>
            </a:r>
            <a:r>
              <a:rPr lang="en-US" i="1" dirty="0" smtClean="0"/>
              <a:t>+ O</a:t>
            </a:r>
            <a:r>
              <a:rPr lang="en-US" baseline="-25000" dirty="0" smtClean="0"/>
              <a:t>1</a:t>
            </a:r>
            <a:r>
              <a:rPr lang="en-US" i="1" dirty="0" smtClean="0"/>
              <a:t>O</a:t>
            </a:r>
            <a:r>
              <a:rPr lang="en-US" baseline="-25000" dirty="0" smtClean="0"/>
              <a:t>2</a:t>
            </a:r>
            <a:r>
              <a:rPr lang="en-US" i="1" dirty="0" smtClean="0"/>
              <a:t>+ O</a:t>
            </a:r>
            <a:r>
              <a:rPr lang="en-US" baseline="-25000" dirty="0" smtClean="0"/>
              <a:t>2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i="1" dirty="0" smtClean="0"/>
              <a:t> = C</a:t>
            </a:r>
            <a:r>
              <a:rPr lang="en-US" baseline="-25000" dirty="0" smtClean="0"/>
              <a:t>1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52400" y="11663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Искомыми точками являются точки </a:t>
            </a:r>
            <a:r>
              <a:rPr lang="ru-RU" i="1" dirty="0"/>
              <a:t>С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i="1" dirty="0"/>
              <a:t>С</a:t>
            </a:r>
            <a:r>
              <a:rPr lang="en-US" baseline="-25000" dirty="0"/>
              <a:t>2</a:t>
            </a:r>
            <a:r>
              <a:rPr lang="ru-RU" dirty="0"/>
              <a:t>.</a:t>
            </a:r>
          </a:p>
        </p:txBody>
      </p:sp>
      <p:pic>
        <p:nvPicPr>
          <p:cNvPr id="1863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4519613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8640"/>
            <a:ext cx="9180512" cy="432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Литература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3208076" cy="5264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7"/>
            <a:ext cx="3672408" cy="53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613221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Дана </a:t>
            </a:r>
            <a:r>
              <a:rPr lang="ru-RU" altLang="ru-RU" sz="2800" dirty="0">
                <a:cs typeface="Times New Roman" panose="02020603050405020304" pitchFamily="18" charset="0"/>
              </a:rPr>
              <a:t>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и две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В</a:t>
            </a:r>
            <a:r>
              <a:rPr lang="ru-RU" altLang="ru-RU" sz="2800" dirty="0"/>
              <a:t>, </a:t>
            </a:r>
            <a:r>
              <a:rPr lang="ru-RU" altLang="ru-RU" sz="2800" dirty="0" smtClean="0"/>
              <a:t>лежащие от неё по разные стороны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</a:t>
            </a:r>
            <a:r>
              <a:rPr lang="ru-RU" altLang="ru-RU" sz="2800" dirty="0"/>
              <a:t>дите</a:t>
            </a:r>
            <a:r>
              <a:rPr lang="ru-RU" altLang="ru-RU" sz="2800" dirty="0">
                <a:cs typeface="Times New Roman" panose="02020603050405020304" pitchFamily="18" charset="0"/>
              </a:rPr>
              <a:t> такую точку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на прямой</a:t>
            </a:r>
            <a:r>
              <a:rPr lang="ru-RU" altLang="ru-RU" sz="2800" dirty="0"/>
              <a:t> </a:t>
            </a:r>
            <a:r>
              <a:rPr lang="en-US" altLang="ru-RU" sz="2800" i="1" dirty="0"/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для которой</a:t>
            </a:r>
            <a:r>
              <a:rPr lang="ru-RU" altLang="ru-RU" sz="2800" dirty="0">
                <a:cs typeface="Times New Roman" panose="02020603050405020304" pitchFamily="18" charset="0"/>
              </a:rPr>
              <a:t> сумма расстояний </a:t>
            </a:r>
            <a:r>
              <a:rPr lang="ru-RU" altLang="ru-RU" sz="2800" i="1" dirty="0">
                <a:cs typeface="Times New Roman" panose="02020603050405020304" pitchFamily="18" charset="0"/>
              </a:rPr>
              <a:t>АС + СВ</a:t>
            </a:r>
            <a:r>
              <a:rPr lang="ru-RU" altLang="ru-RU" sz="2800" dirty="0">
                <a:cs typeface="Times New Roman" panose="02020603050405020304" pitchFamily="18" charset="0"/>
              </a:rPr>
              <a:t> наименьш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  <a:endParaRPr lang="en-US" altLang="ru-RU" sz="2800" dirty="0"/>
          </a:p>
        </p:txBody>
      </p:sp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2704"/>
            <a:ext cx="3070747" cy="249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2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0" y="63261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Решение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Искомой </a:t>
            </a:r>
            <a:r>
              <a:rPr lang="ru-RU" altLang="ru-RU" dirty="0">
                <a:cs typeface="Times New Roman" panose="02020603050405020304" pitchFamily="18" charset="0"/>
              </a:rPr>
              <a:t>точкой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является точка пересечения отрезка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и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Действительно, из неравенства треугольника следует, что для любой другой точки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ru-RU" altLang="ru-RU" dirty="0">
                <a:cs typeface="Times New Roman" panose="02020603050405020304" pitchFamily="18" charset="0"/>
              </a:rPr>
              <a:t>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выполняется неравенство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ru-RU" altLang="ru-RU" i="1" dirty="0">
                <a:cs typeface="Times New Roman" panose="02020603050405020304" pitchFamily="18" charset="0"/>
              </a:rPr>
              <a:t>C'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&gt;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ru-RU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и, значит, сумма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ru-RU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cs typeface="Times New Roman" panose="02020603050405020304" pitchFamily="18" charset="0"/>
              </a:rPr>
              <a:t>будет  наименьшей. 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71610"/>
            <a:ext cx="3600400" cy="292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0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Задача Герона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2302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Дана </a:t>
            </a:r>
            <a:r>
              <a:rPr lang="ru-RU" altLang="ru-RU" sz="2800" dirty="0">
                <a:cs typeface="Times New Roman" panose="02020603050405020304" pitchFamily="18" charset="0"/>
              </a:rPr>
              <a:t>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и две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В</a:t>
            </a:r>
            <a:r>
              <a:rPr lang="ru-RU" altLang="ru-RU" sz="2800" dirty="0"/>
              <a:t>, лежащие от неё по </a:t>
            </a:r>
            <a:r>
              <a:rPr lang="ru-RU" altLang="ru-RU" sz="2800" dirty="0" smtClean="0"/>
              <a:t>одну сторону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</a:t>
            </a:r>
            <a:r>
              <a:rPr lang="ru-RU" altLang="ru-RU" sz="2800" dirty="0"/>
              <a:t>дите</a:t>
            </a:r>
            <a:r>
              <a:rPr lang="ru-RU" altLang="ru-RU" sz="2800" dirty="0">
                <a:cs typeface="Times New Roman" panose="02020603050405020304" pitchFamily="18" charset="0"/>
              </a:rPr>
              <a:t> такую точку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на прямой</a:t>
            </a:r>
            <a:r>
              <a:rPr lang="ru-RU" altLang="ru-RU" sz="2800" dirty="0"/>
              <a:t> </a:t>
            </a:r>
            <a:r>
              <a:rPr lang="en-US" altLang="ru-RU" sz="2800" i="1" dirty="0"/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для которой</a:t>
            </a:r>
            <a:r>
              <a:rPr lang="ru-RU" altLang="ru-RU" sz="2800" dirty="0">
                <a:cs typeface="Times New Roman" panose="02020603050405020304" pitchFamily="18" charset="0"/>
              </a:rPr>
              <a:t> сумма расстояний </a:t>
            </a:r>
            <a:r>
              <a:rPr lang="ru-RU" altLang="ru-RU" sz="2800" i="1" dirty="0">
                <a:cs typeface="Times New Roman" panose="02020603050405020304" pitchFamily="18" charset="0"/>
              </a:rPr>
              <a:t>АС + СВ</a:t>
            </a:r>
            <a:r>
              <a:rPr lang="ru-RU" altLang="ru-RU" sz="2800" dirty="0">
                <a:cs typeface="Times New Roman" panose="02020603050405020304" pitchFamily="18" charset="0"/>
              </a:rPr>
              <a:t> наименьш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18" y="2420888"/>
            <a:ext cx="2874963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414" y="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</a:t>
            </a:r>
            <a:r>
              <a:rPr lang="ru-RU" altLang="ru-RU" dirty="0" smtClean="0">
                <a:solidFill>
                  <a:srgbClr val="FF0000"/>
                </a:solidFill>
              </a:rPr>
              <a:t>Решение. </a:t>
            </a:r>
            <a:r>
              <a:rPr lang="ru-RU" altLang="ru-RU" dirty="0" smtClean="0"/>
              <a:t>О</a:t>
            </a:r>
            <a:r>
              <a:rPr lang="ru-RU" altLang="ru-RU" dirty="0" smtClean="0">
                <a:cs typeface="Times New Roman" panose="02020603050405020304" pitchFamily="18" charset="0"/>
              </a:rPr>
              <a:t>пустим </a:t>
            </a:r>
            <a:r>
              <a:rPr lang="ru-RU" altLang="ru-RU" dirty="0">
                <a:cs typeface="Times New Roman" panose="02020603050405020304" pitchFamily="18" charset="0"/>
              </a:rPr>
              <a:t>на прямую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 перпендикуляр </a:t>
            </a:r>
            <a:r>
              <a:rPr lang="ru-RU" altLang="ru-RU" i="1" dirty="0">
                <a:cs typeface="Times New Roman" panose="02020603050405020304" pitchFamily="18" charset="0"/>
              </a:rPr>
              <a:t>ВН</a:t>
            </a:r>
            <a:r>
              <a:rPr lang="ru-RU" altLang="ru-RU" dirty="0">
                <a:cs typeface="Times New Roman" panose="02020603050405020304" pitchFamily="18" charset="0"/>
              </a:rPr>
              <a:t> и отложим отрезок </a:t>
            </a:r>
            <a:r>
              <a:rPr lang="ru-RU" altLang="ru-RU" i="1" dirty="0">
                <a:cs typeface="Times New Roman" panose="02020603050405020304" pitchFamily="18" charset="0"/>
              </a:rPr>
              <a:t>НВ'</a:t>
            </a:r>
            <a:r>
              <a:rPr lang="ru-RU" altLang="ru-RU" dirty="0">
                <a:cs typeface="Times New Roman" panose="02020603050405020304" pitchFamily="18" charset="0"/>
              </a:rPr>
              <a:t>, равный </a:t>
            </a:r>
            <a:r>
              <a:rPr lang="ru-RU" altLang="ru-RU" i="1" dirty="0">
                <a:cs typeface="Times New Roman" panose="02020603050405020304" pitchFamily="18" charset="0"/>
              </a:rPr>
              <a:t>ВН</a:t>
            </a:r>
            <a:r>
              <a:rPr lang="ru-RU" altLang="ru-RU" dirty="0">
                <a:cs typeface="Times New Roman" panose="02020603050405020304" pitchFamily="18" charset="0"/>
              </a:rPr>
              <a:t>. Пусть </a:t>
            </a:r>
            <a:r>
              <a:rPr lang="ru-RU" altLang="ru-RU" i="1" dirty="0">
                <a:cs typeface="Times New Roman" panose="02020603050405020304" pitchFamily="18" charset="0"/>
              </a:rPr>
              <a:t>С'</a:t>
            </a:r>
            <a:r>
              <a:rPr lang="ru-RU" altLang="ru-RU" dirty="0">
                <a:cs typeface="Times New Roman" panose="02020603050405020304" pitchFamily="18" charset="0"/>
              </a:rPr>
              <a:t> – </a:t>
            </a:r>
            <a:r>
              <a:rPr lang="ru-RU" altLang="ru-RU" dirty="0"/>
              <a:t>произвольная </a:t>
            </a:r>
            <a:r>
              <a:rPr lang="ru-RU" altLang="ru-RU" dirty="0">
                <a:cs typeface="Times New Roman" panose="02020603050405020304" pitchFamily="18" charset="0"/>
              </a:rPr>
              <a:t>точка на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Прямоугольные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BHC</a:t>
            </a:r>
            <a:r>
              <a:rPr lang="ru-RU" altLang="ru-RU" i="1" dirty="0">
                <a:cs typeface="Times New Roman" panose="02020603050405020304" pitchFamily="18" charset="0"/>
              </a:rPr>
              <a:t>'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i="1" dirty="0">
                <a:cs typeface="Times New Roman" panose="02020603050405020304" pitchFamily="18" charset="0"/>
              </a:rPr>
              <a:t>' </a:t>
            </a:r>
            <a:r>
              <a:rPr lang="ru-RU" altLang="ru-RU" dirty="0">
                <a:cs typeface="Times New Roman" panose="02020603050405020304" pitchFamily="18" charset="0"/>
              </a:rPr>
              <a:t>равны (по двум катетам), следовательно, имеет место равенство </a:t>
            </a:r>
            <a:r>
              <a:rPr lang="ru-RU" altLang="ru-RU" i="1" dirty="0">
                <a:cs typeface="Times New Roman" panose="02020603050405020304" pitchFamily="18" charset="0"/>
              </a:rPr>
              <a:t>С'В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ru-RU" altLang="ru-RU" i="1" dirty="0">
                <a:cs typeface="Times New Roman" panose="02020603050405020304" pitchFamily="18" charset="0"/>
              </a:rPr>
              <a:t>С'В'</a:t>
            </a:r>
            <a:r>
              <a:rPr lang="ru-RU" altLang="ru-RU" dirty="0">
                <a:cs typeface="Times New Roman" panose="02020603050405020304" pitchFamily="18" charset="0"/>
              </a:rPr>
              <a:t>. Поэтому сумма </a:t>
            </a:r>
            <a:r>
              <a:rPr lang="ru-RU" altLang="ru-RU" i="1" dirty="0">
                <a:cs typeface="Times New Roman" panose="02020603050405020304" pitchFamily="18" charset="0"/>
              </a:rPr>
              <a:t>АС' + С'В</a:t>
            </a:r>
            <a:r>
              <a:rPr lang="ru-RU" altLang="ru-RU" dirty="0">
                <a:cs typeface="Times New Roman" panose="02020603050405020304" pitchFamily="18" charset="0"/>
              </a:rPr>
              <a:t> будет наименьшей тогда и только тогда, когда наименьшей будет равная ей сумма </a:t>
            </a:r>
            <a:r>
              <a:rPr lang="ru-RU" altLang="ru-RU" i="1" dirty="0">
                <a:cs typeface="Times New Roman" panose="02020603050405020304" pitchFamily="18" charset="0"/>
              </a:rPr>
              <a:t>АС' + С'В'</a:t>
            </a:r>
            <a:r>
              <a:rPr lang="ru-RU" altLang="ru-RU" dirty="0">
                <a:cs typeface="Times New Roman" panose="02020603050405020304" pitchFamily="18" charset="0"/>
              </a:rPr>
              <a:t>. Ясно, что последняя сумма является наименьшей в случае, если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В'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С'</a:t>
            </a:r>
            <a:r>
              <a:rPr lang="ru-RU" altLang="ru-RU" dirty="0">
                <a:cs typeface="Times New Roman" panose="02020603050405020304" pitchFamily="18" charset="0"/>
              </a:rPr>
              <a:t> лежат на одной прямой, т.е. искомая точка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 является точкой пересечения отрезка </a:t>
            </a:r>
            <a:r>
              <a:rPr lang="ru-RU" altLang="ru-RU" i="1" dirty="0">
                <a:cs typeface="Times New Roman" panose="02020603050405020304" pitchFamily="18" charset="0"/>
              </a:rPr>
              <a:t>АВ'</a:t>
            </a:r>
            <a:r>
              <a:rPr lang="ru-RU" altLang="ru-RU" dirty="0">
                <a:cs typeface="Times New Roman" panose="02020603050405020304" pitchFamily="18" charset="0"/>
              </a:rPr>
              <a:t> с прямой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0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8" y="3501008"/>
            <a:ext cx="3528392" cy="298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Отражение света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728" y="656069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</a:t>
            </a:r>
            <a:r>
              <a:rPr lang="ru-RU" altLang="ru-RU" sz="2800" dirty="0" smtClean="0"/>
              <a:t>Известно</a:t>
            </a:r>
            <a:r>
              <a:rPr lang="ru-RU" altLang="ru-RU" sz="2800" dirty="0"/>
              <a:t>, что свет распространяется по кратчайшему пути. Докажите, что если свет исходит из точки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отражается от зеркала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и попадает в точку </a:t>
            </a:r>
            <a:r>
              <a:rPr lang="en-US" altLang="ru-RU" sz="2800" i="1" dirty="0"/>
              <a:t>B</a:t>
            </a:r>
            <a:r>
              <a:rPr lang="ru-RU" altLang="ru-RU" sz="2800" dirty="0"/>
              <a:t>, то углы 1 и 2 равны.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874963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Решение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Из </a:t>
            </a:r>
            <a:r>
              <a:rPr lang="ru-RU" altLang="ru-RU" dirty="0" smtClean="0"/>
              <a:t>задачи </a:t>
            </a:r>
            <a:r>
              <a:rPr lang="ru-RU" altLang="ru-RU" dirty="0"/>
              <a:t>Герона следует, что угол 1 равен углу 3 (как вертикальные углы), угол 2 равен углу 3 (как соответствующие углы в равных треугольниках </a:t>
            </a:r>
            <a:r>
              <a:rPr lang="en-US" altLang="ru-RU" i="1" dirty="0"/>
              <a:t>BHC </a:t>
            </a:r>
            <a:r>
              <a:rPr lang="ru-RU" altLang="ru-RU" dirty="0"/>
              <a:t>и </a:t>
            </a:r>
            <a:r>
              <a:rPr lang="en-US" altLang="ru-RU" i="1" dirty="0"/>
              <a:t>B’HC</a:t>
            </a:r>
            <a:r>
              <a:rPr lang="ru-RU" altLang="ru-RU" dirty="0"/>
              <a:t>). Следовательно, угол 1 равен углу </a:t>
            </a:r>
            <a:r>
              <a:rPr lang="en-US" altLang="ru-RU" dirty="0" smtClean="0"/>
              <a:t>2</a:t>
            </a:r>
            <a:r>
              <a:rPr lang="ru-RU" altLang="ru-RU" dirty="0" smtClean="0"/>
              <a:t>.</a:t>
            </a:r>
            <a:endParaRPr lang="en-US" altLang="ru-RU" dirty="0"/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2874963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5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Остановка автобуса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5080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Населенные </a:t>
            </a:r>
            <a:r>
              <a:rPr lang="ru-RU" altLang="ru-RU" dirty="0"/>
              <a:t>пункты </a:t>
            </a:r>
            <a:r>
              <a:rPr lang="en-US" altLang="ru-RU" i="1" dirty="0"/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ru-RU" altLang="ru-RU" dirty="0"/>
              <a:t> расположены по одну сторону от шоссе </a:t>
            </a:r>
            <a:r>
              <a:rPr lang="en-US" altLang="ru-RU" i="1" dirty="0"/>
              <a:t>c</a:t>
            </a:r>
            <a:r>
              <a:rPr lang="ru-RU" altLang="ru-RU" dirty="0"/>
              <a:t>. Требуется построить автобусную остановку и проложить от нее дорожки до населенных пунктов. Укажите расположение остановки, при котором суммарная длина дорожек наименьшая.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6003"/>
            <a:ext cx="3078163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7504" y="5172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Решение следует из задачи Герона.</a:t>
            </a:r>
            <a:endParaRPr lang="en-US" altLang="ru-RU" dirty="0"/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078163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1. На </a:t>
            </a:r>
            <a:r>
              <a:rPr lang="ru-RU" altLang="ru-RU" sz="2800" dirty="0"/>
              <a:t>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сумма расстояний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+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наименьшая.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614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53" y="1742655"/>
            <a:ext cx="2781801" cy="274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084118" y="4735473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</a:t>
            </a:r>
          </a:p>
        </p:txBody>
      </p:sp>
      <p:pic>
        <p:nvPicPr>
          <p:cNvPr id="615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781801" cy="274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2. На </a:t>
            </a:r>
            <a:r>
              <a:rPr lang="ru-RU" altLang="ru-RU" sz="2800" dirty="0"/>
              <a:t>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сумма расстояний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+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наименьшая.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63367"/>
            <a:ext cx="2664296" cy="262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92080" y="48006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</a:t>
            </a:r>
          </a:p>
        </p:txBody>
      </p:sp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55072"/>
            <a:ext cx="2664296" cy="262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3. На </a:t>
            </a:r>
            <a:r>
              <a:rPr lang="ru-RU" altLang="ru-RU" sz="2800" dirty="0"/>
              <a:t>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сумма расстояний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+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наименьшая.</a:t>
            </a:r>
            <a:r>
              <a:rPr lang="en-US" altLang="ru-RU" sz="2800" dirty="0"/>
              <a:t> </a:t>
            </a:r>
            <a:r>
              <a:rPr lang="ru-RU" altLang="ru-RU" sz="2800" dirty="0"/>
              <a:t>Найдите эту сумму, считая стороны клеток равными 1.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01570"/>
            <a:ext cx="2614464" cy="25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92080" y="48006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5. </a:t>
            </a:r>
          </a:p>
        </p:txBody>
      </p:sp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01570"/>
            <a:ext cx="2628552" cy="25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-1412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/>
              <a:t>	Обычно задачи на нахождение наибольших и наименьших значений функции решаются в курсе алгебры и начал математического анализа с помощью дифференциального исчисления.</a:t>
            </a:r>
          </a:p>
          <a:p>
            <a:pPr algn="just"/>
            <a:r>
              <a:rPr lang="ru-RU" dirty="0" smtClean="0"/>
              <a:t>	Вместе </a:t>
            </a:r>
            <a:r>
              <a:rPr lang="ru-RU" dirty="0"/>
              <a:t>с тем, имеется важный класс геометрических экстремальных задач, которые решаются своими методами без помощи производной. </a:t>
            </a:r>
          </a:p>
          <a:p>
            <a:pPr algn="just"/>
            <a:r>
              <a:rPr lang="ru-RU" dirty="0" smtClean="0"/>
              <a:t>	Эти </a:t>
            </a:r>
            <a:r>
              <a:rPr lang="ru-RU" dirty="0"/>
              <a:t>задачи, с одной стороны, имеют большое значение, как для математики, так и для ее приложений, а с другой стороны, могут служить пропедевтикой изучения соответствующих разделов курса алгебры и начал анализа. </a:t>
            </a:r>
          </a:p>
          <a:p>
            <a:pPr algn="just"/>
            <a:r>
              <a:rPr lang="ru-RU" dirty="0" smtClean="0"/>
              <a:t>	Здесь </a:t>
            </a:r>
            <a:r>
              <a:rPr lang="ru-RU" dirty="0"/>
              <a:t>мы рассмотрим </a:t>
            </a:r>
            <a:r>
              <a:rPr lang="ru-RU" dirty="0" smtClean="0"/>
              <a:t>классические задачи </a:t>
            </a:r>
            <a:r>
              <a:rPr lang="ru-RU" dirty="0"/>
              <a:t>по </a:t>
            </a:r>
            <a:r>
              <a:rPr lang="ru-RU" dirty="0" smtClean="0"/>
              <a:t>геометрии на нахождение наибольших и наименьших значений, но сначала рассмотрим некоторые базовые задачи.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6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4. Дана </a:t>
            </a:r>
            <a:r>
              <a:rPr lang="ru-RU" altLang="ru-RU" sz="2800" dirty="0">
                <a:cs typeface="Times New Roman" panose="02020603050405020304" pitchFamily="18" charset="0"/>
              </a:rPr>
              <a:t>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и две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В</a:t>
            </a:r>
            <a:r>
              <a:rPr lang="ru-RU" altLang="ru-RU" sz="2800" dirty="0"/>
              <a:t>, </a:t>
            </a:r>
            <a:r>
              <a:rPr lang="ru-RU" altLang="ru-RU" sz="2800" dirty="0" smtClean="0"/>
              <a:t>лежащие от неё по одну сторону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</a:t>
            </a:r>
            <a:r>
              <a:rPr lang="ru-RU" altLang="ru-RU" sz="2800" dirty="0"/>
              <a:t>дите</a:t>
            </a:r>
            <a:r>
              <a:rPr lang="ru-RU" altLang="ru-RU" sz="2800" dirty="0">
                <a:cs typeface="Times New Roman" panose="02020603050405020304" pitchFamily="18" charset="0"/>
              </a:rPr>
              <a:t> такую точку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на прямой</a:t>
            </a:r>
            <a:r>
              <a:rPr lang="ru-RU" altLang="ru-RU" sz="2800" dirty="0"/>
              <a:t> </a:t>
            </a:r>
            <a:r>
              <a:rPr lang="en-US" altLang="ru-RU" sz="2800" i="1" dirty="0"/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для которой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разность</a:t>
            </a:r>
            <a:r>
              <a:rPr lang="ru-RU" altLang="ru-RU" sz="2800" dirty="0">
                <a:cs typeface="Times New Roman" panose="02020603050405020304" pitchFamily="18" charset="0"/>
              </a:rPr>
              <a:t> расстояний </a:t>
            </a:r>
            <a:r>
              <a:rPr lang="ru-RU" altLang="ru-RU" sz="2800" i="1" dirty="0">
                <a:cs typeface="Times New Roman" panose="02020603050405020304" pitchFamily="18" charset="0"/>
              </a:rPr>
              <a:t>АС </a:t>
            </a:r>
            <a:r>
              <a:rPr lang="ru-RU" altLang="ru-RU" sz="2800" i="1" dirty="0"/>
              <a:t>–</a:t>
            </a:r>
            <a:r>
              <a:rPr lang="ru-RU" altLang="ru-RU" sz="2800" i="1" dirty="0">
                <a:cs typeface="Times New Roman" panose="02020603050405020304" pitchFamily="18" charset="0"/>
              </a:rPr>
              <a:t> СВ</a:t>
            </a:r>
            <a:r>
              <a:rPr lang="ru-RU" altLang="ru-RU" sz="2800" dirty="0">
                <a:cs typeface="Times New Roman" panose="02020603050405020304" pitchFamily="18" charset="0"/>
              </a:rPr>
              <a:t> наи</a:t>
            </a:r>
            <a:r>
              <a:rPr lang="ru-RU" altLang="ru-RU" sz="2800" dirty="0"/>
              <a:t>бол</a:t>
            </a:r>
            <a:r>
              <a:rPr lang="ru-RU" altLang="ru-RU" sz="2800" dirty="0">
                <a:cs typeface="Times New Roman" panose="02020603050405020304" pitchFamily="18" charset="0"/>
              </a:rPr>
              <a:t>ьш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  <a:endParaRPr lang="en-US" altLang="ru-RU" sz="2800" dirty="0"/>
          </a:p>
        </p:txBody>
      </p:sp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96" y="2133600"/>
            <a:ext cx="3249067" cy="17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0" y="18864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Решение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 smtClean="0"/>
              <a:t>И</a:t>
            </a:r>
            <a:r>
              <a:rPr lang="ru-RU" altLang="ru-RU" dirty="0" smtClean="0">
                <a:cs typeface="Times New Roman" panose="02020603050405020304" pitchFamily="18" charset="0"/>
              </a:rPr>
              <a:t>скомой </a:t>
            </a:r>
            <a:r>
              <a:rPr lang="ru-RU" altLang="ru-RU" dirty="0">
                <a:cs typeface="Times New Roman" panose="02020603050405020304" pitchFamily="18" charset="0"/>
              </a:rPr>
              <a:t>точкой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является точка пересечения отрезка </a:t>
            </a:r>
            <a:r>
              <a:rPr lang="en-US" altLang="ru-RU" i="1" dirty="0">
                <a:cs typeface="Times New Roman" panose="02020603050405020304" pitchFamily="18" charset="0"/>
              </a:rPr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и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Действительно, </a:t>
            </a:r>
            <a:r>
              <a:rPr lang="ru-RU" altLang="ru-RU" dirty="0"/>
              <a:t>разность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–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равна </a:t>
            </a:r>
            <a:r>
              <a:rPr lang="en-US" altLang="ru-RU" i="1" dirty="0"/>
              <a:t>AB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Д</a:t>
            </a:r>
            <a:r>
              <a:rPr lang="ru-RU" altLang="ru-RU" dirty="0">
                <a:cs typeface="Times New Roman" panose="02020603050405020304" pitchFamily="18" charset="0"/>
              </a:rPr>
              <a:t>ля любой другой точки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ru-RU" altLang="ru-RU" dirty="0">
                <a:cs typeface="Times New Roman" panose="02020603050405020304" pitchFamily="18" charset="0"/>
              </a:rPr>
              <a:t>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из неравенства треугольника следует, что выполняется неравенство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–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C'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en-US" altLang="ru-RU" dirty="0">
                <a:cs typeface="Times New Roman" panose="02020603050405020304" pitchFamily="18" charset="0"/>
              </a:rPr>
              <a:t>&lt;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18" y="2060848"/>
            <a:ext cx="314232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5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240360" cy="232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5. Дана </a:t>
            </a:r>
            <a:r>
              <a:rPr lang="ru-RU" altLang="ru-RU" sz="2800" dirty="0">
                <a:cs typeface="Times New Roman" panose="02020603050405020304" pitchFamily="18" charset="0"/>
              </a:rPr>
              <a:t>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и две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В</a:t>
            </a:r>
            <a:r>
              <a:rPr lang="ru-RU" altLang="ru-RU" sz="2800" dirty="0"/>
              <a:t>, </a:t>
            </a:r>
            <a:r>
              <a:rPr lang="ru-RU" altLang="ru-RU" sz="2800" dirty="0" smtClean="0"/>
              <a:t>лежащие от неё по одну сторону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.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</a:t>
            </a:r>
            <a:r>
              <a:rPr lang="ru-RU" altLang="ru-RU" sz="2800" dirty="0"/>
              <a:t>дите</a:t>
            </a:r>
            <a:r>
              <a:rPr lang="ru-RU" altLang="ru-RU" sz="2800" dirty="0">
                <a:cs typeface="Times New Roman" panose="02020603050405020304" pitchFamily="18" charset="0"/>
              </a:rPr>
              <a:t> такую точку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на прямой</a:t>
            </a:r>
            <a:r>
              <a:rPr lang="ru-RU" altLang="ru-RU" sz="2800" dirty="0"/>
              <a:t> </a:t>
            </a:r>
            <a:r>
              <a:rPr lang="en-US" altLang="ru-RU" sz="2800" i="1" dirty="0"/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/>
              <a:t>для которой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разность</a:t>
            </a:r>
            <a:r>
              <a:rPr lang="ru-RU" altLang="ru-RU" sz="2800" dirty="0">
                <a:cs typeface="Times New Roman" panose="02020603050405020304" pitchFamily="18" charset="0"/>
              </a:rPr>
              <a:t> расстояний </a:t>
            </a:r>
            <a:r>
              <a:rPr lang="ru-RU" altLang="ru-RU" sz="2800" i="1" dirty="0">
                <a:cs typeface="Times New Roman" panose="02020603050405020304" pitchFamily="18" charset="0"/>
              </a:rPr>
              <a:t>АС </a:t>
            </a:r>
            <a:r>
              <a:rPr lang="ru-RU" altLang="ru-RU" sz="2800" i="1" dirty="0"/>
              <a:t>–</a:t>
            </a:r>
            <a:r>
              <a:rPr lang="ru-RU" altLang="ru-RU" sz="2800" i="1" dirty="0">
                <a:cs typeface="Times New Roman" panose="02020603050405020304" pitchFamily="18" charset="0"/>
              </a:rPr>
              <a:t> СВ</a:t>
            </a:r>
            <a:r>
              <a:rPr lang="ru-RU" altLang="ru-RU" sz="2800" dirty="0">
                <a:cs typeface="Times New Roman" panose="02020603050405020304" pitchFamily="18" charset="0"/>
              </a:rPr>
              <a:t> наи</a:t>
            </a:r>
            <a:r>
              <a:rPr lang="ru-RU" altLang="ru-RU" sz="2800" dirty="0"/>
              <a:t>бол</a:t>
            </a:r>
            <a:r>
              <a:rPr lang="ru-RU" altLang="ru-RU" sz="2800" dirty="0">
                <a:cs typeface="Times New Roman" panose="02020603050405020304" pitchFamily="18" charset="0"/>
              </a:rPr>
              <a:t>ьш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  <a:endParaRPr lang="en-US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0000"/>
                </a:solidFill>
              </a:rPr>
              <a:t>	Решение. </a:t>
            </a:r>
            <a:r>
              <a:rPr lang="ru-RU" altLang="ru-RU" dirty="0" smtClean="0"/>
              <a:t>И</a:t>
            </a:r>
            <a:r>
              <a:rPr lang="ru-RU" altLang="ru-RU" dirty="0" smtClean="0">
                <a:cs typeface="Times New Roman" panose="02020603050405020304" pitchFamily="18" charset="0"/>
              </a:rPr>
              <a:t>з </a:t>
            </a:r>
            <a:r>
              <a:rPr lang="ru-RU" altLang="ru-RU" dirty="0">
                <a:cs typeface="Times New Roman" panose="02020603050405020304" pitchFamily="18" charset="0"/>
              </a:rPr>
              <a:t>точки </a:t>
            </a:r>
            <a:r>
              <a:rPr lang="ru-RU" altLang="ru-RU" i="1" dirty="0">
                <a:cs typeface="Times New Roman" panose="02020603050405020304" pitchFamily="18" charset="0"/>
              </a:rPr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 опустим на прямую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 перпендикуляр </a:t>
            </a:r>
            <a:r>
              <a:rPr lang="ru-RU" altLang="ru-RU" i="1" dirty="0">
                <a:cs typeface="Times New Roman" panose="02020603050405020304" pitchFamily="18" charset="0"/>
              </a:rPr>
              <a:t>ВН</a:t>
            </a:r>
            <a:r>
              <a:rPr lang="ru-RU" altLang="ru-RU" dirty="0">
                <a:cs typeface="Times New Roman" panose="02020603050405020304" pitchFamily="18" charset="0"/>
              </a:rPr>
              <a:t> и отложим отрезок </a:t>
            </a:r>
            <a:r>
              <a:rPr lang="ru-RU" altLang="ru-RU" i="1" dirty="0">
                <a:cs typeface="Times New Roman" panose="02020603050405020304" pitchFamily="18" charset="0"/>
              </a:rPr>
              <a:t>НВ'</a:t>
            </a:r>
            <a:r>
              <a:rPr lang="ru-RU" altLang="ru-RU" dirty="0">
                <a:cs typeface="Times New Roman" panose="02020603050405020304" pitchFamily="18" charset="0"/>
              </a:rPr>
              <a:t>, равный </a:t>
            </a:r>
            <a:r>
              <a:rPr lang="ru-RU" altLang="ru-RU" i="1" dirty="0">
                <a:cs typeface="Times New Roman" panose="02020603050405020304" pitchFamily="18" charset="0"/>
              </a:rPr>
              <a:t>ВН</a:t>
            </a:r>
            <a:r>
              <a:rPr lang="ru-RU" altLang="ru-RU" dirty="0">
                <a:cs typeface="Times New Roman" panose="02020603050405020304" pitchFamily="18" charset="0"/>
              </a:rPr>
              <a:t>. Пусть </a:t>
            </a:r>
            <a:r>
              <a:rPr lang="ru-RU" altLang="ru-RU" i="1" dirty="0">
                <a:cs typeface="Times New Roman" panose="02020603050405020304" pitchFamily="18" charset="0"/>
              </a:rPr>
              <a:t>С'</a:t>
            </a:r>
            <a:r>
              <a:rPr lang="ru-RU" altLang="ru-RU" dirty="0">
                <a:cs typeface="Times New Roman" panose="02020603050405020304" pitchFamily="18" charset="0"/>
              </a:rPr>
              <a:t> – </a:t>
            </a:r>
            <a:r>
              <a:rPr lang="ru-RU" altLang="ru-RU" dirty="0"/>
              <a:t>произвольная </a:t>
            </a:r>
            <a:r>
              <a:rPr lang="ru-RU" altLang="ru-RU" dirty="0">
                <a:cs typeface="Times New Roman" panose="02020603050405020304" pitchFamily="18" charset="0"/>
              </a:rPr>
              <a:t>точка на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Прямоугольные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BHC</a:t>
            </a:r>
            <a:r>
              <a:rPr lang="ru-RU" altLang="ru-RU" i="1" dirty="0">
                <a:cs typeface="Times New Roman" panose="02020603050405020304" pitchFamily="18" charset="0"/>
              </a:rPr>
              <a:t>'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i="1" dirty="0">
                <a:cs typeface="Times New Roman" panose="02020603050405020304" pitchFamily="18" charset="0"/>
              </a:rPr>
              <a:t>'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i="1" dirty="0">
                <a:cs typeface="Times New Roman" panose="02020603050405020304" pitchFamily="18" charset="0"/>
              </a:rPr>
              <a:t>' </a:t>
            </a:r>
            <a:r>
              <a:rPr lang="ru-RU" altLang="ru-RU" dirty="0">
                <a:cs typeface="Times New Roman" panose="02020603050405020304" pitchFamily="18" charset="0"/>
              </a:rPr>
              <a:t>равны (по двум катетам), следовательно, имеет место равенство </a:t>
            </a:r>
            <a:r>
              <a:rPr lang="ru-RU" altLang="ru-RU" i="1" dirty="0">
                <a:cs typeface="Times New Roman" panose="02020603050405020304" pitchFamily="18" charset="0"/>
              </a:rPr>
              <a:t>С'В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ru-RU" altLang="ru-RU" i="1" dirty="0">
                <a:cs typeface="Times New Roman" panose="02020603050405020304" pitchFamily="18" charset="0"/>
              </a:rPr>
              <a:t>С'В'</a:t>
            </a:r>
            <a:r>
              <a:rPr lang="ru-RU" altLang="ru-RU" dirty="0">
                <a:cs typeface="Times New Roman" panose="02020603050405020304" pitchFamily="18" charset="0"/>
              </a:rPr>
              <a:t>. Поэтому </a:t>
            </a:r>
            <a:r>
              <a:rPr lang="ru-RU" altLang="ru-RU" dirty="0"/>
              <a:t>разность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АС' </a:t>
            </a:r>
            <a:r>
              <a:rPr lang="ru-RU" altLang="ru-RU" i="1" dirty="0"/>
              <a:t>–</a:t>
            </a:r>
            <a:r>
              <a:rPr lang="ru-RU" altLang="ru-RU" i="1" dirty="0">
                <a:cs typeface="Times New Roman" panose="02020603050405020304" pitchFamily="18" charset="0"/>
              </a:rPr>
              <a:t> С'В</a:t>
            </a:r>
            <a:r>
              <a:rPr lang="ru-RU" altLang="ru-RU" dirty="0">
                <a:cs typeface="Times New Roman" panose="02020603050405020304" pitchFamily="18" charset="0"/>
              </a:rPr>
              <a:t> будет наи</a:t>
            </a:r>
            <a:r>
              <a:rPr lang="ru-RU" altLang="ru-RU" dirty="0"/>
              <a:t>бол</a:t>
            </a:r>
            <a:r>
              <a:rPr lang="ru-RU" altLang="ru-RU" dirty="0">
                <a:cs typeface="Times New Roman" panose="02020603050405020304" pitchFamily="18" charset="0"/>
              </a:rPr>
              <a:t>ьшей тогда и только тогда, когда наи</a:t>
            </a:r>
            <a:r>
              <a:rPr lang="ru-RU" altLang="ru-RU" dirty="0"/>
              <a:t>бол</a:t>
            </a:r>
            <a:r>
              <a:rPr lang="ru-RU" altLang="ru-RU" dirty="0">
                <a:cs typeface="Times New Roman" panose="02020603050405020304" pitchFamily="18" charset="0"/>
              </a:rPr>
              <a:t>ьшей будет равная ей </a:t>
            </a:r>
            <a:r>
              <a:rPr lang="ru-RU" altLang="ru-RU" dirty="0"/>
              <a:t>разность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АС' </a:t>
            </a:r>
            <a:r>
              <a:rPr lang="ru-RU" altLang="ru-RU" i="1" dirty="0"/>
              <a:t>–</a:t>
            </a:r>
            <a:r>
              <a:rPr lang="ru-RU" altLang="ru-RU" i="1" dirty="0">
                <a:cs typeface="Times New Roman" panose="02020603050405020304" pitchFamily="18" charset="0"/>
              </a:rPr>
              <a:t> С'В'</a:t>
            </a:r>
            <a:r>
              <a:rPr lang="ru-RU" altLang="ru-RU" dirty="0">
                <a:cs typeface="Times New Roman" panose="02020603050405020304" pitchFamily="18" charset="0"/>
              </a:rPr>
              <a:t>. Ясно, что последняя </a:t>
            </a:r>
            <a:r>
              <a:rPr lang="ru-RU" altLang="ru-RU" dirty="0"/>
              <a:t>разность</a:t>
            </a:r>
            <a:r>
              <a:rPr lang="ru-RU" altLang="ru-RU" dirty="0">
                <a:cs typeface="Times New Roman" panose="02020603050405020304" pitchFamily="18" charset="0"/>
              </a:rPr>
              <a:t> является наи</a:t>
            </a:r>
            <a:r>
              <a:rPr lang="ru-RU" altLang="ru-RU" dirty="0"/>
              <a:t>бол</a:t>
            </a:r>
            <a:r>
              <a:rPr lang="ru-RU" altLang="ru-RU" dirty="0">
                <a:cs typeface="Times New Roman" panose="02020603050405020304" pitchFamily="18" charset="0"/>
              </a:rPr>
              <a:t>ьшей в случае, если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В'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С'</a:t>
            </a:r>
            <a:r>
              <a:rPr lang="ru-RU" altLang="ru-RU" dirty="0">
                <a:cs typeface="Times New Roman" panose="02020603050405020304" pitchFamily="18" charset="0"/>
              </a:rPr>
              <a:t> лежат на одной прямой, т.е. искомая точка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 является точкой пересечения </a:t>
            </a:r>
            <a:r>
              <a:rPr lang="ru-RU" altLang="ru-RU" dirty="0"/>
              <a:t>прямой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АВ'</a:t>
            </a:r>
            <a:r>
              <a:rPr lang="ru-RU" altLang="ru-RU" dirty="0">
                <a:cs typeface="Times New Roman" panose="02020603050405020304" pitchFamily="18" charset="0"/>
              </a:rPr>
              <a:t> с прямой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80602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6. На </a:t>
            </a:r>
            <a:r>
              <a:rPr lang="ru-RU" altLang="ru-RU" sz="2800" dirty="0"/>
              <a:t>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разность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–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наибольшая.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34209"/>
            <a:ext cx="2692822" cy="265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68161" y="48006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</a:t>
            </a: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25" y="1864370"/>
            <a:ext cx="2692822" cy="265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7. На </a:t>
            </a:r>
            <a:r>
              <a:rPr lang="ru-RU" altLang="ru-RU" sz="2800" dirty="0"/>
              <a:t>прямой </a:t>
            </a:r>
            <a:r>
              <a:rPr lang="en-US" altLang="ru-RU" sz="2800" i="1" dirty="0"/>
              <a:t>c </a:t>
            </a:r>
            <a:r>
              <a:rPr lang="ru-RU" altLang="ru-RU" sz="2800" dirty="0"/>
              <a:t>укажите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для которой разность </a:t>
            </a:r>
            <a:r>
              <a:rPr lang="en-US" altLang="ru-RU" sz="2800" i="1" dirty="0"/>
              <a:t>AC </a:t>
            </a:r>
            <a:r>
              <a:rPr lang="ru-RU" altLang="ru-RU" sz="2800" i="1" dirty="0"/>
              <a:t>– </a:t>
            </a:r>
            <a:r>
              <a:rPr lang="en-US" altLang="ru-RU" sz="2800" i="1" dirty="0"/>
              <a:t>CB </a:t>
            </a:r>
            <a:r>
              <a:rPr lang="ru-RU" altLang="ru-RU" sz="2800" dirty="0"/>
              <a:t>наибольшая. Найдите эту разность, считая стороны клеток равными 1.</a:t>
            </a:r>
            <a:endParaRPr lang="en-US" altLang="ru-RU" sz="2800" dirty="0"/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85" y="2323480"/>
            <a:ext cx="2830488" cy="279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332213" y="5192092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/>
              <a:t> 2.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2830488" cy="279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-7579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8. Для </a:t>
            </a:r>
            <a:r>
              <a:rPr lang="ru-RU" altLang="ru-RU" sz="2800" dirty="0"/>
              <a:t>данной точки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внутри острого угла на его сторонах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 найдите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 </a:t>
            </a:r>
            <a:r>
              <a:rPr lang="ru-RU" altLang="ru-RU" sz="2800" dirty="0"/>
              <a:t>соответственно, для которых периметр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наименьший.</a:t>
            </a:r>
            <a:endParaRPr lang="en-US" altLang="ru-RU" sz="2800" dirty="0"/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23337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4146764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Пусть </a:t>
            </a:r>
            <a:r>
              <a:rPr lang="en-US" altLang="ru-RU" i="1" dirty="0"/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‘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B’</a:t>
            </a:r>
            <a:r>
              <a:rPr lang="ru-RU" altLang="ru-RU" dirty="0">
                <a:cs typeface="Times New Roman" panose="02020603050405020304" pitchFamily="18" charset="0"/>
              </a:rPr>
              <a:t> – </a:t>
            </a:r>
            <a:r>
              <a:rPr lang="ru-RU" altLang="ru-RU" dirty="0"/>
              <a:t>произвольные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 на </a:t>
            </a:r>
            <a:r>
              <a:rPr lang="ru-RU" altLang="ru-RU" dirty="0"/>
              <a:t>сторонах угла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ме</a:t>
            </a:r>
            <a:r>
              <a:rPr lang="ru-RU" altLang="ru-RU" dirty="0"/>
              <a:t>ю</a:t>
            </a:r>
            <a:r>
              <a:rPr lang="ru-RU" altLang="ru-RU" dirty="0">
                <a:cs typeface="Times New Roman" panose="02020603050405020304" pitchFamily="18" charset="0"/>
              </a:rPr>
              <a:t>т место равенств</a:t>
            </a:r>
            <a:r>
              <a:rPr lang="ru-RU" altLang="ru-RU" dirty="0"/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A’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‘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en-US" altLang="ru-RU" i="1" dirty="0">
                <a:cs typeface="Times New Roman" panose="02020603050405020304" pitchFamily="18" charset="0"/>
              </a:rPr>
              <a:t>B’ = CB’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Поэтому </a:t>
            </a:r>
            <a:r>
              <a:rPr lang="ru-RU" altLang="ru-RU" dirty="0"/>
              <a:t>периметр треугольника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i="1" dirty="0">
                <a:cs typeface="Times New Roman" panose="02020603050405020304" pitchFamily="18" charset="0"/>
              </a:rPr>
              <a:t>А‘</a:t>
            </a:r>
            <a:r>
              <a:rPr lang="en-US" altLang="ru-RU" i="1" dirty="0"/>
              <a:t>B’</a:t>
            </a:r>
            <a:r>
              <a:rPr lang="ru-RU" altLang="ru-RU" dirty="0">
                <a:cs typeface="Times New Roman" panose="02020603050405020304" pitchFamily="18" charset="0"/>
              </a:rPr>
              <a:t> будет наименьш</a:t>
            </a:r>
            <a:r>
              <a:rPr lang="ru-RU" altLang="ru-RU" dirty="0"/>
              <a:t>им</a:t>
            </a:r>
            <a:r>
              <a:rPr lang="ru-RU" altLang="ru-RU" dirty="0">
                <a:cs typeface="Times New Roman" panose="02020603050405020304" pitchFamily="18" charset="0"/>
              </a:rPr>
              <a:t> тогда и только тогда, когда наименьш</a:t>
            </a:r>
            <a:r>
              <a:rPr lang="ru-RU" altLang="ru-RU" dirty="0"/>
              <a:t>ей</a:t>
            </a:r>
            <a:r>
              <a:rPr lang="ru-RU" altLang="ru-RU" dirty="0">
                <a:cs typeface="Times New Roman" panose="02020603050405020304" pitchFamily="18" charset="0"/>
              </a:rPr>
              <a:t> будет </a:t>
            </a:r>
            <a:r>
              <a:rPr lang="ru-RU" altLang="ru-RU" dirty="0"/>
              <a:t>длина ломаной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A’B’C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 Ясно, что </a:t>
            </a:r>
            <a:r>
              <a:rPr lang="ru-RU" altLang="ru-RU" dirty="0"/>
              <a:t>она</a:t>
            </a:r>
            <a:r>
              <a:rPr lang="ru-RU" altLang="ru-RU" dirty="0">
                <a:cs typeface="Times New Roman" panose="02020603050405020304" pitchFamily="18" charset="0"/>
              </a:rPr>
              <a:t> является наименьшей в случае, если точки </a:t>
            </a:r>
            <a:r>
              <a:rPr lang="ru-RU" altLang="ru-RU" i="1" dirty="0"/>
              <a:t>С</a:t>
            </a:r>
            <a:r>
              <a:rPr lang="ru-RU" altLang="ru-RU" baseline="-25000" dirty="0"/>
              <a:t>1</a:t>
            </a:r>
            <a:r>
              <a:rPr lang="en-US" altLang="ru-RU" dirty="0"/>
              <a:t>,</a:t>
            </a:r>
            <a:r>
              <a:rPr lang="ru-RU" altLang="ru-RU" i="1" dirty="0"/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А'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В'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С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лежат на одной прямой, т.е. иском</a:t>
            </a:r>
            <a:r>
              <a:rPr lang="ru-RU" altLang="ru-RU" dirty="0"/>
              <a:t>ые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явля</a:t>
            </a:r>
            <a:r>
              <a:rPr lang="ru-RU" altLang="ru-RU" dirty="0"/>
              <a:t>ю</a:t>
            </a:r>
            <a:r>
              <a:rPr lang="ru-RU" altLang="ru-RU" dirty="0">
                <a:cs typeface="Times New Roman" panose="02020603050405020304" pitchFamily="18" charset="0"/>
              </a:rPr>
              <a:t>тся точк</a:t>
            </a:r>
            <a:r>
              <a:rPr lang="ru-RU" altLang="ru-RU" dirty="0"/>
              <a:t>ами</a:t>
            </a:r>
            <a:r>
              <a:rPr lang="ru-RU" altLang="ru-RU" dirty="0">
                <a:cs typeface="Times New Roman" panose="02020603050405020304" pitchFamily="18" charset="0"/>
              </a:rPr>
              <a:t> пересечения отрезка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с</a:t>
            </a:r>
            <a:r>
              <a:rPr lang="ru-RU" altLang="ru-RU" dirty="0"/>
              <a:t>о сторонами угла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0" y="119398"/>
            <a:ext cx="8991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3300"/>
                </a:solidFill>
              </a:rPr>
              <a:t>	Решение</a:t>
            </a:r>
            <a:r>
              <a:rPr lang="ru-RU" altLang="ru-RU" sz="2800" dirty="0">
                <a:solidFill>
                  <a:srgbClr val="FF3300"/>
                </a:solidFill>
              </a:rPr>
              <a:t>.</a:t>
            </a:r>
            <a:r>
              <a:rPr lang="ru-RU" altLang="ru-RU" sz="2800" dirty="0"/>
              <a:t> 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з точки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 опустим на </a:t>
            </a:r>
            <a:r>
              <a:rPr lang="ru-RU" altLang="ru-RU" dirty="0"/>
              <a:t>стороны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перпендикуляр</a:t>
            </a:r>
            <a:r>
              <a:rPr lang="ru-RU" altLang="ru-RU" dirty="0"/>
              <a:t>ы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/>
              <a:t>С</a:t>
            </a:r>
            <a:r>
              <a:rPr lang="ru-RU" altLang="ru-RU" i="1" dirty="0">
                <a:cs typeface="Times New Roman" panose="02020603050405020304" pitchFamily="18" charset="0"/>
              </a:rPr>
              <a:t>Н</a:t>
            </a:r>
            <a:r>
              <a:rPr lang="ru-RU" altLang="ru-RU" baseline="-25000" dirty="0"/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/>
              <a:t>H</a:t>
            </a:r>
            <a:r>
              <a:rPr lang="en-US" altLang="ru-RU" baseline="-25000" dirty="0"/>
              <a:t>2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соответственно, и </a:t>
            </a:r>
            <a:r>
              <a:rPr lang="ru-RU" altLang="ru-RU" dirty="0">
                <a:cs typeface="Times New Roman" panose="02020603050405020304" pitchFamily="18" charset="0"/>
              </a:rPr>
              <a:t>отложим отрезк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cs typeface="Times New Roman" panose="02020603050405020304" pitchFamily="18" charset="0"/>
              </a:rPr>
              <a:t>Н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HC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равны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i="1" dirty="0"/>
              <a:t>С</a:t>
            </a:r>
            <a:r>
              <a:rPr lang="ru-RU" altLang="ru-RU" i="1" dirty="0">
                <a:cs typeface="Times New Roman" panose="02020603050405020304" pitchFamily="18" charset="0"/>
              </a:rPr>
              <a:t>Н</a:t>
            </a:r>
            <a:r>
              <a:rPr lang="ru-RU" altLang="ru-RU" baseline="-25000" dirty="0"/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/>
              <a:t>H</a:t>
            </a:r>
            <a:r>
              <a:rPr lang="en-US" altLang="ru-RU" baseline="-25000" dirty="0"/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436282"/>
            <a:ext cx="3214913" cy="271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9. Выясните</a:t>
            </a:r>
            <a:r>
              <a:rPr lang="ru-RU" altLang="ru-RU" sz="2800" dirty="0"/>
              <a:t>, имеет ли решение предыдущая задача в случае прямого или тупого угла.</a:t>
            </a:r>
            <a:endParaRPr lang="en-US" altLang="ru-RU" sz="2800" dirty="0"/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2420888"/>
            <a:ext cx="254317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Решение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/>
              <a:t> В этом случае прямая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проходит через точку </a:t>
            </a:r>
            <a:r>
              <a:rPr lang="en-US" altLang="ru-RU" i="1" dirty="0"/>
              <a:t>O</a:t>
            </a:r>
            <a:r>
              <a:rPr lang="en-US" altLang="ru-RU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Для любых точек </a:t>
            </a:r>
            <a:r>
              <a:rPr lang="en-US" altLang="ru-RU" i="1" dirty="0"/>
              <a:t>A’</a:t>
            </a:r>
            <a:r>
              <a:rPr lang="en-US" altLang="ru-RU" dirty="0"/>
              <a:t>, </a:t>
            </a:r>
            <a:r>
              <a:rPr lang="en-US" altLang="ru-RU" i="1" dirty="0"/>
              <a:t>B’</a:t>
            </a:r>
            <a:r>
              <a:rPr lang="ru-RU" altLang="ru-RU" dirty="0"/>
              <a:t> на сторонах угла найдутся точки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ru-RU" altLang="ru-RU" dirty="0"/>
              <a:t>, расположенные ближе к точке </a:t>
            </a:r>
            <a:r>
              <a:rPr lang="en-US" altLang="ru-RU" i="1" dirty="0"/>
              <a:t>O</a:t>
            </a:r>
            <a:r>
              <a:rPr lang="ru-RU" altLang="ru-RU" dirty="0"/>
              <a:t>, для которых длина ломаной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ABC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будет меньше длины ломаной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A’B’C</a:t>
            </a:r>
            <a:r>
              <a:rPr lang="en-US" altLang="ru-RU" baseline="-25000" dirty="0"/>
              <a:t>2</a:t>
            </a:r>
            <a:r>
              <a:rPr lang="en-US" altLang="ru-RU" dirty="0"/>
              <a:t>. </a:t>
            </a:r>
            <a:r>
              <a:rPr lang="ru-RU" altLang="ru-RU" dirty="0"/>
              <a:t>Таким образом, точек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 </a:t>
            </a:r>
            <a:r>
              <a:rPr lang="ru-RU" altLang="ru-RU" dirty="0"/>
              <a:t>на сторонах прямого угла, для которых периметр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наименьший, не существует.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98" y="2420888"/>
            <a:ext cx="344011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454" y="515719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	Самостоятельно </a:t>
            </a:r>
            <a:r>
              <a:rPr lang="ru-RU" altLang="ru-RU" dirty="0"/>
              <a:t>рассмотрите случай тупого угла.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На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данной прямой </a:t>
            </a:r>
            <a:r>
              <a:rPr lang="ru-RU" i="1" dirty="0"/>
              <a:t>с</a:t>
            </a:r>
            <a:r>
              <a:rPr lang="en-US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най</a:t>
            </a:r>
            <a:r>
              <a:rPr lang="ru-RU" dirty="0"/>
              <a:t>дите</a:t>
            </a:r>
            <a:r>
              <a:rPr lang="ru-RU" dirty="0">
                <a:cs typeface="Times New Roman" charset="0"/>
              </a:rPr>
              <a:t> такую точку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расстояние </a:t>
            </a:r>
            <a:r>
              <a:rPr lang="ru-RU" dirty="0"/>
              <a:t>до</a:t>
            </a:r>
            <a:r>
              <a:rPr lang="ru-RU" dirty="0">
                <a:cs typeface="Times New Roman" charset="0"/>
              </a:rPr>
              <a:t> которой </a:t>
            </a:r>
            <a:r>
              <a:rPr lang="ru-RU" dirty="0"/>
              <a:t>от</a:t>
            </a:r>
            <a:r>
              <a:rPr lang="ru-RU" dirty="0">
                <a:cs typeface="Times New Roman" charset="0"/>
              </a:rPr>
              <a:t> данной точки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, не принадлежащей прямой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наименьшее. </a:t>
            </a:r>
            <a:endParaRPr lang="ru-RU" dirty="0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209800"/>
            <a:ext cx="33020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Задачи на нахождение наименьших и наибольших расстояний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10. Для </a:t>
            </a:r>
            <a:r>
              <a:rPr lang="ru-RU" altLang="ru-RU" sz="2800" dirty="0"/>
              <a:t>данной точки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внутри острого угла на его сторонах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 найдите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 </a:t>
            </a:r>
            <a:r>
              <a:rPr lang="ru-RU" altLang="ru-RU" sz="2800" dirty="0"/>
              <a:t>соответственно, для которых периметр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наименьший.</a:t>
            </a:r>
            <a:endParaRPr lang="en-US" altLang="ru-RU" sz="2800" dirty="0"/>
          </a:p>
        </p:txBody>
      </p:sp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92735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Задача Фаньяно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2068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</a:t>
            </a:r>
            <a:r>
              <a:rPr lang="ru-RU" altLang="ru-RU" sz="2800" dirty="0" smtClean="0"/>
              <a:t>На </a:t>
            </a:r>
            <a:r>
              <a:rPr lang="ru-RU" altLang="ru-RU" sz="2800" dirty="0"/>
              <a:t>сторонах данного остроугольного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найдите точки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ru-RU" altLang="ru-RU" sz="2800" dirty="0"/>
              <a:t>для которых периметр треугольника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наименьший.</a:t>
            </a:r>
            <a:endParaRPr lang="en-US" altLang="ru-RU" sz="2800" dirty="0"/>
          </a:p>
        </p:txBody>
      </p:sp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05683"/>
            <a:ext cx="3240360" cy="295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0" y="5819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Решение</a:t>
            </a:r>
            <a:r>
              <a:rPr lang="ru-RU" altLang="ru-RU" dirty="0">
                <a:solidFill>
                  <a:srgbClr val="FF3300"/>
                </a:solidFill>
              </a:rPr>
              <a:t>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Зафиксируем точку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dirty="0"/>
              <a:t>, и найдем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ru-RU" altLang="ru-RU" dirty="0"/>
              <a:t>, для которых периметр треугольника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наименьший.</a:t>
            </a:r>
          </a:p>
        </p:txBody>
      </p:sp>
      <p:pic>
        <p:nvPicPr>
          <p:cNvPr id="2007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9338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6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0" y="18856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Будем </a:t>
            </a:r>
            <a:r>
              <a:rPr lang="ru-RU" altLang="ru-RU" dirty="0"/>
              <a:t>теперь искать положение точки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dirty="0"/>
              <a:t>, при котором периметр треугольника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 smtClean="0"/>
              <a:t>наименьший. Треугольник </a:t>
            </a:r>
            <a:r>
              <a:rPr lang="en-US" altLang="ru-RU" i="1" dirty="0"/>
              <a:t>CC’</a:t>
            </a:r>
            <a:r>
              <a:rPr lang="en-US" altLang="ru-RU" baseline="-25000" dirty="0"/>
              <a:t>1</a:t>
            </a:r>
            <a:r>
              <a:rPr lang="en-US" altLang="ru-RU" i="1" dirty="0"/>
              <a:t>C”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равнобедренный (</a:t>
            </a:r>
            <a:r>
              <a:rPr lang="en-US" altLang="ru-RU" i="1" dirty="0"/>
              <a:t>CC’</a:t>
            </a:r>
            <a:r>
              <a:rPr lang="en-US" altLang="ru-RU" baseline="-25000" dirty="0"/>
              <a:t>1</a:t>
            </a:r>
            <a:r>
              <a:rPr lang="en-US" altLang="ru-RU" dirty="0"/>
              <a:t> = </a:t>
            </a:r>
            <a:r>
              <a:rPr lang="en-US" altLang="ru-RU" i="1" dirty="0"/>
              <a:t>CC”</a:t>
            </a:r>
            <a:r>
              <a:rPr lang="en-US" altLang="ru-RU" baseline="-25000" dirty="0"/>
              <a:t>1</a:t>
            </a:r>
            <a:r>
              <a:rPr lang="en-US" altLang="ru-RU" dirty="0"/>
              <a:t> = </a:t>
            </a:r>
            <a:r>
              <a:rPr lang="en-US" altLang="ru-RU" i="1" dirty="0"/>
              <a:t>CC</a:t>
            </a:r>
            <a:r>
              <a:rPr lang="en-US" altLang="ru-RU" baseline="-25000" dirty="0"/>
              <a:t>1</a:t>
            </a:r>
            <a:r>
              <a:rPr lang="en-US" altLang="ru-RU" dirty="0"/>
              <a:t>)</a:t>
            </a:r>
            <a:r>
              <a:rPr lang="ru-RU" altLang="ru-RU" dirty="0"/>
              <a:t>. Угол </a:t>
            </a:r>
            <a:r>
              <a:rPr lang="en-US" altLang="ru-RU" i="1" dirty="0"/>
              <a:t>C’</a:t>
            </a:r>
            <a:r>
              <a:rPr lang="en-US" altLang="ru-RU" baseline="-25000" dirty="0"/>
              <a:t>1</a:t>
            </a:r>
            <a:r>
              <a:rPr lang="en-US" altLang="ru-RU" i="1" dirty="0"/>
              <a:t>CC”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равен удвоенному углу </a:t>
            </a:r>
            <a:r>
              <a:rPr lang="en-US" altLang="ru-RU" i="1" dirty="0"/>
              <a:t>ACB</a:t>
            </a:r>
            <a:r>
              <a:rPr lang="en-US" altLang="ru-RU" dirty="0"/>
              <a:t>.</a:t>
            </a:r>
            <a:r>
              <a:rPr lang="ru-RU" altLang="ru-RU" dirty="0"/>
              <a:t> Основание </a:t>
            </a:r>
            <a:r>
              <a:rPr lang="en-US" altLang="ru-RU" i="1" dirty="0"/>
              <a:t>C’</a:t>
            </a:r>
            <a:r>
              <a:rPr lang="en-US" altLang="ru-RU" baseline="-25000" dirty="0"/>
              <a:t>1</a:t>
            </a:r>
            <a:r>
              <a:rPr lang="en-US" altLang="ru-RU" i="1" dirty="0"/>
              <a:t>C”</a:t>
            </a:r>
            <a:r>
              <a:rPr lang="en-US" altLang="ru-RU" baseline="-25000" dirty="0"/>
              <a:t>1</a:t>
            </a:r>
            <a:r>
              <a:rPr lang="en-US" altLang="ru-RU" i="1" dirty="0"/>
              <a:t> </a:t>
            </a:r>
            <a:r>
              <a:rPr lang="ru-RU" altLang="ru-RU" dirty="0"/>
              <a:t>равно периметру треугольника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.</a:t>
            </a:r>
            <a:r>
              <a:rPr lang="ru-RU" altLang="ru-RU" dirty="0"/>
              <a:t> Оно будет наименьшим тогда и только тогда, когда наименьшей будет боковая сторона, которая, в свою очередь, будет наименьшей, если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– основание высоты треугольника </a:t>
            </a:r>
            <a:r>
              <a:rPr lang="en-US" altLang="ru-RU" i="1" dirty="0"/>
              <a:t>ABC</a:t>
            </a:r>
            <a:r>
              <a:rPr lang="ru-RU" altLang="ru-RU" dirty="0"/>
              <a:t>. Аналогично,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dirty="0"/>
              <a:t> – </a:t>
            </a:r>
            <a:r>
              <a:rPr lang="ru-RU" altLang="ru-RU" dirty="0"/>
              <a:t>основания высот треугольника </a:t>
            </a:r>
            <a:r>
              <a:rPr lang="en-US" altLang="ru-RU" i="1" dirty="0"/>
              <a:t>ABC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2007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3356992"/>
            <a:ext cx="39338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1. Укажите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на сторонах данного треугольника </a:t>
            </a:r>
            <a:r>
              <a:rPr lang="en-US" altLang="ru-RU" sz="2800" i="1" dirty="0"/>
              <a:t>ABC</a:t>
            </a:r>
            <a:r>
              <a:rPr lang="ru-RU" altLang="ru-RU" sz="2800" dirty="0"/>
              <a:t>,</a:t>
            </a:r>
            <a:r>
              <a:rPr lang="en-US" altLang="ru-RU" sz="2800" i="1" dirty="0"/>
              <a:t> </a:t>
            </a:r>
            <a:r>
              <a:rPr lang="ru-RU" altLang="ru-RU" sz="2800" dirty="0"/>
              <a:t>для которых периметр треугольника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наименьший.</a:t>
            </a:r>
            <a:endParaRPr lang="en-US" altLang="ru-RU" sz="2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466976" cy="342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59632" y="400506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92" y="1073628"/>
            <a:ext cx="3312368" cy="326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2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200" dirty="0" smtClean="0">
                <a:solidFill>
                  <a:srgbClr val="FF3300"/>
                </a:solidFill>
              </a:rPr>
              <a:t>Задача о мосте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cs typeface="Times New Roman" charset="0"/>
              </a:rPr>
              <a:t>	Населённые </a:t>
            </a:r>
            <a:r>
              <a:rPr lang="ru-RU" sz="2800" dirty="0">
                <a:cs typeface="Times New Roman" charset="0"/>
              </a:rPr>
              <a:t>пункты </a:t>
            </a:r>
            <a:r>
              <a:rPr lang="ru-RU" sz="2800" i="1" dirty="0">
                <a:cs typeface="Times New Roman" charset="0"/>
              </a:rPr>
              <a:t>A </a:t>
            </a:r>
            <a:r>
              <a:rPr lang="ru-RU" sz="2800" dirty="0">
                <a:cs typeface="Times New Roman" charset="0"/>
              </a:rPr>
              <a:t>и 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ru-RU" sz="2800" dirty="0">
                <a:cs typeface="Times New Roman" charset="0"/>
              </a:rPr>
              <a:t> расположены на противоположных берегах реки. В каком месте реки следует построить мост </a:t>
            </a:r>
            <a:r>
              <a:rPr lang="ru-RU" sz="2800" i="1" dirty="0">
                <a:cs typeface="Times New Roman" charset="0"/>
              </a:rPr>
              <a:t>CD </a:t>
            </a:r>
            <a:r>
              <a:rPr lang="ru-RU" sz="2800" dirty="0">
                <a:cs typeface="Times New Roman" charset="0"/>
              </a:rPr>
              <a:t>и проложить дороги </a:t>
            </a:r>
            <a:r>
              <a:rPr lang="ru-RU" sz="2800" i="1" dirty="0">
                <a:cs typeface="Times New Roman" charset="0"/>
              </a:rPr>
              <a:t>AC </a:t>
            </a:r>
            <a:r>
              <a:rPr lang="ru-RU" sz="2800" dirty="0">
                <a:cs typeface="Times New Roman" charset="0"/>
              </a:rPr>
              <a:t>и </a:t>
            </a:r>
            <a:r>
              <a:rPr lang="ru-RU" sz="2800" i="1" dirty="0">
                <a:cs typeface="Times New Roman" charset="0"/>
              </a:rPr>
              <a:t>BD</a:t>
            </a:r>
            <a:r>
              <a:rPr lang="ru-RU" sz="2800" dirty="0">
                <a:cs typeface="Times New Roman" charset="0"/>
              </a:rPr>
              <a:t>, чтобы путь </a:t>
            </a:r>
            <a:r>
              <a:rPr lang="ru-RU" sz="2800" i="1" dirty="0">
                <a:cs typeface="Times New Roman" charset="0"/>
              </a:rPr>
              <a:t>AC + CD + DB</a:t>
            </a:r>
            <a:r>
              <a:rPr lang="ru-RU" sz="2800" dirty="0">
                <a:cs typeface="Times New Roman" charset="0"/>
              </a:rPr>
              <a:t> имел наименьшую длину? (Берега 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, </a:t>
            </a:r>
            <a:r>
              <a:rPr lang="ru-RU" sz="2800" i="1" dirty="0">
                <a:cs typeface="Times New Roman" charset="0"/>
              </a:rPr>
              <a:t>d</a:t>
            </a:r>
            <a:r>
              <a:rPr lang="ru-RU" sz="2800" dirty="0">
                <a:cs typeface="Times New Roman" charset="0"/>
              </a:rPr>
              <a:t> реки предполагаются параллельными, а мост строится перпендикулярно этим берегам). </a:t>
            </a:r>
            <a:endParaRPr lang="en-US" sz="2800" dirty="0">
              <a:cs typeface="Times New Roman" charset="0"/>
            </a:endParaRPr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73" y="3398899"/>
            <a:ext cx="3356054" cy="331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8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0" y="-25656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Решение. </a:t>
            </a:r>
            <a:r>
              <a:rPr lang="ru-RU" dirty="0" smtClean="0"/>
              <a:t>Через точку </a:t>
            </a:r>
            <a:r>
              <a:rPr lang="en-US" i="1" dirty="0" smtClean="0"/>
              <a:t>A </a:t>
            </a:r>
            <a:r>
              <a:rPr lang="ru-RU" dirty="0" smtClean="0"/>
              <a:t>проведём прямую, перпендикулярную прямой </a:t>
            </a:r>
            <a:r>
              <a:rPr lang="en-US" i="1" dirty="0" smtClean="0"/>
              <a:t>c</a:t>
            </a:r>
            <a:r>
              <a:rPr lang="ru-RU" dirty="0" smtClean="0"/>
              <a:t>, и отложим на ней отрезок </a:t>
            </a:r>
            <a:r>
              <a:rPr lang="en-US" i="1" dirty="0" smtClean="0"/>
              <a:t>AA’</a:t>
            </a:r>
            <a:r>
              <a:rPr lang="ru-RU" dirty="0" smtClean="0"/>
              <a:t>, равный ширине реки. Обозначим </a:t>
            </a:r>
            <a:r>
              <a:rPr lang="en-US" i="1" dirty="0" smtClean="0"/>
              <a:t>D </a:t>
            </a:r>
            <a:r>
              <a:rPr lang="ru-RU" dirty="0" smtClean="0"/>
              <a:t>точку пересечения отрезка </a:t>
            </a:r>
            <a:r>
              <a:rPr lang="en-US" i="1" dirty="0" smtClean="0"/>
              <a:t>A’B </a:t>
            </a:r>
            <a:r>
              <a:rPr lang="ru-RU" dirty="0" smtClean="0"/>
              <a:t>и прямой </a:t>
            </a:r>
            <a:r>
              <a:rPr lang="en-US" i="1" dirty="0" smtClean="0"/>
              <a:t>d</a:t>
            </a:r>
            <a:r>
              <a:rPr lang="ru-RU" dirty="0" smtClean="0"/>
              <a:t>. Через точку </a:t>
            </a:r>
            <a:r>
              <a:rPr lang="en-US" i="1" dirty="0" smtClean="0"/>
              <a:t>D </a:t>
            </a:r>
            <a:r>
              <a:rPr lang="ru-RU" dirty="0" smtClean="0"/>
              <a:t>проведём прямую, перпендикулярную прямой </a:t>
            </a:r>
            <a:r>
              <a:rPr lang="en-US" i="1" dirty="0" smtClean="0"/>
              <a:t>d</a:t>
            </a:r>
            <a:r>
              <a:rPr lang="ru-RU" dirty="0" smtClean="0"/>
              <a:t>, и обозначим </a:t>
            </a:r>
            <a:r>
              <a:rPr lang="en-US" i="1" dirty="0" smtClean="0"/>
              <a:t>C </a:t>
            </a:r>
            <a:r>
              <a:rPr lang="ru-RU" dirty="0" smtClean="0"/>
              <a:t>точку её пересечения с прямой </a:t>
            </a:r>
            <a:r>
              <a:rPr lang="en-US" i="1" dirty="0" smtClean="0"/>
              <a:t>c</a:t>
            </a:r>
            <a:r>
              <a:rPr lang="ru-RU" dirty="0" smtClean="0"/>
              <a:t>. Соединим отрезками точки </a:t>
            </a:r>
            <a:r>
              <a:rPr lang="en-US" i="1" dirty="0" smtClean="0"/>
              <a:t>A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en-US" i="1" dirty="0" smtClean="0"/>
              <a:t>C</a:t>
            </a:r>
            <a:r>
              <a:rPr lang="ru-RU" dirty="0" smtClean="0"/>
              <a:t>, </a:t>
            </a:r>
            <a:r>
              <a:rPr lang="en-US" i="1" dirty="0" smtClean="0"/>
              <a:t>C </a:t>
            </a:r>
            <a:r>
              <a:rPr lang="ru-RU" dirty="0" smtClean="0"/>
              <a:t>и </a:t>
            </a:r>
            <a:r>
              <a:rPr lang="en-US" i="1" dirty="0" smtClean="0"/>
              <a:t>D</a:t>
            </a:r>
            <a:r>
              <a:rPr lang="ru-RU" dirty="0" smtClean="0"/>
              <a:t>, </a:t>
            </a:r>
            <a:r>
              <a:rPr lang="en-US" i="1" dirty="0" smtClean="0"/>
              <a:t>D </a:t>
            </a:r>
            <a:r>
              <a:rPr lang="ru-RU" dirty="0" smtClean="0"/>
              <a:t>и </a:t>
            </a:r>
            <a:r>
              <a:rPr lang="en-US" i="1" dirty="0" smtClean="0"/>
              <a:t>B</a:t>
            </a:r>
            <a:r>
              <a:rPr lang="ru-RU" dirty="0" smtClean="0"/>
              <a:t>. Путь </a:t>
            </a:r>
            <a:r>
              <a:rPr lang="en-US" i="1" dirty="0" smtClean="0"/>
              <a:t>ACDB </a:t>
            </a:r>
            <a:r>
              <a:rPr lang="ru-RU" dirty="0" smtClean="0"/>
              <a:t>будет искомым кратчайшим путём.</a:t>
            </a:r>
            <a:endParaRPr lang="ru-RU" dirty="0">
              <a:cs typeface="Times New Roman" charset="0"/>
            </a:endParaRPr>
          </a:p>
        </p:txBody>
      </p:sp>
      <p:pic>
        <p:nvPicPr>
          <p:cNvPr id="3706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42901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8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3300"/>
                </a:solidFill>
              </a:rPr>
              <a:t>Задача о трёх домиках и колодце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68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	Три </a:t>
            </a:r>
            <a:r>
              <a:rPr lang="ru-RU" sz="2800" dirty="0"/>
              <a:t>соседа по дачным участкам решили вырыть общий колодец и проложить от него дорожки к своим домикам. Где нужно расположить колодец, чтобы суммарная длина дорожек была наименьшей?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51052" cy="37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0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 smtClean="0">
                <a:cs typeface="Times New Roman" charset="0"/>
              </a:rPr>
              <a:t>	Для решения этой задачи рассмотрим одну из замечательных точек треугольника – точку Торричелли. </a:t>
            </a:r>
          </a:p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sz="2800" dirty="0" smtClean="0">
                <a:cs typeface="Times New Roman" charset="0"/>
              </a:rPr>
              <a:t>Точкой Торричелли </a:t>
            </a:r>
            <a:r>
              <a:rPr lang="ru-RU" sz="2800" dirty="0">
                <a:cs typeface="Times New Roman" charset="0"/>
              </a:rPr>
              <a:t>треугольника </a:t>
            </a:r>
            <a:r>
              <a:rPr lang="en-US" sz="2800" i="1" dirty="0">
                <a:cs typeface="Times New Roman" charset="0"/>
              </a:rPr>
              <a:t>ABC </a:t>
            </a:r>
            <a:r>
              <a:rPr lang="ru-RU" sz="2800" dirty="0">
                <a:cs typeface="Times New Roman" charset="0"/>
              </a:rPr>
              <a:t>называется такая точка 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dirty="0" smtClean="0">
                <a:cs typeface="Times New Roman" charset="0"/>
              </a:rPr>
              <a:t>, </a:t>
            </a:r>
            <a:r>
              <a:rPr lang="ru-RU" sz="2800" dirty="0">
                <a:cs typeface="Times New Roman" charset="0"/>
              </a:rPr>
              <a:t>из которой стороны данного треугольника видны под углом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, т</a:t>
            </a:r>
            <a:r>
              <a:rPr lang="ru-RU" sz="2800" dirty="0" smtClean="0">
                <a:cs typeface="Times New Roman" charset="0"/>
              </a:rPr>
              <a:t>. е</a:t>
            </a:r>
            <a:r>
              <a:rPr lang="ru-RU" sz="2800" dirty="0">
                <a:cs typeface="Times New Roman" charset="0"/>
              </a:rPr>
              <a:t>. углы </a:t>
            </a:r>
            <a:r>
              <a:rPr lang="ru-RU" sz="2800" i="1" dirty="0" smtClean="0">
                <a:cs typeface="Times New Roman" charset="0"/>
              </a:rPr>
              <a:t>A</a:t>
            </a:r>
            <a:r>
              <a:rPr lang="en-US" sz="2800" i="1" dirty="0" smtClean="0">
                <a:cs typeface="Times New Roman" charset="0"/>
              </a:rPr>
              <a:t>T</a:t>
            </a:r>
            <a:r>
              <a:rPr lang="ru-RU" sz="2800" i="1" dirty="0" smtClean="0">
                <a:cs typeface="Times New Roman" charset="0"/>
              </a:rPr>
              <a:t>B</a:t>
            </a:r>
            <a:r>
              <a:rPr lang="ru-RU" sz="2800" dirty="0">
                <a:cs typeface="Times New Roman" charset="0"/>
              </a:rPr>
              <a:t>, </a:t>
            </a:r>
            <a:r>
              <a:rPr lang="ru-RU" sz="2800" i="1" dirty="0" smtClean="0">
                <a:cs typeface="Times New Roman" charset="0"/>
              </a:rPr>
              <a:t>A</a:t>
            </a:r>
            <a:r>
              <a:rPr lang="en-US" sz="2800" i="1" dirty="0" smtClean="0">
                <a:cs typeface="Times New Roman" charset="0"/>
              </a:rPr>
              <a:t>T</a:t>
            </a:r>
            <a:r>
              <a:rPr lang="ru-RU" sz="2800" i="1" dirty="0" smtClean="0">
                <a:cs typeface="Times New Roman" charset="0"/>
              </a:rPr>
              <a:t>C</a:t>
            </a:r>
            <a:r>
              <a:rPr lang="ru-RU" sz="2800" dirty="0" smtClean="0"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и </a:t>
            </a:r>
            <a:r>
              <a:rPr lang="ru-RU" sz="2800" i="1" dirty="0" smtClean="0">
                <a:cs typeface="Times New Roman" charset="0"/>
              </a:rPr>
              <a:t>B</a:t>
            </a:r>
            <a:r>
              <a:rPr lang="en-US" sz="2800" i="1" dirty="0" smtClean="0">
                <a:cs typeface="Times New Roman" charset="0"/>
              </a:rPr>
              <a:t>T</a:t>
            </a:r>
            <a:r>
              <a:rPr lang="ru-RU" sz="2800" i="1" dirty="0" smtClean="0">
                <a:cs typeface="Times New Roman" charset="0"/>
              </a:rPr>
              <a:t>C</a:t>
            </a:r>
            <a:r>
              <a:rPr lang="ru-RU" sz="2800" dirty="0" smtClean="0"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равны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.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40" y="2564904"/>
            <a:ext cx="4683869" cy="413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8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0" y="26064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Искомой точкой является основание </a:t>
            </a:r>
            <a:r>
              <a:rPr lang="en-US" i="1" dirty="0"/>
              <a:t>C </a:t>
            </a:r>
            <a:r>
              <a:rPr lang="ru-RU" dirty="0"/>
              <a:t>перпендикуляра </a:t>
            </a:r>
            <a:r>
              <a:rPr lang="en-US" i="1" dirty="0"/>
              <a:t>AC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 smtClean="0"/>
              <a:t>Так как перпендикуляр короче наклонной, то для </a:t>
            </a:r>
            <a:r>
              <a:rPr lang="ru-RU" dirty="0"/>
              <a:t>любой другой точки </a:t>
            </a:r>
            <a:r>
              <a:rPr lang="en-US" i="1" dirty="0"/>
              <a:t>D </a:t>
            </a:r>
            <a:r>
              <a:rPr lang="ru-RU" dirty="0"/>
              <a:t>прямой </a:t>
            </a:r>
            <a:r>
              <a:rPr lang="en-US" i="1" dirty="0"/>
              <a:t>c </a:t>
            </a:r>
            <a:r>
              <a:rPr lang="ru-RU" dirty="0"/>
              <a:t>будет выполняться неравенство </a:t>
            </a:r>
            <a:r>
              <a:rPr lang="en-US" i="1" dirty="0"/>
              <a:t>AC &lt; AD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3020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635896" y="2356658"/>
            <a:ext cx="550810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charset="0"/>
              </a:rPr>
              <a:t>Аналогичн</a:t>
            </a:r>
            <a:r>
              <a:rPr lang="ru-RU" dirty="0"/>
              <a:t>о</a:t>
            </a:r>
            <a:r>
              <a:rPr lang="ru-RU" dirty="0">
                <a:cs typeface="Times New Roman" charset="0"/>
              </a:rPr>
              <a:t>, на стороне </a:t>
            </a:r>
            <a:r>
              <a:rPr lang="en-US" i="1" dirty="0">
                <a:cs typeface="Times New Roman" charset="0"/>
              </a:rPr>
              <a:t>A</a:t>
            </a:r>
            <a:r>
              <a:rPr lang="en-US" i="1" dirty="0" smtClean="0">
                <a:cs typeface="Times New Roman" charset="0"/>
              </a:rPr>
              <a:t>C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</a:t>
            </a:r>
            <a:r>
              <a:rPr lang="ru-RU" dirty="0" smtClean="0">
                <a:cs typeface="Times New Roman" charset="0"/>
              </a:rPr>
              <a:t>треугольник, </a:t>
            </a:r>
            <a:r>
              <a:rPr lang="ru-RU" dirty="0">
                <a:cs typeface="Times New Roman" charset="0"/>
              </a:rPr>
              <a:t>и опишем около него окружность. </a:t>
            </a:r>
            <a:r>
              <a:rPr lang="ru-RU" dirty="0"/>
              <a:t>Из т</a:t>
            </a:r>
            <a:r>
              <a:rPr lang="ru-RU" dirty="0">
                <a:cs typeface="Times New Roman" charset="0"/>
              </a:rPr>
              <a:t>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соответствующей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</a:t>
            </a:r>
            <a:r>
              <a:rPr lang="en-US" i="1" dirty="0" smtClean="0">
                <a:cs typeface="Times New Roman" charset="0"/>
              </a:rPr>
              <a:t>C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В случае, когда углы треугольника меньше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, эти дуги пересекаются в некоторой внутренней точке </a:t>
            </a:r>
            <a:r>
              <a:rPr lang="en-US" i="1" dirty="0">
                <a:cs typeface="Times New Roman" charset="0"/>
              </a:rPr>
              <a:t>T</a:t>
            </a:r>
            <a:r>
              <a:rPr lang="ru-RU" dirty="0" smtClean="0"/>
              <a:t>, </a:t>
            </a:r>
            <a:r>
              <a:rPr lang="ru-RU" dirty="0"/>
              <a:t>из которой стороны треугольника </a:t>
            </a:r>
            <a:r>
              <a:rPr lang="en-US" i="1" dirty="0"/>
              <a:t>ABC </a:t>
            </a:r>
            <a:r>
              <a:rPr lang="ru-RU" dirty="0"/>
              <a:t>видны под углом 120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320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 smtClean="0">
                <a:cs typeface="Times New Roman" charset="0"/>
              </a:rPr>
              <a:t>	Докажем, что в случае, если углы треугольника </a:t>
            </a:r>
            <a:r>
              <a:rPr lang="en-US" i="1" dirty="0" smtClean="0">
                <a:cs typeface="Times New Roman" charset="0"/>
              </a:rPr>
              <a:t>ABC </a:t>
            </a:r>
            <a:r>
              <a:rPr lang="ru-RU" dirty="0" smtClean="0">
                <a:cs typeface="Times New Roman" charset="0"/>
              </a:rPr>
              <a:t>меньше 120</a:t>
            </a:r>
            <a:r>
              <a:rPr lang="ru-RU" baseline="30000" dirty="0" smtClean="0">
                <a:cs typeface="Times New Roman" charset="0"/>
              </a:rPr>
              <a:t>о</a:t>
            </a:r>
            <a:r>
              <a:rPr lang="ru-RU" dirty="0" smtClean="0">
                <a:cs typeface="Times New Roman" charset="0"/>
              </a:rPr>
              <a:t>, то точка Торричелли существует.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 smtClean="0">
                <a:cs typeface="Times New Roman" charset="0"/>
              </a:rPr>
              <a:t>	На </a:t>
            </a:r>
            <a:r>
              <a:rPr lang="ru-RU" dirty="0">
                <a:cs typeface="Times New Roman" charset="0"/>
              </a:rPr>
              <a:t>стороне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</a:t>
            </a:r>
            <a:r>
              <a:rPr lang="ru-RU" dirty="0" smtClean="0">
                <a:cs typeface="Times New Roman" charset="0"/>
              </a:rPr>
              <a:t>треугольник, </a:t>
            </a:r>
            <a:r>
              <a:rPr lang="ru-RU" dirty="0">
                <a:cs typeface="Times New Roman" charset="0"/>
              </a:rPr>
              <a:t>и опишем около него окружность.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стягивает дугу этой окружности величиной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Следовательно, </a:t>
            </a:r>
            <a:r>
              <a:rPr lang="ru-RU" dirty="0"/>
              <a:t>из </a:t>
            </a:r>
            <a:r>
              <a:rPr lang="ru-RU" dirty="0">
                <a:cs typeface="Times New Roman" charset="0"/>
              </a:rPr>
              <a:t>точ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этой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от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B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" y="2624336"/>
            <a:ext cx="3384376" cy="416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7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4572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3300"/>
                </a:solidFill>
              </a:rPr>
              <a:t>Решение задачи о трёх домиках и колодце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 smtClean="0"/>
              <a:t>	П</a:t>
            </a:r>
            <a:r>
              <a:rPr lang="ru-RU" dirty="0" smtClean="0">
                <a:cs typeface="Times New Roman" charset="0"/>
              </a:rPr>
              <a:t>овернём  </a:t>
            </a:r>
            <a:r>
              <a:rPr lang="ru-RU" dirty="0">
                <a:cs typeface="Times New Roman" charset="0"/>
              </a:rPr>
              <a:t>треугольник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вокруг вершины </a:t>
            </a:r>
            <a:r>
              <a:rPr lang="en-US" i="1" dirty="0">
                <a:cs typeface="Times New Roman" charset="0"/>
              </a:rPr>
              <a:t>C </a:t>
            </a:r>
            <a:r>
              <a:rPr lang="ru-RU" dirty="0">
                <a:cs typeface="Times New Roman" charset="0"/>
              </a:rPr>
              <a:t>на угол 60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При этом точка </a:t>
            </a:r>
            <a:r>
              <a:rPr lang="en-US" i="1" dirty="0">
                <a:cs typeface="Times New Roman" charset="0"/>
              </a:rPr>
              <a:t>A </a:t>
            </a:r>
            <a:r>
              <a:rPr lang="ru-RU" dirty="0">
                <a:cs typeface="Times New Roman" charset="0"/>
              </a:rPr>
              <a:t>перейдёт в точку </a:t>
            </a:r>
            <a:r>
              <a:rPr lang="en-US" i="1" dirty="0"/>
              <a:t>A’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B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B’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K</a:t>
            </a:r>
            <a:r>
              <a:rPr lang="en-US" i="1" dirty="0" smtClean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K</a:t>
            </a:r>
            <a:r>
              <a:rPr lang="en-US" i="1" dirty="0" smtClean="0">
                <a:cs typeface="Times New Roman" charset="0"/>
              </a:rPr>
              <a:t>’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Треугольник </a:t>
            </a:r>
            <a:r>
              <a:rPr lang="en-US" i="1" dirty="0" smtClean="0"/>
              <a:t>CKK’ </a:t>
            </a:r>
            <a:r>
              <a:rPr lang="ru-RU" dirty="0"/>
              <a:t>– равносторонний, следовательно </a:t>
            </a:r>
            <a:r>
              <a:rPr lang="en-US" i="1" dirty="0" smtClean="0"/>
              <a:t>CK </a:t>
            </a:r>
            <a:r>
              <a:rPr lang="en-US" i="1" dirty="0"/>
              <a:t>= </a:t>
            </a:r>
            <a:r>
              <a:rPr lang="en-US" i="1" dirty="0" smtClean="0"/>
              <a:t>KK’</a:t>
            </a:r>
            <a:r>
              <a:rPr lang="en-US" dirty="0" smtClean="0"/>
              <a:t>. </a:t>
            </a:r>
            <a:endParaRPr lang="ru-RU" dirty="0">
              <a:cs typeface="Times New Roman" charset="0"/>
            </a:endParaRP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0" y="51054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	С</a:t>
            </a:r>
            <a:r>
              <a:rPr lang="ru-RU" dirty="0" smtClean="0">
                <a:cs typeface="Times New Roman" charset="0"/>
              </a:rPr>
              <a:t>умма </a:t>
            </a:r>
            <a:r>
              <a:rPr lang="ru-RU" dirty="0">
                <a:cs typeface="Times New Roman" charset="0"/>
              </a:rPr>
              <a:t>расстояний </a:t>
            </a:r>
            <a:r>
              <a:rPr lang="en-US" i="1" dirty="0" smtClean="0">
                <a:cs typeface="Times New Roman" charset="0"/>
              </a:rPr>
              <a:t>AK</a:t>
            </a:r>
            <a:r>
              <a:rPr lang="ru-RU" i="1" dirty="0" smtClean="0">
                <a:cs typeface="Times New Roman" charset="0"/>
              </a:rPr>
              <a:t> </a:t>
            </a:r>
            <a:r>
              <a:rPr lang="ru-RU" i="1" dirty="0">
                <a:cs typeface="Times New Roman" charset="0"/>
              </a:rPr>
              <a:t>+ </a:t>
            </a:r>
            <a:r>
              <a:rPr lang="en-US" i="1" dirty="0" smtClean="0">
                <a:cs typeface="Times New Roman" charset="0"/>
              </a:rPr>
              <a:t>BK</a:t>
            </a:r>
            <a:r>
              <a:rPr lang="ru-RU" i="1" dirty="0" smtClean="0">
                <a:cs typeface="Times New Roman" charset="0"/>
              </a:rPr>
              <a:t> </a:t>
            </a:r>
            <a:r>
              <a:rPr lang="ru-RU" i="1" dirty="0">
                <a:cs typeface="Times New Roman" charset="0"/>
              </a:rPr>
              <a:t>+ </a:t>
            </a:r>
            <a:r>
              <a:rPr lang="en-US" i="1" dirty="0" smtClean="0">
                <a:cs typeface="Times New Roman" charset="0"/>
              </a:rPr>
              <a:t>CK </a:t>
            </a:r>
            <a:r>
              <a:rPr lang="ru-RU" dirty="0">
                <a:cs typeface="Times New Roman" charset="0"/>
              </a:rPr>
              <a:t>равна длине </a:t>
            </a:r>
            <a:r>
              <a:rPr lang="ru-RU" dirty="0"/>
              <a:t>ломаной </a:t>
            </a:r>
            <a:r>
              <a:rPr lang="en-US" i="1" dirty="0" smtClean="0"/>
              <a:t>AKK’B</a:t>
            </a:r>
            <a:r>
              <a:rPr lang="en-US" i="1" dirty="0"/>
              <a:t>’</a:t>
            </a:r>
            <a:r>
              <a:rPr lang="ru-RU" dirty="0"/>
              <a:t>, длина которой будет наименьшей, если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 smtClean="0"/>
              <a:t>, </a:t>
            </a:r>
            <a:r>
              <a:rPr lang="en-US" i="1" dirty="0"/>
              <a:t>K</a:t>
            </a:r>
            <a:r>
              <a:rPr lang="en-US" i="1" dirty="0" smtClean="0"/>
              <a:t>’</a:t>
            </a:r>
            <a:r>
              <a:rPr lang="en-US" dirty="0" smtClean="0"/>
              <a:t>, </a:t>
            </a:r>
            <a:r>
              <a:rPr lang="en-US" i="1" dirty="0"/>
              <a:t>B’ </a:t>
            </a:r>
            <a:r>
              <a:rPr lang="ru-RU" dirty="0"/>
              <a:t>принадлежат одной прямой. Это будет, если углы </a:t>
            </a:r>
            <a:r>
              <a:rPr lang="en-US" i="1" dirty="0" smtClean="0"/>
              <a:t>AKC </a:t>
            </a:r>
            <a:r>
              <a:rPr lang="ru-RU" dirty="0"/>
              <a:t>и </a:t>
            </a:r>
            <a:r>
              <a:rPr lang="en-US" i="1" dirty="0" smtClean="0"/>
              <a:t>BKC </a:t>
            </a:r>
            <a:r>
              <a:rPr lang="ru-RU" dirty="0"/>
              <a:t>равны 120</a:t>
            </a:r>
            <a:r>
              <a:rPr lang="ru-RU" baseline="30000" dirty="0"/>
              <a:t>о</a:t>
            </a:r>
            <a:r>
              <a:rPr lang="ru-RU" dirty="0"/>
              <a:t>, т. е. если </a:t>
            </a:r>
            <a:r>
              <a:rPr lang="ru-RU" dirty="0" smtClean="0"/>
              <a:t>колодец</a:t>
            </a:r>
            <a:r>
              <a:rPr lang="ru-RU" dirty="0" smtClean="0">
                <a:cs typeface="Times New Roman" charset="0"/>
              </a:rPr>
              <a:t> </a:t>
            </a:r>
            <a:r>
              <a:rPr lang="ru-RU" dirty="0"/>
              <a:t>расположен в точке Торричелли.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58" y="1844824"/>
            <a:ext cx="4356484" cy="321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Дан выпуклый четырехугольник </a:t>
            </a:r>
            <a:r>
              <a:rPr lang="en-US" i="1" dirty="0"/>
              <a:t>ABCD</a:t>
            </a:r>
            <a:r>
              <a:rPr lang="en-US" dirty="0"/>
              <a:t>. </a:t>
            </a:r>
            <a:r>
              <a:rPr lang="ru-RU" dirty="0"/>
              <a:t>Найдите точку </a:t>
            </a:r>
            <a:r>
              <a:rPr lang="en-US" i="1" dirty="0"/>
              <a:t>E</a:t>
            </a:r>
            <a:r>
              <a:rPr lang="ru-RU" dirty="0"/>
              <a:t>, сумма расстояний от которой до вершин этого четырехугольника наименьшая.</a:t>
            </a:r>
          </a:p>
        </p:txBody>
      </p:sp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91782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0" y="35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Решение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Искомой точкой является точка </a:t>
            </a:r>
            <a:r>
              <a:rPr lang="en-US" i="1" dirty="0"/>
              <a:t>E </a:t>
            </a:r>
            <a:r>
              <a:rPr lang="ru-RU" dirty="0"/>
              <a:t>пересечения диагоналей четырехугольника. 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9832" y="3172049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Если </a:t>
            </a:r>
            <a:r>
              <a:rPr lang="ru-RU" dirty="0"/>
              <a:t>точка </a:t>
            </a:r>
            <a:r>
              <a:rPr lang="en-US" i="1" dirty="0"/>
              <a:t>E’ </a:t>
            </a:r>
            <a:r>
              <a:rPr lang="ru-RU" dirty="0"/>
              <a:t>не принадлежит диагонали </a:t>
            </a:r>
            <a:r>
              <a:rPr lang="en-US" i="1" dirty="0"/>
              <a:t>AC</a:t>
            </a:r>
            <a:r>
              <a:rPr lang="en-US" dirty="0"/>
              <a:t>, </a:t>
            </a:r>
            <a:r>
              <a:rPr lang="ru-RU" dirty="0"/>
              <a:t>то </a:t>
            </a:r>
            <a:r>
              <a:rPr lang="en-US" i="1" dirty="0"/>
              <a:t>AE’+E’C &gt; AE+EC </a:t>
            </a:r>
            <a:r>
              <a:rPr lang="en-US" dirty="0"/>
              <a:t>(</a:t>
            </a:r>
            <a:r>
              <a:rPr lang="ru-RU" dirty="0"/>
              <a:t>неравенство треугольника). Если точка </a:t>
            </a:r>
            <a:r>
              <a:rPr lang="en-US" i="1" dirty="0"/>
              <a:t>E’ </a:t>
            </a:r>
            <a:r>
              <a:rPr lang="ru-RU" dirty="0"/>
              <a:t>не принадлежит диагонали </a:t>
            </a:r>
            <a:r>
              <a:rPr lang="en-US" i="1" dirty="0"/>
              <a:t>BD</a:t>
            </a:r>
            <a:r>
              <a:rPr lang="en-US" dirty="0"/>
              <a:t>, </a:t>
            </a:r>
            <a:r>
              <a:rPr lang="ru-RU" dirty="0"/>
              <a:t>то </a:t>
            </a:r>
            <a:r>
              <a:rPr lang="en-US" i="1" dirty="0"/>
              <a:t>BE’+E’D &gt; BE+ED</a:t>
            </a:r>
            <a:r>
              <a:rPr lang="en-US" dirty="0"/>
              <a:t>. </a:t>
            </a:r>
            <a:r>
              <a:rPr lang="ru-RU" dirty="0"/>
              <a:t>Следовательно, сумма расстояний от точки </a:t>
            </a:r>
            <a:r>
              <a:rPr lang="en-US" i="1" dirty="0"/>
              <a:t>E’ </a:t>
            </a:r>
            <a:r>
              <a:rPr lang="ru-RU" dirty="0"/>
              <a:t>до вершин данного четырехугольника будет больше, чем для точки </a:t>
            </a:r>
            <a:r>
              <a:rPr lang="en-US" i="1" dirty="0"/>
              <a:t>E</a:t>
            </a:r>
            <a:r>
              <a:rPr lang="ru-RU" dirty="0"/>
              <a:t>.</a:t>
            </a:r>
          </a:p>
        </p:txBody>
      </p:sp>
      <p:pic>
        <p:nvPicPr>
          <p:cNvPr id="2027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2917825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4572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3300"/>
                </a:solidFill>
              </a:rPr>
              <a:t>Задача Штейнера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40466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/>
              <a:t>Пусть на плоскости задан набор </a:t>
            </a:r>
            <a:r>
              <a:rPr lang="ru-RU" dirty="0" smtClean="0"/>
              <a:t>точек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ru-RU" dirty="0" smtClean="0"/>
              <a:t>. </a:t>
            </a:r>
            <a:r>
              <a:rPr lang="ru-RU" dirty="0"/>
              <a:t>Задача состоит в нахождении связного </a:t>
            </a:r>
            <a:r>
              <a:rPr lang="ru-RU" dirty="0" smtClean="0"/>
              <a:t>графа с наименьшей суммой длин его рёбер, </a:t>
            </a:r>
            <a:r>
              <a:rPr lang="ru-RU" dirty="0"/>
              <a:t>среди вершин которого имеются все данные </a:t>
            </a:r>
            <a:r>
              <a:rPr lang="ru-RU" dirty="0" smtClean="0"/>
              <a:t>точки и, возможно, некоторые другие точки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/>
              <a:t>, …,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ru-RU" dirty="0" smtClean="0"/>
              <a:t>.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Такие графы будем называть минимальными для </a:t>
            </a:r>
            <a:r>
              <a:rPr lang="ru-RU" dirty="0"/>
              <a:t>данного набора точек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ru-RU" i="1" dirty="0"/>
              <a:t>.</a:t>
            </a:r>
            <a:endParaRPr lang="ru-RU" dirty="0">
              <a:cs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45267"/>
            <a:ext cx="4023912" cy="378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 smtClean="0"/>
              <a:t>	На рисунке показан минимальный граф, соединяющий данные точки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ru-RU" dirty="0" smtClean="0"/>
              <a:t>, расположенные в вершинах квадрата.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95091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	Пусть </a:t>
            </a:r>
            <a:r>
              <a:rPr lang="ru-RU" dirty="0"/>
              <a:t>точка </a:t>
            </a:r>
            <a:r>
              <a:rPr lang="en-US" i="1" dirty="0"/>
              <a:t>A </a:t>
            </a:r>
            <a:r>
              <a:rPr lang="ru-RU" dirty="0"/>
              <a:t> не принадлежит прямой </a:t>
            </a:r>
            <a:r>
              <a:rPr lang="en-US" i="1" dirty="0"/>
              <a:t>c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>
                <a:cs typeface="Times New Roman" charset="0"/>
              </a:rPr>
              <a:t>Существует ли точка </a:t>
            </a:r>
            <a:r>
              <a:rPr lang="en-US" i="1" dirty="0">
                <a:cs typeface="Times New Roman" charset="0"/>
              </a:rPr>
              <a:t>D</a:t>
            </a:r>
            <a:r>
              <a:rPr lang="ru-RU" dirty="0">
                <a:cs typeface="Times New Roman" charset="0"/>
              </a:rPr>
              <a:t> на прямой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для которой расстояние </a:t>
            </a:r>
            <a:r>
              <a:rPr lang="en-US" i="1" dirty="0">
                <a:cs typeface="Times New Roman" charset="0"/>
              </a:rPr>
              <a:t>AD</a:t>
            </a:r>
            <a:r>
              <a:rPr lang="ru-RU" dirty="0">
                <a:cs typeface="Times New Roman" charset="0"/>
              </a:rPr>
              <a:t> наибольшее?</a:t>
            </a:r>
            <a:r>
              <a:rPr lang="ru-RU" dirty="0"/>
              <a:t> 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209800"/>
            <a:ext cx="33020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9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Нет. Для любой точки </a:t>
            </a:r>
            <a:r>
              <a:rPr lang="en-US" i="1" dirty="0"/>
              <a:t>D </a:t>
            </a:r>
            <a:r>
              <a:rPr lang="ru-RU" dirty="0"/>
              <a:t>прямой </a:t>
            </a:r>
            <a:r>
              <a:rPr lang="en-US" i="1" dirty="0"/>
              <a:t>c </a:t>
            </a:r>
            <a:r>
              <a:rPr lang="ru-RU" dirty="0"/>
              <a:t>существует точка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ru-RU" dirty="0"/>
              <a:t>на этой прямой, для которой </a:t>
            </a:r>
            <a:r>
              <a:rPr lang="en-US" i="1" dirty="0"/>
              <a:t>AE &gt; AD</a:t>
            </a:r>
            <a:r>
              <a:rPr lang="en-US" dirty="0" smtClean="0"/>
              <a:t>.</a:t>
            </a:r>
            <a:r>
              <a:rPr lang="ru-RU" dirty="0" smtClean="0"/>
              <a:t> Действительно, если </a:t>
            </a:r>
            <a:r>
              <a:rPr lang="ru-RU" i="1" dirty="0" smtClean="0"/>
              <a:t>С </a:t>
            </a:r>
            <a:r>
              <a:rPr lang="ru-RU" dirty="0" smtClean="0"/>
              <a:t>– основание перпендикуляра, точки </a:t>
            </a:r>
            <a:r>
              <a:rPr lang="en-US" i="1" dirty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 </a:t>
            </a:r>
            <a:r>
              <a:rPr lang="ru-RU" dirty="0" smtClean="0"/>
              <a:t>лежат</a:t>
            </a:r>
            <a:r>
              <a:rPr lang="en-US" dirty="0" smtClean="0"/>
              <a:t> </a:t>
            </a:r>
            <a:r>
              <a:rPr lang="ru-RU" dirty="0" smtClean="0"/>
              <a:t>на прямой </a:t>
            </a:r>
            <a:r>
              <a:rPr lang="en-US" i="1" dirty="0" smtClean="0"/>
              <a:t>c</a:t>
            </a:r>
            <a:r>
              <a:rPr lang="ru-RU" dirty="0" smtClean="0"/>
              <a:t> по одну сторону от точки </a:t>
            </a:r>
            <a:r>
              <a:rPr lang="en-US" i="1" dirty="0" smtClean="0"/>
              <a:t>C </a:t>
            </a:r>
            <a:r>
              <a:rPr lang="ru-RU" dirty="0" smtClean="0"/>
              <a:t>и </a:t>
            </a:r>
            <a:r>
              <a:rPr lang="en-US" i="1" dirty="0" smtClean="0"/>
              <a:t>CE &gt; CD</a:t>
            </a:r>
            <a:r>
              <a:rPr lang="ru-RU" dirty="0" smtClean="0"/>
              <a:t>, то угол </a:t>
            </a:r>
            <a:r>
              <a:rPr lang="en-US" i="1" dirty="0" smtClean="0"/>
              <a:t>ADE </a:t>
            </a:r>
            <a:r>
              <a:rPr lang="ru-RU" dirty="0" smtClean="0"/>
              <a:t>прямой (если </a:t>
            </a:r>
            <a:r>
              <a:rPr lang="en-US" i="1" dirty="0" smtClean="0"/>
              <a:t>D </a:t>
            </a:r>
            <a:r>
              <a:rPr lang="ru-RU" dirty="0" smtClean="0"/>
              <a:t>совпадает с </a:t>
            </a:r>
            <a:r>
              <a:rPr lang="en-US" i="1" dirty="0" smtClean="0"/>
              <a:t>C</a:t>
            </a:r>
            <a:r>
              <a:rPr lang="ru-RU" dirty="0" smtClean="0"/>
              <a:t>) или тупой</a:t>
            </a:r>
            <a:r>
              <a:rPr lang="en-US" dirty="0" smtClean="0"/>
              <a:t> </a:t>
            </a:r>
            <a:r>
              <a:rPr lang="ru-RU" dirty="0"/>
              <a:t>(если </a:t>
            </a:r>
            <a:r>
              <a:rPr lang="en-US" i="1" dirty="0"/>
              <a:t>D </a:t>
            </a:r>
            <a:r>
              <a:rPr lang="ru-RU" dirty="0" smtClean="0"/>
              <a:t>не совпадает </a:t>
            </a:r>
            <a:r>
              <a:rPr lang="ru-RU" dirty="0"/>
              <a:t>с </a:t>
            </a:r>
            <a:r>
              <a:rPr lang="en-US" i="1" dirty="0"/>
              <a:t>C</a:t>
            </a:r>
            <a:r>
              <a:rPr lang="ru-RU" dirty="0"/>
              <a:t>) . </a:t>
            </a:r>
            <a:r>
              <a:rPr lang="ru-RU" dirty="0" smtClean="0"/>
              <a:t>Так как угол </a:t>
            </a:r>
            <a:r>
              <a:rPr lang="en-US" i="1" dirty="0" smtClean="0"/>
              <a:t>AEC </a:t>
            </a:r>
            <a:r>
              <a:rPr lang="ru-RU" dirty="0" smtClean="0"/>
              <a:t>острый, и против большего угла лежит большая сторона, то сторона </a:t>
            </a:r>
            <a:r>
              <a:rPr lang="en-US" i="1" dirty="0" smtClean="0"/>
              <a:t>AE </a:t>
            </a:r>
            <a:r>
              <a:rPr lang="ru-RU" dirty="0" smtClean="0"/>
              <a:t>треугольника </a:t>
            </a:r>
            <a:r>
              <a:rPr lang="en-US" i="1" dirty="0" smtClean="0"/>
              <a:t>ADE </a:t>
            </a:r>
            <a:r>
              <a:rPr lang="ru-RU" dirty="0" smtClean="0"/>
              <a:t>больше стороны </a:t>
            </a:r>
            <a:r>
              <a:rPr lang="en-US" i="1" dirty="0" smtClean="0"/>
              <a:t>AD</a:t>
            </a:r>
            <a:r>
              <a:rPr lang="en-US" dirty="0" smtClean="0"/>
              <a:t>.</a:t>
            </a:r>
            <a:endParaRPr lang="ru-RU" i="1" dirty="0"/>
          </a:p>
        </p:txBody>
      </p:sp>
      <p:pic>
        <p:nvPicPr>
          <p:cNvPr id="1720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332263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2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	На </a:t>
            </a:r>
            <a:r>
              <a:rPr lang="ru-RU" dirty="0"/>
              <a:t>данной окружности найдите точку, расстояние до которой</a:t>
            </a:r>
            <a:r>
              <a:rPr lang="en-US" i="1" dirty="0" smtClean="0"/>
              <a:t> </a:t>
            </a:r>
            <a:r>
              <a:rPr lang="ru-RU" dirty="0"/>
              <a:t>от данной точки </a:t>
            </a:r>
            <a:r>
              <a:rPr lang="en-US" i="1" dirty="0" smtClean="0"/>
              <a:t>A</a:t>
            </a:r>
            <a:r>
              <a:rPr lang="ru-RU" dirty="0" smtClean="0"/>
              <a:t>, расположенной вне</a:t>
            </a:r>
            <a:r>
              <a:rPr lang="en-US" i="1" dirty="0" smtClean="0"/>
              <a:t> </a:t>
            </a:r>
            <a:r>
              <a:rPr lang="ru-RU" dirty="0" smtClean="0"/>
              <a:t>окружности, наименьшее</a:t>
            </a:r>
            <a:r>
              <a:rPr lang="ru-RU" dirty="0"/>
              <a:t>.</a:t>
            </a:r>
          </a:p>
        </p:txBody>
      </p:sp>
      <p:pic>
        <p:nvPicPr>
          <p:cNvPr id="1740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05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FF3300"/>
                </a:solidFill>
              </a:rPr>
              <a:t>	Ответ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Искомой точкой является точка </a:t>
            </a:r>
            <a:r>
              <a:rPr lang="en-US" i="1" dirty="0" smtClean="0"/>
              <a:t>B</a:t>
            </a:r>
            <a:r>
              <a:rPr lang="ru-RU" dirty="0" smtClean="0"/>
              <a:t>, указанная на рисунке.</a:t>
            </a:r>
            <a:endParaRPr lang="ru-RU" dirty="0"/>
          </a:p>
        </p:txBody>
      </p:sp>
      <p:pic>
        <p:nvPicPr>
          <p:cNvPr id="1740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402907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5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644</Words>
  <Application>Microsoft Office PowerPoint</Application>
  <PresentationFormat>Экран (4:3)</PresentationFormat>
  <Paragraphs>194</Paragraphs>
  <Slides>55</Slides>
  <Notes>53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Arial Black</vt:lpstr>
      <vt:lpstr>Times New Roman</vt:lpstr>
      <vt:lpstr>Оформление по умолчанию</vt:lpstr>
      <vt:lpstr>Геометрические задачи на нахождение наибольших и наименьших значений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Герона</vt:lpstr>
      <vt:lpstr>Презентация PowerPoint</vt:lpstr>
      <vt:lpstr>Отражение света</vt:lpstr>
      <vt:lpstr>Презентация PowerPoint</vt:lpstr>
      <vt:lpstr>Остановка автобуса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Фаньяно</vt:lpstr>
      <vt:lpstr>Презентация PowerPoint</vt:lpstr>
      <vt:lpstr>Презентация PowerPoint</vt:lpstr>
      <vt:lpstr>Упражнения</vt:lpstr>
      <vt:lpstr>Презентация PowerPoint</vt:lpstr>
      <vt:lpstr>Задача о мосте</vt:lpstr>
      <vt:lpstr>Презентация PowerPoint</vt:lpstr>
      <vt:lpstr>Задача о трёх домиках и колодце</vt:lpstr>
      <vt:lpstr>Презентация PowerPoint</vt:lpstr>
      <vt:lpstr>Презентация PowerPoint</vt:lpstr>
      <vt:lpstr>Решение задачи о трёх домиках и колодце</vt:lpstr>
      <vt:lpstr>Презентация PowerPoint</vt:lpstr>
      <vt:lpstr>Презентация PowerPoint</vt:lpstr>
      <vt:lpstr>Задача Штейнера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71</cp:revision>
  <dcterms:created xsi:type="dcterms:W3CDTF">2008-04-30T05:51:18Z</dcterms:created>
  <dcterms:modified xsi:type="dcterms:W3CDTF">2020-09-25T10:47:50Z</dcterms:modified>
</cp:coreProperties>
</file>