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05" r:id="rId2"/>
    <p:sldId id="457" r:id="rId3"/>
    <p:sldId id="548" r:id="rId4"/>
    <p:sldId id="483" r:id="rId5"/>
    <p:sldId id="458" r:id="rId6"/>
    <p:sldId id="549" r:id="rId7"/>
    <p:sldId id="484" r:id="rId8"/>
    <p:sldId id="464" r:id="rId9"/>
    <p:sldId id="485" r:id="rId10"/>
    <p:sldId id="471" r:id="rId11"/>
    <p:sldId id="524" r:id="rId12"/>
    <p:sldId id="486" r:id="rId13"/>
    <p:sldId id="472" r:id="rId14"/>
    <p:sldId id="487" r:id="rId15"/>
    <p:sldId id="473" r:id="rId16"/>
    <p:sldId id="488" r:id="rId17"/>
    <p:sldId id="474" r:id="rId18"/>
    <p:sldId id="489" r:id="rId19"/>
    <p:sldId id="475" r:id="rId20"/>
    <p:sldId id="490" r:id="rId21"/>
    <p:sldId id="476" r:id="rId22"/>
    <p:sldId id="491" r:id="rId23"/>
    <p:sldId id="481" r:id="rId24"/>
    <p:sldId id="492" r:id="rId25"/>
    <p:sldId id="482" r:id="rId26"/>
    <p:sldId id="493" r:id="rId27"/>
    <p:sldId id="544" r:id="rId28"/>
    <p:sldId id="545" r:id="rId29"/>
    <p:sldId id="495" r:id="rId30"/>
    <p:sldId id="550" r:id="rId31"/>
    <p:sldId id="515" r:id="rId32"/>
    <p:sldId id="551" r:id="rId33"/>
    <p:sldId id="529" r:id="rId34"/>
    <p:sldId id="530" r:id="rId35"/>
    <p:sldId id="496" r:id="rId36"/>
    <p:sldId id="525" r:id="rId37"/>
    <p:sldId id="526" r:id="rId38"/>
    <p:sldId id="527" r:id="rId39"/>
    <p:sldId id="531" r:id="rId40"/>
    <p:sldId id="500" r:id="rId41"/>
    <p:sldId id="528" r:id="rId42"/>
    <p:sldId id="506" r:id="rId43"/>
    <p:sldId id="516" r:id="rId44"/>
    <p:sldId id="522" r:id="rId45"/>
    <p:sldId id="523" r:id="rId46"/>
    <p:sldId id="547" r:id="rId47"/>
    <p:sldId id="507" r:id="rId48"/>
    <p:sldId id="517" r:id="rId49"/>
    <p:sldId id="508" r:id="rId50"/>
    <p:sldId id="518" r:id="rId51"/>
    <p:sldId id="509" r:id="rId52"/>
    <p:sldId id="519" r:id="rId53"/>
    <p:sldId id="510" r:id="rId54"/>
    <p:sldId id="520" r:id="rId55"/>
    <p:sldId id="511" r:id="rId56"/>
    <p:sldId id="521" r:id="rId57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0929"/>
  </p:normalViewPr>
  <p:slideViewPr>
    <p:cSldViewPr>
      <p:cViewPr varScale="1">
        <p:scale>
          <a:sx n="98" d="100"/>
          <a:sy n="98" d="100"/>
        </p:scale>
        <p:origin x="2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F7B294F-3479-435E-AA05-8DCBBEABFD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668F95-4630-49F5-826F-C6E02E367CC3}" type="slidenum">
              <a:rPr lang="ru-RU" altLang="ru-RU" sz="1200"/>
              <a:pPr eaLnBrk="1" hangingPunct="1"/>
              <a:t>2</a:t>
            </a:fld>
            <a:endParaRPr lang="ru-RU" altLang="ru-RU" sz="12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73999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133824-082B-4283-924A-48868622233A}" type="slidenum">
              <a:rPr lang="ru-RU" altLang="ru-RU" sz="1200"/>
              <a:pPr eaLnBrk="1" hangingPunct="1"/>
              <a:t>11</a:t>
            </a:fld>
            <a:endParaRPr lang="ru-RU" altLang="ru-RU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26666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133824-082B-4283-924A-48868622233A}" type="slidenum">
              <a:rPr lang="ru-RU" altLang="ru-RU" sz="1200"/>
              <a:pPr eaLnBrk="1" hangingPunct="1"/>
              <a:t>12</a:t>
            </a:fld>
            <a:endParaRPr lang="ru-RU" altLang="ru-RU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74649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38D14F-02C8-42CC-8AF1-21F08203D490}" type="slidenum">
              <a:rPr lang="ru-RU" altLang="ru-RU" sz="1200"/>
              <a:pPr eaLnBrk="1" hangingPunct="1"/>
              <a:t>13</a:t>
            </a:fld>
            <a:endParaRPr lang="ru-RU" altLang="ru-RU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7001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438D14F-02C8-42CC-8AF1-21F08203D490}" type="slidenum">
              <a:rPr lang="ru-RU" altLang="ru-RU" sz="1200"/>
              <a:pPr eaLnBrk="1" hangingPunct="1"/>
              <a:t>14</a:t>
            </a:fld>
            <a:endParaRPr lang="ru-RU" altLang="ru-RU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1626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983EDA-3C69-40EC-A8B7-C43AAE21E5DB}" type="slidenum">
              <a:rPr lang="ru-RU" altLang="ru-RU" sz="1200"/>
              <a:pPr eaLnBrk="1" hangingPunct="1"/>
              <a:t>15</a:t>
            </a:fld>
            <a:endParaRPr lang="ru-RU" altLang="ru-RU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07881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983EDA-3C69-40EC-A8B7-C43AAE21E5DB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40678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F289A6-1F88-4D88-B6DB-2934A9DC539B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82121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FF289A6-1F88-4D88-B6DB-2934A9DC539B}" type="slidenum">
              <a:rPr lang="ru-RU" altLang="ru-RU" sz="1200"/>
              <a:pPr eaLnBrk="1" hangingPunct="1"/>
              <a:t>18</a:t>
            </a:fld>
            <a:endParaRPr lang="ru-RU" altLang="ru-RU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94967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CE1C1A-90A9-4AA9-93B9-29234F031A3A}" type="slidenum">
              <a:rPr lang="ru-RU" altLang="ru-RU" sz="1200"/>
              <a:pPr eaLnBrk="1" hangingPunct="1"/>
              <a:t>19</a:t>
            </a:fld>
            <a:endParaRPr lang="ru-RU" altLang="ru-RU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6648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CE1C1A-90A9-4AA9-93B9-29234F031A3A}" type="slidenum">
              <a:rPr lang="ru-RU" altLang="ru-RU" sz="1200"/>
              <a:pPr eaLnBrk="1" hangingPunct="1"/>
              <a:t>20</a:t>
            </a:fld>
            <a:endParaRPr lang="ru-RU" altLang="ru-RU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8555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668F95-4630-49F5-826F-C6E02E367CC3}" type="slidenum">
              <a:rPr lang="ru-RU" altLang="ru-RU" sz="1200"/>
              <a:pPr eaLnBrk="1" hangingPunct="1"/>
              <a:t>3</a:t>
            </a:fld>
            <a:endParaRPr lang="ru-RU" altLang="ru-RU" sz="12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722072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DA2663-0E63-487E-B64E-1E6E9EF4216C}" type="slidenum">
              <a:rPr lang="ru-RU" altLang="ru-RU" sz="1200"/>
              <a:pPr eaLnBrk="1" hangingPunct="1"/>
              <a:t>21</a:t>
            </a:fld>
            <a:endParaRPr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40262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DA2663-0E63-487E-B64E-1E6E9EF4216C}" type="slidenum">
              <a:rPr lang="ru-RU" altLang="ru-RU" sz="1200"/>
              <a:pPr eaLnBrk="1" hangingPunct="1"/>
              <a:t>22</a:t>
            </a:fld>
            <a:endParaRPr lang="ru-RU" altLang="ru-RU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6106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4250BC-2AD5-4672-AE35-7CEE8CBFFFD9}" type="slidenum">
              <a:rPr lang="ru-RU" altLang="ru-RU" sz="1200"/>
              <a:pPr eaLnBrk="1" hangingPunct="1"/>
              <a:t>23</a:t>
            </a:fld>
            <a:endParaRPr lang="ru-RU" altLang="ru-RU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127554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4250BC-2AD5-4672-AE35-7CEE8CBFFFD9}" type="slidenum">
              <a:rPr lang="ru-RU" altLang="ru-RU" sz="1200"/>
              <a:pPr eaLnBrk="1" hangingPunct="1"/>
              <a:t>24</a:t>
            </a:fld>
            <a:endParaRPr lang="ru-RU" altLang="ru-RU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533538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D54301-6ACA-42DB-9CA9-F7D8F697DDB6}" type="slidenum">
              <a:rPr lang="ru-RU" altLang="ru-RU" sz="1200"/>
              <a:pPr eaLnBrk="1" hangingPunct="1"/>
              <a:t>25</a:t>
            </a:fld>
            <a:endParaRPr lang="ru-RU" altLang="ru-RU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66958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D54301-6ACA-42DB-9CA9-F7D8F697DDB6}" type="slidenum">
              <a:rPr lang="ru-RU" altLang="ru-RU" sz="1200"/>
              <a:pPr eaLnBrk="1" hangingPunct="1"/>
              <a:t>26</a:t>
            </a:fld>
            <a:endParaRPr lang="ru-RU" altLang="ru-RU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1335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D54301-6ACA-42DB-9CA9-F7D8F697DDB6}" type="slidenum">
              <a:rPr lang="ru-RU" altLang="ru-RU" sz="1200"/>
              <a:pPr eaLnBrk="1" hangingPunct="1"/>
              <a:t>27</a:t>
            </a:fld>
            <a:endParaRPr lang="ru-RU" altLang="ru-RU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220703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D54301-6ACA-42DB-9CA9-F7D8F697DDB6}" type="slidenum">
              <a:rPr lang="ru-RU" altLang="ru-RU" sz="1200"/>
              <a:pPr eaLnBrk="1" hangingPunct="1"/>
              <a:t>28</a:t>
            </a:fld>
            <a:endParaRPr lang="ru-RU" altLang="ru-RU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817728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8EFE79-49B6-44E2-9455-F7E3D4B080D6}" type="slidenum">
              <a:rPr lang="ru-RU" altLang="ru-RU" sz="1200"/>
              <a:pPr eaLnBrk="1" hangingPunct="1"/>
              <a:t>29</a:t>
            </a:fld>
            <a:endParaRPr lang="ru-RU" altLang="ru-R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92356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8EFE79-49B6-44E2-9455-F7E3D4B080D6}" type="slidenum">
              <a:rPr lang="ru-RU" altLang="ru-RU" sz="1200"/>
              <a:pPr eaLnBrk="1" hangingPunct="1"/>
              <a:t>30</a:t>
            </a:fld>
            <a:endParaRPr lang="ru-RU" altLang="ru-R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93167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668F95-4630-49F5-826F-C6E02E367CC3}" type="slidenum">
              <a:rPr lang="ru-RU" altLang="ru-RU" sz="1200"/>
              <a:pPr eaLnBrk="1" hangingPunct="1"/>
              <a:t>4</a:t>
            </a:fld>
            <a:endParaRPr lang="ru-RU" altLang="ru-RU" sz="1200"/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099078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8EFE79-49B6-44E2-9455-F7E3D4B080D6}" type="slidenum">
              <a:rPr lang="ru-RU" altLang="ru-RU" sz="1200"/>
              <a:pPr eaLnBrk="1" hangingPunct="1"/>
              <a:t>31</a:t>
            </a:fld>
            <a:endParaRPr lang="ru-RU" altLang="ru-RU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261992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35966F-20C4-456D-90B4-11AA49A2D1AE}" type="slidenum">
              <a:rPr lang="ru-RU" altLang="ru-RU" sz="1200"/>
              <a:pPr eaLnBrk="1" hangingPunct="1"/>
              <a:t>32</a:t>
            </a:fld>
            <a:endParaRPr lang="ru-RU" altLang="ru-RU" sz="1200"/>
          </a:p>
        </p:txBody>
      </p:sp>
      <p:sp>
        <p:nvSpPr>
          <p:cNvPr id="163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3049506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503D33-AE49-4005-890F-24ACDD9D7439}" type="slidenum">
              <a:rPr lang="ru-RU" altLang="ru-RU" sz="1200"/>
              <a:pPr eaLnBrk="1" hangingPunct="1"/>
              <a:t>33</a:t>
            </a:fld>
            <a:endParaRPr lang="ru-RU" altLang="ru-R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48482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E3D7E3-CD3F-45E4-9645-5D6A8B8A1DB3}" type="slidenum">
              <a:rPr lang="ru-RU" altLang="ru-RU" sz="1200"/>
              <a:pPr eaLnBrk="1" hangingPunct="1"/>
              <a:t>34</a:t>
            </a:fld>
            <a:endParaRPr lang="ru-RU" altLang="ru-RU" sz="1200"/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516798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0E6089-C7CF-4B06-B258-6C044ACDA59C}" type="slidenum">
              <a:rPr lang="ru-RU" altLang="ru-RU" sz="1200"/>
              <a:pPr eaLnBrk="1" hangingPunct="1"/>
              <a:t>35</a:t>
            </a:fld>
            <a:endParaRPr lang="ru-RU" alt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7808031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0E6089-C7CF-4B06-B258-6C044ACDA59C}" type="slidenum">
              <a:rPr lang="ru-RU" altLang="ru-RU" sz="1200"/>
              <a:pPr eaLnBrk="1" hangingPunct="1"/>
              <a:t>36</a:t>
            </a:fld>
            <a:endParaRPr lang="ru-RU" alt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327948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0E6089-C7CF-4B06-B258-6C044ACDA59C}" type="slidenum">
              <a:rPr lang="ru-RU" altLang="ru-RU" sz="1200"/>
              <a:pPr eaLnBrk="1" hangingPunct="1"/>
              <a:t>37</a:t>
            </a:fld>
            <a:endParaRPr lang="ru-RU" alt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76063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0E6089-C7CF-4B06-B258-6C044ACDA59C}" type="slidenum">
              <a:rPr lang="ru-RU" altLang="ru-RU" sz="1200"/>
              <a:pPr eaLnBrk="1" hangingPunct="1"/>
              <a:t>38</a:t>
            </a:fld>
            <a:endParaRPr lang="ru-RU" altLang="ru-RU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30218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B3C777-9C8D-4A1A-BB0F-C39C2E3961F1}" type="slidenum">
              <a:rPr lang="ru-RU" altLang="ru-RU" sz="1200"/>
              <a:pPr eaLnBrk="1" hangingPunct="1"/>
              <a:t>39</a:t>
            </a:fld>
            <a:endParaRPr lang="ru-RU" altLang="ru-RU" sz="1200"/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17668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503D33-AE49-4005-890F-24ACDD9D7439}" type="slidenum">
              <a:rPr lang="ru-RU" altLang="ru-RU" sz="1200"/>
              <a:pPr eaLnBrk="1" hangingPunct="1"/>
              <a:t>40</a:t>
            </a:fld>
            <a:endParaRPr lang="ru-RU" altLang="ru-R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76860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A7E342-56D8-493D-BF79-7E94B717E1BB}" type="slidenum">
              <a:rPr lang="ru-RU" altLang="ru-RU" sz="1200"/>
              <a:pPr eaLnBrk="1" hangingPunct="1"/>
              <a:t>5</a:t>
            </a:fld>
            <a:endParaRPr lang="ru-RU" alt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341973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503D33-AE49-4005-890F-24ACDD9D7439}" type="slidenum">
              <a:rPr lang="ru-RU" altLang="ru-RU" sz="1200"/>
              <a:pPr eaLnBrk="1" hangingPunct="1"/>
              <a:t>41</a:t>
            </a:fld>
            <a:endParaRPr lang="ru-RU" altLang="ru-R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492011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A2B1CD-1DC7-485F-9475-45C2AAF5888A}" type="slidenum">
              <a:rPr lang="ru-RU" altLang="ru-RU" sz="1200"/>
              <a:pPr eaLnBrk="1" hangingPunct="1"/>
              <a:t>42</a:t>
            </a:fld>
            <a:endParaRPr lang="ru-RU" altLang="ru-RU" sz="120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47692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A2B1CD-1DC7-485F-9475-45C2AAF5888A}" type="slidenum">
              <a:rPr lang="ru-RU" altLang="ru-RU" sz="1200"/>
              <a:pPr eaLnBrk="1" hangingPunct="1"/>
              <a:t>43</a:t>
            </a:fld>
            <a:endParaRPr lang="ru-RU" altLang="ru-RU" sz="120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977279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31B8E4-AE98-49E4-9481-2C9362D663EA}" type="slidenum">
              <a:rPr lang="ru-RU" sz="1200" smtClean="0"/>
              <a:pPr eaLnBrk="1" hangingPunct="1"/>
              <a:t>44</a:t>
            </a:fld>
            <a:endParaRPr lang="ru-RU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3921806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31B8E4-AE98-49E4-9481-2C9362D663EA}" type="slidenum">
              <a:rPr lang="ru-RU" sz="1200" smtClean="0"/>
              <a:pPr eaLnBrk="1" hangingPunct="1"/>
              <a:t>45</a:t>
            </a:fld>
            <a:endParaRPr lang="ru-RU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4548020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FD0234-4BC0-43DB-9813-9BF7FF564421}" type="slidenum">
              <a:rPr lang="ru-RU" altLang="ru-RU" sz="1200"/>
              <a:pPr eaLnBrk="1" hangingPunct="1"/>
              <a:t>46</a:t>
            </a:fld>
            <a:endParaRPr lang="ru-RU" altLang="ru-RU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896668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730C9C-52B5-485F-824A-B5C111238011}" type="slidenum">
              <a:rPr lang="ru-RU" altLang="ru-RU" sz="1200"/>
              <a:pPr eaLnBrk="1" hangingPunct="1"/>
              <a:t>47</a:t>
            </a:fld>
            <a:endParaRPr lang="ru-RU" altLang="ru-RU" sz="1200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97130288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6730C9C-52B5-485F-824A-B5C111238011}" type="slidenum">
              <a:rPr lang="ru-RU" altLang="ru-RU" sz="1200"/>
              <a:pPr eaLnBrk="1" hangingPunct="1"/>
              <a:t>48</a:t>
            </a:fld>
            <a:endParaRPr lang="ru-RU" altLang="ru-RU" sz="1200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4624350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2EB72F-FF04-4FBC-AF03-D51C5EC7F125}" type="slidenum">
              <a:rPr lang="ru-RU" altLang="ru-RU" sz="1200"/>
              <a:pPr eaLnBrk="1" hangingPunct="1"/>
              <a:t>49</a:t>
            </a:fld>
            <a:endParaRPr lang="ru-RU" altLang="ru-RU" sz="120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754635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2EB72F-FF04-4FBC-AF03-D51C5EC7F125}" type="slidenum">
              <a:rPr lang="ru-RU" altLang="ru-RU" sz="1200"/>
              <a:pPr eaLnBrk="1" hangingPunct="1"/>
              <a:t>50</a:t>
            </a:fld>
            <a:endParaRPr lang="ru-RU" altLang="ru-RU" sz="120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32542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A7E342-56D8-493D-BF79-7E94B717E1BB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3479929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647E07-6A88-4C71-8E91-74A1B020F449}" type="slidenum">
              <a:rPr lang="ru-RU" altLang="ru-RU" sz="1200"/>
              <a:pPr eaLnBrk="1" hangingPunct="1"/>
              <a:t>51</a:t>
            </a:fld>
            <a:endParaRPr lang="ru-RU" altLang="ru-RU" sz="1200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2035020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B647E07-6A88-4C71-8E91-74A1B020F449}" type="slidenum">
              <a:rPr lang="ru-RU" altLang="ru-RU" sz="1200"/>
              <a:pPr eaLnBrk="1" hangingPunct="1"/>
              <a:t>52</a:t>
            </a:fld>
            <a:endParaRPr lang="ru-RU" altLang="ru-RU" sz="1200"/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6506661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7FF9C0-620A-478D-8BC9-5FB218282ED8}" type="slidenum">
              <a:rPr lang="ru-RU" altLang="ru-RU" sz="1200"/>
              <a:pPr eaLnBrk="1" hangingPunct="1"/>
              <a:t>53</a:t>
            </a:fld>
            <a:endParaRPr lang="ru-RU" altLang="ru-RU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299786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17FF9C0-620A-478D-8BC9-5FB218282ED8}" type="slidenum">
              <a:rPr lang="ru-RU" altLang="ru-RU" sz="1200"/>
              <a:pPr eaLnBrk="1" hangingPunct="1"/>
              <a:t>54</a:t>
            </a:fld>
            <a:endParaRPr lang="ru-RU" altLang="ru-RU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9720506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D33AC0-B372-41AB-9E70-AC92EDE3B3A4}" type="slidenum">
              <a:rPr lang="ru-RU" altLang="ru-RU" sz="1200"/>
              <a:pPr eaLnBrk="1" hangingPunct="1"/>
              <a:t>55</a:t>
            </a:fld>
            <a:endParaRPr lang="ru-RU" altLang="ru-RU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49165332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D33AC0-B372-41AB-9E70-AC92EDE3B3A4}" type="slidenum">
              <a:rPr lang="ru-RU" altLang="ru-RU" sz="1200"/>
              <a:pPr eaLnBrk="1" hangingPunct="1"/>
              <a:t>56</a:t>
            </a:fld>
            <a:endParaRPr lang="ru-RU" altLang="ru-RU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53993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A7E342-56D8-493D-BF79-7E94B717E1BB}" type="slidenum">
              <a:rPr lang="ru-RU" altLang="ru-RU" sz="1200"/>
              <a:pPr eaLnBrk="1" hangingPunct="1"/>
              <a:t>7</a:t>
            </a:fld>
            <a:endParaRPr lang="ru-RU" altLang="ru-R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0828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CC0CA6-70DA-4A8D-989B-D66F7E1E3596}" type="slidenum">
              <a:rPr lang="ru-RU" altLang="ru-RU" sz="1200"/>
              <a:pPr eaLnBrk="1" hangingPunct="1"/>
              <a:t>8</a:t>
            </a:fld>
            <a:endParaRPr lang="ru-RU" altLang="ru-RU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41554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CC0CA6-70DA-4A8D-989B-D66F7E1E3596}" type="slidenum">
              <a:rPr lang="ru-RU" altLang="ru-RU" sz="1200"/>
              <a:pPr eaLnBrk="1" hangingPunct="1"/>
              <a:t>9</a:t>
            </a:fld>
            <a:endParaRPr lang="ru-RU" altLang="ru-RU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81212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133824-082B-4283-924A-48868622233A}" type="slidenum">
              <a:rPr lang="ru-RU" altLang="ru-RU" sz="1200"/>
              <a:pPr eaLnBrk="1" hangingPunct="1"/>
              <a:t>10</a:t>
            </a:fld>
            <a:endParaRPr lang="ru-RU" altLang="ru-RU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 smtClean="0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62291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53989-0473-4692-8C32-3A0793C4EA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448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58D3D-912E-4F16-9CFF-58B4B1F43D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68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0C4A8D-0C9B-4413-AA01-FFAA11846E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72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D93E9-3BB4-456D-ADD8-049BB5215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065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0536A-F986-4505-BB89-1500CF9659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072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2AB6A-BB9A-4E49-A47D-D8D3467FA4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894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EBC90-71C4-4F0F-BD9C-072462E2C8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072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7D35A-7BC6-4FD9-AB24-BCB3DDBEAA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902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DB15D3-E762-4C12-BA06-30B6DBE9A3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256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247F8-2263-45B4-A06D-5E2FFB84D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72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D1456-B860-489B-B4A0-7E1C25FC6F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5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67B3C-A371-4E70-A723-1B7CA71F57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0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0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854" y="2276872"/>
            <a:ext cx="9180512" cy="9807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Соотношения между сторонами и углами треугольника</a:t>
            </a:r>
            <a:endParaRPr lang="ru-RU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762000"/>
            <a:ext cx="8915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1. Докажите, что перпендикуляр, проведённый из данной точки на данную прямую, короче любой наклонной, проведённой из той же точки на ту же прямую.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2577882"/>
            <a:ext cx="3265771" cy="29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7620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2. На </a:t>
            </a:r>
            <a:r>
              <a:rPr lang="ru-RU" altLang="ru-RU" sz="2800" dirty="0">
                <a:cs typeface="Times New Roman" panose="02020603050405020304" pitchFamily="18" charset="0"/>
              </a:rPr>
              <a:t>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2,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3 </a:t>
            </a:r>
            <a:r>
              <a:rPr lang="ru-RU" altLang="ru-RU" sz="2800" dirty="0"/>
              <a:t>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4. 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971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0" y="208125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>
                <a:cs typeface="Times New Roman" panose="02020603050405020304" pitchFamily="18" charset="0"/>
              </a:rPr>
              <a:t>На отрезке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 </a:t>
            </a:r>
            <a:r>
              <a:rPr lang="ru-RU" altLang="ru-RU" sz="2800" dirty="0">
                <a:cs typeface="Times New Roman" panose="02020603050405020304" pitchFamily="18" charset="0"/>
              </a:rPr>
              <a:t>возьмем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E </a:t>
            </a:r>
            <a:r>
              <a:rPr lang="ru-RU" altLang="ru-RU" sz="2800" dirty="0">
                <a:cs typeface="Times New Roman" panose="02020603050405020304" pitchFamily="18" charset="0"/>
              </a:rPr>
              <a:t>так,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AE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CAE </a:t>
            </a:r>
            <a:r>
              <a:rPr lang="ru-RU" altLang="ru-RU" sz="2800" dirty="0"/>
              <a:t>равны по двум сторонам и углу между ними.</a:t>
            </a:r>
            <a:r>
              <a:rPr lang="ru-RU" altLang="ru-RU" sz="2800" dirty="0">
                <a:cs typeface="Times New Roman" panose="02020603050405020304" pitchFamily="18" charset="0"/>
              </a:rPr>
              <a:t> Следовательно,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3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ACE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dirty="0"/>
              <a:t> который 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4.</a:t>
            </a:r>
          </a:p>
        </p:txBody>
      </p:sp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031003"/>
            <a:ext cx="3744416" cy="248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3. На </a:t>
            </a:r>
            <a:r>
              <a:rPr lang="ru-RU" altLang="ru-RU" sz="2800" dirty="0">
                <a:cs typeface="Times New Roman" panose="02020603050405020304" pitchFamily="18" charset="0"/>
              </a:rPr>
              <a:t>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2,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3 </a:t>
            </a:r>
            <a:r>
              <a:rPr lang="ru-RU" altLang="ru-RU" sz="2800" dirty="0"/>
              <a:t>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4. 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0848"/>
            <a:ext cx="3224768" cy="2015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9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От луча </a:t>
            </a:r>
            <a:r>
              <a:rPr lang="en-US" altLang="ru-RU" sz="2800" i="1" dirty="0"/>
              <a:t>CA </a:t>
            </a:r>
            <a:r>
              <a:rPr lang="ru-RU" altLang="ru-RU" sz="2800" dirty="0"/>
              <a:t>в полуплоскости, содержащей точку </a:t>
            </a:r>
            <a:r>
              <a:rPr lang="en-US" altLang="ru-RU" sz="2800" i="1" dirty="0"/>
              <a:t>B</a:t>
            </a:r>
            <a:r>
              <a:rPr lang="en-US" altLang="ru-RU" sz="2800" dirty="0"/>
              <a:t>, </a:t>
            </a:r>
            <a:r>
              <a:rPr lang="ru-RU" altLang="ru-RU" sz="2800" dirty="0"/>
              <a:t>отложим угол, равный углу 3. Точку пересечение его стороны</a:t>
            </a:r>
            <a:r>
              <a:rPr lang="ru-RU" altLang="ru-RU" sz="2800" i="1" dirty="0"/>
              <a:t> </a:t>
            </a:r>
            <a:r>
              <a:rPr lang="ru-RU" altLang="ru-RU" sz="2800" dirty="0"/>
              <a:t>с отрезком </a:t>
            </a:r>
            <a:r>
              <a:rPr lang="en-US" altLang="ru-RU" sz="2800" i="1" dirty="0"/>
              <a:t>AB </a:t>
            </a:r>
            <a:r>
              <a:rPr lang="ru-RU" altLang="ru-RU" sz="2800" dirty="0"/>
              <a:t>обозначим </a:t>
            </a:r>
            <a:r>
              <a:rPr lang="en-US" altLang="ru-RU" sz="2800" i="1" dirty="0"/>
              <a:t>E</a:t>
            </a:r>
            <a:r>
              <a:rPr lang="en-US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CAE </a:t>
            </a:r>
            <a:r>
              <a:rPr lang="ru-RU" altLang="ru-RU" sz="2800" dirty="0"/>
              <a:t>равны по стороне и двум прилежащим к ней углам.</a:t>
            </a:r>
            <a:r>
              <a:rPr lang="ru-RU" altLang="ru-RU" sz="2800" dirty="0">
                <a:cs typeface="Times New Roman" panose="02020603050405020304" pitchFamily="18" charset="0"/>
              </a:rPr>
              <a:t> Следовательно, </a:t>
            </a:r>
            <a:r>
              <a:rPr lang="en-US" altLang="ru-RU" sz="2800" i="1" dirty="0"/>
              <a:t>CD = AE &lt; AB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13" y="2492896"/>
            <a:ext cx="336997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2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4. В </a:t>
            </a:r>
            <a:r>
              <a:rPr lang="ru-RU" altLang="ru-RU" sz="2800" dirty="0"/>
              <a:t>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84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18864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роведем диагональ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– равнобедренный, следовательно,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ACD  AD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следовательно,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DCA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DAC</a:t>
            </a:r>
            <a:r>
              <a:rPr lang="ru-RU" altLang="ru-RU" sz="2800" dirty="0">
                <a:cs typeface="Times New Roman" panose="02020603050405020304" pitchFamily="18" charset="0"/>
              </a:rPr>
              <a:t>. Значит, 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43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2" y="2276872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6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7620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5. В </a:t>
            </a:r>
            <a:r>
              <a:rPr lang="ru-RU" altLang="ru-RU" sz="2800" dirty="0"/>
              <a:t>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ru-RU" altLang="ru-RU" sz="2800" i="1" dirty="0"/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AD </a:t>
            </a:r>
            <a:r>
              <a:rPr lang="en-US" altLang="ru-RU" sz="2800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946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5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0" y="116632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роведем диагональ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. Треугольник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– равнобедренный, следовательно,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Следовательно, угол </a:t>
            </a:r>
            <a:r>
              <a:rPr lang="en-US" altLang="ru-RU" sz="2800" i="1" dirty="0"/>
              <a:t>DCA </a:t>
            </a:r>
            <a:r>
              <a:rPr lang="ru-RU" altLang="ru-RU" sz="2800" dirty="0"/>
              <a:t>больше угла </a:t>
            </a:r>
            <a:r>
              <a:rPr lang="en-US" altLang="ru-RU" sz="2800" i="1" dirty="0"/>
              <a:t>DAC. </a:t>
            </a:r>
            <a:r>
              <a:rPr lang="ru-RU" altLang="ru-RU" sz="2800" dirty="0">
                <a:cs typeface="Times New Roman" panose="02020603050405020304" pitchFamily="18" charset="0"/>
              </a:rPr>
              <a:t>Так как против большего угла треугольника лежит большая сторона, то 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ACD </a:t>
            </a:r>
            <a:r>
              <a:rPr lang="ru-RU" altLang="ru-RU" sz="2800" dirty="0">
                <a:cs typeface="Times New Roman" panose="02020603050405020304" pitchFamily="18" charset="0"/>
              </a:rPr>
              <a:t>выполняется неравенство </a:t>
            </a:r>
            <a:r>
              <a:rPr lang="en-US" altLang="ru-RU" sz="2800" i="1" dirty="0">
                <a:cs typeface="Times New Roman" panose="02020603050405020304" pitchFamily="18" charset="0"/>
              </a:rPr>
              <a:t>AD </a:t>
            </a:r>
            <a:r>
              <a:rPr lang="en-US" altLang="ru-RU" sz="2800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946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52936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56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762000"/>
            <a:ext cx="910850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6. В </a:t>
            </a:r>
            <a:r>
              <a:rPr lang="ru-RU" altLang="ru-RU" sz="2800" dirty="0"/>
              <a:t>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755" y="1988840"/>
            <a:ext cx="317099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0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102488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0000"/>
                </a:solidFill>
              </a:rPr>
              <a:t>	Теорема 1.</a:t>
            </a:r>
            <a:r>
              <a:rPr lang="ru-RU" altLang="ru-RU" sz="2800" dirty="0" smtClean="0"/>
              <a:t> Внешний </a:t>
            </a:r>
            <a:r>
              <a:rPr lang="ru-RU" altLang="ru-RU" sz="2800" dirty="0"/>
              <a:t>угол </a:t>
            </a:r>
            <a:r>
              <a:rPr lang="ru-RU" altLang="ru-RU" sz="2800" dirty="0" smtClean="0"/>
              <a:t>треугольника</a:t>
            </a:r>
            <a:r>
              <a:rPr lang="en-US" altLang="ru-RU" sz="2800" dirty="0" smtClean="0"/>
              <a:t> </a:t>
            </a:r>
            <a:r>
              <a:rPr lang="ru-RU" altLang="ru-RU" sz="2800" dirty="0"/>
              <a:t>больше </a:t>
            </a:r>
            <a:r>
              <a:rPr lang="ru-RU" altLang="ru-RU" sz="2800" dirty="0" smtClean="0"/>
              <a:t>любого внутреннего угла, </a:t>
            </a:r>
            <a:r>
              <a:rPr lang="ru-RU" altLang="ru-RU" sz="2800" dirty="0"/>
              <a:t>не смежного с ним.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05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2" y="2564904"/>
            <a:ext cx="28098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60648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роведем диагональ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. Так как против большей стороны треугольника лежит больший угол, 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DAC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DCA</a:t>
            </a:r>
            <a:r>
              <a:rPr lang="ru-RU" altLang="ru-RU" sz="2800" dirty="0"/>
              <a:t>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 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BCA</a:t>
            </a:r>
            <a:r>
              <a:rPr lang="ru-RU" altLang="ru-RU" sz="2800" dirty="0">
                <a:cs typeface="Times New Roman" panose="02020603050405020304" pitchFamily="18" charset="0"/>
              </a:rPr>
              <a:t>. Значит,  в четырехугольнике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048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9" y="2348880"/>
            <a:ext cx="3191911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9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7. В </a:t>
            </a:r>
            <a:r>
              <a:rPr lang="ru-RU" altLang="ru-RU" sz="2800" dirty="0"/>
              <a:t>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649" y="1988840"/>
            <a:ext cx="3034701" cy="275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2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0" y="116632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dirty="0"/>
              <a:t>П</a:t>
            </a:r>
            <a:r>
              <a:rPr lang="ru-RU" altLang="ru-RU" dirty="0">
                <a:cs typeface="Times New Roman" panose="02020603050405020304" pitchFamily="18" charset="0"/>
              </a:rPr>
              <a:t>роведем диагональ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ADC </a:t>
            </a:r>
            <a:r>
              <a:rPr lang="ru-RU" altLang="ru-RU" dirty="0">
                <a:cs typeface="Times New Roman" panose="02020603050405020304" pitchFamily="18" charset="0"/>
              </a:rPr>
              <a:t>равны по трем сторонам. Следовательно,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BAC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DAC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BCA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DCA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Так как угол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четырехугольника </a:t>
            </a:r>
            <a:r>
              <a:rPr lang="en-US" altLang="ru-RU" i="1" dirty="0"/>
              <a:t>ABCD </a:t>
            </a:r>
            <a:r>
              <a:rPr lang="ru-RU" altLang="ru-RU" dirty="0"/>
              <a:t>больше угла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/>
              <a:t>, то угол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BAC </a:t>
            </a:r>
            <a:r>
              <a:rPr lang="ru-RU" altLang="ru-RU" dirty="0"/>
              <a:t>больше угла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BCA</a:t>
            </a:r>
            <a:r>
              <a:rPr lang="ru-RU" altLang="ru-RU" dirty="0">
                <a:cs typeface="Times New Roman" panose="02020603050405020304" pitchFamily="18" charset="0"/>
              </a:rPr>
              <a:t>. Так как против большего угла треугольника лежит большая сторона, то в треугольнике </a:t>
            </a:r>
            <a:r>
              <a:rPr lang="en-US" altLang="ru-RU" i="1" dirty="0">
                <a:cs typeface="Times New Roman" panose="02020603050405020304" pitchFamily="18" charset="0"/>
              </a:rPr>
              <a:t>ABC </a:t>
            </a:r>
            <a:r>
              <a:rPr lang="ru-RU" altLang="ru-RU" dirty="0">
                <a:cs typeface="Times New Roman" panose="02020603050405020304" pitchFamily="18" charset="0"/>
              </a:rPr>
              <a:t>выполняется неравенство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i="1" dirty="0">
                <a:cs typeface="Times New Roman" panose="02020603050405020304" pitchFamily="18" charset="0"/>
              </a:rPr>
              <a:t> &lt;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4"/>
            <a:ext cx="26670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2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600" dirty="0"/>
              <a:t>	</a:t>
            </a:r>
            <a:r>
              <a:rPr lang="ru-RU" altLang="ru-RU" sz="2800" dirty="0"/>
              <a:t>8</a:t>
            </a:r>
            <a:r>
              <a:rPr lang="ru-RU" altLang="ru-RU" sz="2800" dirty="0" smtClean="0"/>
              <a:t>*. Докажите, что медиана треугольника лежит ближе к большей стороне, т. е. если в </a:t>
            </a:r>
            <a:r>
              <a:rPr lang="ru-RU" altLang="ru-RU" sz="2800" dirty="0"/>
              <a:t>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выполняется неравенство </a:t>
            </a:r>
            <a:r>
              <a:rPr lang="en-US" altLang="ru-RU" sz="2800" i="1" dirty="0"/>
              <a:t>AC </a:t>
            </a:r>
            <a:r>
              <a:rPr lang="en-US" altLang="ru-RU" sz="2800" dirty="0"/>
              <a:t>&gt;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 </a:t>
            </a:r>
            <a:r>
              <a:rPr lang="ru-RU" altLang="ru-RU" sz="2800" dirty="0" smtClean="0"/>
              <a:t>то для медианы </a:t>
            </a:r>
            <a:r>
              <a:rPr lang="en-US" altLang="ru-RU" sz="2800" i="1" dirty="0" smtClean="0"/>
              <a:t>CD </a:t>
            </a:r>
            <a:r>
              <a:rPr lang="ru-RU" altLang="ru-RU" sz="2800" dirty="0" smtClean="0"/>
              <a:t>угол</a:t>
            </a:r>
            <a:r>
              <a:rPr lang="en-US" altLang="ru-RU" sz="2800" dirty="0" smtClean="0"/>
              <a:t> </a:t>
            </a:r>
            <a:r>
              <a:rPr lang="en-US" altLang="ru-RU" sz="2800" i="1" dirty="0"/>
              <a:t>BCD</a:t>
            </a:r>
            <a:r>
              <a:rPr lang="ru-RU" altLang="ru-RU" sz="2800" dirty="0"/>
              <a:t> больше угла </a:t>
            </a:r>
            <a:r>
              <a:rPr lang="en-US" altLang="ru-RU" sz="2800" i="1" dirty="0"/>
              <a:t>ACD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662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323708" cy="2840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89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0" y="166995"/>
            <a:ext cx="9144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sz="2800" dirty="0">
                <a:solidFill>
                  <a:srgbClr val="FF3300"/>
                </a:solidFill>
              </a:rPr>
              <a:t>. </a:t>
            </a:r>
            <a:r>
              <a:rPr lang="ru-RU" altLang="ru-RU" sz="2800" dirty="0"/>
              <a:t>Отложим на продолжении медианы </a:t>
            </a:r>
            <a:r>
              <a:rPr lang="en-US" altLang="ru-RU" sz="2800" i="1" dirty="0"/>
              <a:t>CD</a:t>
            </a:r>
            <a:r>
              <a:rPr lang="ru-RU" altLang="ru-RU" sz="2800" i="1" dirty="0"/>
              <a:t> </a:t>
            </a:r>
            <a:r>
              <a:rPr lang="ru-RU" altLang="ru-RU" sz="2800" dirty="0"/>
              <a:t>отрезок </a:t>
            </a:r>
            <a:r>
              <a:rPr lang="en-US" altLang="ru-RU" sz="2800" i="1" dirty="0"/>
              <a:t>DE</a:t>
            </a:r>
            <a:r>
              <a:rPr lang="ru-RU" altLang="ru-RU" sz="2800" dirty="0"/>
              <a:t>, равный отрезку </a:t>
            </a:r>
            <a:r>
              <a:rPr lang="en-US" altLang="ru-RU" sz="2800" i="1" dirty="0"/>
              <a:t>CD</a:t>
            </a:r>
            <a:r>
              <a:rPr lang="en-US" altLang="ru-RU" sz="2800" dirty="0"/>
              <a:t>. </a:t>
            </a:r>
            <a:r>
              <a:rPr lang="ru-RU" altLang="ru-RU" sz="2800" dirty="0"/>
              <a:t>Треугольники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AED </a:t>
            </a:r>
            <a:r>
              <a:rPr lang="ru-RU" altLang="ru-RU" sz="2800" dirty="0"/>
              <a:t>равны по двум сторонам и углу между ними. Следовательно, </a:t>
            </a:r>
            <a:r>
              <a:rPr lang="en-US" altLang="ru-RU" sz="2800" i="1" dirty="0"/>
              <a:t>BC = AE </a:t>
            </a:r>
            <a:r>
              <a:rPr lang="ru-RU" altLang="ru-RU" sz="2800" dirty="0"/>
              <a:t>и угол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равен углу </a:t>
            </a:r>
            <a:r>
              <a:rPr lang="en-US" altLang="ru-RU" sz="2800" i="1" dirty="0"/>
              <a:t>AED</a:t>
            </a:r>
            <a:r>
              <a:rPr lang="ru-RU" altLang="ru-RU" sz="2800" dirty="0"/>
              <a:t>. В треугольнике </a:t>
            </a:r>
            <a:r>
              <a:rPr lang="en-US" altLang="ru-RU" sz="2800" i="1" dirty="0"/>
              <a:t>ACE </a:t>
            </a:r>
            <a:r>
              <a:rPr lang="ru-RU" altLang="ru-RU" sz="2800" dirty="0"/>
              <a:t>сторона </a:t>
            </a:r>
            <a:r>
              <a:rPr lang="en-US" altLang="ru-RU" sz="2800" i="1" dirty="0"/>
              <a:t>AC </a:t>
            </a:r>
            <a:r>
              <a:rPr lang="ru-RU" altLang="ru-RU" sz="2800" dirty="0"/>
              <a:t>больше стороны </a:t>
            </a:r>
            <a:r>
              <a:rPr lang="en-US" altLang="ru-RU" sz="2800" i="1" dirty="0"/>
              <a:t>AE</a:t>
            </a:r>
            <a:r>
              <a:rPr lang="ru-RU" altLang="ru-RU" sz="2800" dirty="0"/>
              <a:t>, следовательно, угол </a:t>
            </a:r>
            <a:r>
              <a:rPr lang="en-US" altLang="ru-RU" sz="2800" i="1" dirty="0"/>
              <a:t>E </a:t>
            </a:r>
            <a:r>
              <a:rPr lang="ru-RU" altLang="ru-RU" sz="2800" dirty="0"/>
              <a:t>больше угла </a:t>
            </a:r>
            <a:r>
              <a:rPr lang="ru-RU" altLang="ru-RU" sz="2800" i="1" dirty="0"/>
              <a:t>С</a:t>
            </a:r>
            <a:r>
              <a:rPr lang="en-US" altLang="ru-RU" sz="2800" i="1" dirty="0"/>
              <a:t>. </a:t>
            </a:r>
            <a:r>
              <a:rPr lang="ru-RU" altLang="ru-RU" sz="2800" dirty="0"/>
              <a:t>Значит, угол</a:t>
            </a:r>
            <a:r>
              <a:rPr lang="en-US" altLang="ru-RU" sz="2800" dirty="0"/>
              <a:t> </a:t>
            </a:r>
            <a:r>
              <a:rPr lang="en-US" altLang="ru-RU" sz="2800" i="1" dirty="0"/>
              <a:t>BCD</a:t>
            </a:r>
            <a:r>
              <a:rPr lang="ru-RU" altLang="ru-RU" sz="2800" dirty="0"/>
              <a:t> больше угла </a:t>
            </a:r>
            <a:r>
              <a:rPr lang="en-US" altLang="ru-RU" sz="2800" i="1" dirty="0"/>
              <a:t>ACD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663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24944"/>
            <a:ext cx="2554288" cy="370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0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 smtClean="0"/>
              <a:t>8. В </a:t>
            </a:r>
            <a:r>
              <a:rPr lang="ru-RU" altLang="ru-RU" sz="2800" dirty="0"/>
              <a:t>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выполняется неравенство </a:t>
            </a:r>
            <a:r>
              <a:rPr lang="en-US" altLang="ru-RU" sz="2800" i="1" dirty="0"/>
              <a:t>AC </a:t>
            </a:r>
            <a:r>
              <a:rPr lang="en-US" altLang="ru-RU" sz="2800" dirty="0"/>
              <a:t>&gt;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– биссектриса. Докажите, что </a:t>
            </a:r>
            <a:r>
              <a:rPr lang="en-US" altLang="ru-RU" sz="2800" i="1" dirty="0"/>
              <a:t>AD</a:t>
            </a:r>
            <a:r>
              <a:rPr lang="ru-RU" altLang="ru-RU" sz="2800" dirty="0"/>
              <a:t> больше </a:t>
            </a:r>
            <a:r>
              <a:rPr lang="en-US" altLang="ru-RU" sz="2800" i="1" dirty="0"/>
              <a:t>BD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700808"/>
            <a:ext cx="4536837" cy="348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5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112268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sz="2800" dirty="0">
                <a:solidFill>
                  <a:srgbClr val="FF3300"/>
                </a:solidFill>
              </a:rPr>
              <a:t>. </a:t>
            </a:r>
            <a:r>
              <a:rPr lang="ru-RU" altLang="ru-RU" sz="2800" dirty="0"/>
              <a:t>В силу предыдущей задачи, для медианы </a:t>
            </a:r>
            <a:r>
              <a:rPr lang="en-US" altLang="ru-RU" sz="2800" i="1" dirty="0"/>
              <a:t>CM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ACM </a:t>
            </a:r>
            <a:r>
              <a:rPr lang="ru-RU" altLang="ru-RU" sz="2800" dirty="0"/>
              <a:t>меньше угла </a:t>
            </a:r>
            <a:r>
              <a:rPr lang="en-US" altLang="ru-RU" sz="2800" i="1" dirty="0"/>
              <a:t>BCM</a:t>
            </a:r>
            <a:r>
              <a:rPr lang="ru-RU" altLang="ru-RU" sz="2800" dirty="0"/>
              <a:t>. Следовательно, медиана </a:t>
            </a:r>
            <a:r>
              <a:rPr lang="en-US" altLang="ru-RU" sz="2800" i="1" dirty="0"/>
              <a:t>CM </a:t>
            </a:r>
            <a:r>
              <a:rPr lang="ru-RU" altLang="ru-RU" sz="2800" dirty="0"/>
              <a:t>лежит внутри угла </a:t>
            </a:r>
            <a:r>
              <a:rPr lang="en-US" altLang="ru-RU" sz="2800" i="1" dirty="0"/>
              <a:t>ACD</a:t>
            </a:r>
            <a:r>
              <a:rPr lang="ru-RU" altLang="ru-RU" sz="2800" dirty="0"/>
              <a:t>. Значит, </a:t>
            </a:r>
            <a:r>
              <a:rPr lang="en-US" altLang="ru-RU" sz="2800" i="1" dirty="0"/>
              <a:t>AD &gt; BD</a:t>
            </a:r>
            <a:r>
              <a:rPr lang="en-US" altLang="ru-RU" sz="2800" dirty="0"/>
              <a:t>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772816"/>
            <a:ext cx="4443185" cy="341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9</a:t>
            </a:r>
            <a:r>
              <a:rPr lang="ru-RU" altLang="ru-RU" sz="2800" dirty="0" smtClean="0"/>
              <a:t>. Докажите</a:t>
            </a:r>
            <a:r>
              <a:rPr lang="ru-RU" altLang="ru-RU" sz="2800" dirty="0"/>
              <a:t>, что </a:t>
            </a:r>
            <a:r>
              <a:rPr lang="ru-RU" altLang="ru-RU" sz="2800" dirty="0" smtClean="0"/>
              <a:t>высота треугольника лежит ближе к </a:t>
            </a:r>
            <a:r>
              <a:rPr lang="ru-RU" altLang="ru-RU" sz="2800" dirty="0"/>
              <a:t>меньшей стороне, т. е. если в 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выполняется неравенство </a:t>
            </a:r>
            <a:r>
              <a:rPr lang="en-US" altLang="ru-RU" sz="2800" i="1" dirty="0"/>
              <a:t>AC </a:t>
            </a:r>
            <a:r>
              <a:rPr lang="en-US" altLang="ru-RU" sz="2800" dirty="0"/>
              <a:t>&gt;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 </a:t>
            </a:r>
            <a:r>
              <a:rPr lang="ru-RU" altLang="ru-RU" sz="2800" dirty="0"/>
              <a:t>то для </a:t>
            </a:r>
            <a:r>
              <a:rPr lang="ru-RU" altLang="ru-RU" sz="2800" dirty="0" smtClean="0"/>
              <a:t>высоты </a:t>
            </a:r>
            <a:r>
              <a:rPr lang="en-US" altLang="ru-RU" sz="2800" i="1" dirty="0" smtClean="0"/>
              <a:t>CH </a:t>
            </a:r>
            <a:r>
              <a:rPr lang="ru-RU" altLang="ru-RU" sz="2800" dirty="0"/>
              <a:t>угол</a:t>
            </a:r>
            <a:r>
              <a:rPr lang="en-US" altLang="ru-RU" sz="2800" dirty="0"/>
              <a:t> </a:t>
            </a:r>
            <a:r>
              <a:rPr lang="en-US" altLang="ru-RU" sz="2800" i="1" dirty="0" smtClean="0"/>
              <a:t>BCH</a:t>
            </a:r>
            <a:r>
              <a:rPr lang="ru-RU" altLang="ru-RU" sz="2800" dirty="0" smtClean="0"/>
              <a:t> меньше </a:t>
            </a:r>
            <a:r>
              <a:rPr lang="ru-RU" altLang="ru-RU" sz="2800" dirty="0"/>
              <a:t>угла </a:t>
            </a:r>
            <a:r>
              <a:rPr lang="en-US" altLang="ru-RU" sz="2800" i="1" dirty="0" smtClean="0"/>
              <a:t>ACH</a:t>
            </a:r>
            <a:r>
              <a:rPr lang="ru-RU" altLang="ru-RU" sz="2800" dirty="0" smtClean="0"/>
              <a:t>.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2492896"/>
            <a:ext cx="4034326" cy="313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 smtClean="0"/>
              <a:t>10. Докажите</a:t>
            </a:r>
            <a:r>
              <a:rPr lang="ru-RU" altLang="ru-RU" sz="2800" dirty="0"/>
              <a:t>, что </a:t>
            </a:r>
            <a:r>
              <a:rPr lang="ru-RU" altLang="ru-RU" sz="2800" dirty="0" smtClean="0"/>
              <a:t>биссектриса треугольника лежит между медианой и высотой, проведёнными из той же вершины.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060848"/>
            <a:ext cx="3849163" cy="299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</a:t>
            </a:r>
            <a:r>
              <a:rPr lang="ru-RU" altLang="ru-RU" sz="2800" dirty="0" smtClean="0">
                <a:solidFill>
                  <a:srgbClr val="FF0000"/>
                </a:solidFill>
              </a:rPr>
              <a:t>Теорема</a:t>
            </a:r>
            <a:r>
              <a:rPr lang="en-US" altLang="ru-RU" sz="2800" dirty="0" smtClean="0">
                <a:solidFill>
                  <a:srgbClr val="FF0000"/>
                </a:solidFill>
              </a:rPr>
              <a:t> 4</a:t>
            </a:r>
            <a:r>
              <a:rPr lang="ru-RU" altLang="ru-RU" sz="2800" dirty="0" smtClean="0">
                <a:solidFill>
                  <a:srgbClr val="FF0000"/>
                </a:solidFill>
              </a:rPr>
              <a:t>. </a:t>
            </a:r>
            <a:r>
              <a:rPr lang="ru-RU" altLang="ru-RU" sz="2800" dirty="0" smtClean="0"/>
              <a:t>Каждая </a:t>
            </a:r>
            <a:r>
              <a:rPr lang="ru-RU" altLang="ru-RU" sz="2800" dirty="0"/>
              <a:t>сторона треугольника меньше суммы двух других сторон</a:t>
            </a:r>
            <a:r>
              <a:rPr lang="ru-RU" altLang="ru-RU" sz="2800" dirty="0" smtClean="0"/>
              <a:t>.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Например, в треугольнике </a:t>
            </a:r>
            <a:r>
              <a:rPr lang="en-US" altLang="ru-RU" sz="2800" i="1" dirty="0" smtClean="0"/>
              <a:t>ABC AC &lt; AB + BC</a:t>
            </a:r>
            <a:r>
              <a:rPr lang="en-US" altLang="ru-RU" sz="2800" dirty="0" smtClean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05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325670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50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102488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0000"/>
                </a:solidFill>
              </a:rPr>
              <a:t>	Теорема 1.</a:t>
            </a:r>
            <a:r>
              <a:rPr lang="ru-RU" altLang="ru-RU" sz="2800" dirty="0" smtClean="0"/>
              <a:t> Внешний </a:t>
            </a:r>
            <a:r>
              <a:rPr lang="ru-RU" altLang="ru-RU" sz="2800" dirty="0"/>
              <a:t>угол </a:t>
            </a:r>
            <a:r>
              <a:rPr lang="ru-RU" altLang="ru-RU" sz="2800" dirty="0" smtClean="0"/>
              <a:t>треугольника</a:t>
            </a:r>
            <a:r>
              <a:rPr lang="en-US" altLang="ru-RU" sz="2800" dirty="0" smtClean="0"/>
              <a:t> </a:t>
            </a:r>
            <a:r>
              <a:rPr lang="ru-RU" altLang="ru-RU" sz="2800" dirty="0"/>
              <a:t>больше </a:t>
            </a:r>
            <a:r>
              <a:rPr lang="ru-RU" altLang="ru-RU" sz="2800" dirty="0" smtClean="0"/>
              <a:t>любого внутреннего угла, </a:t>
            </a:r>
            <a:r>
              <a:rPr lang="ru-RU" altLang="ru-RU" sz="2800" dirty="0"/>
              <a:t>не смежного с ним.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05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2668943"/>
            <a:ext cx="28098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36912"/>
            <a:ext cx="28098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1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/>
              <a:t>	</a:t>
            </a:r>
            <a:r>
              <a:rPr lang="ru-RU" altLang="ru-RU" sz="2800" dirty="0" smtClean="0">
                <a:solidFill>
                  <a:srgbClr val="FF0000"/>
                </a:solidFill>
              </a:rPr>
              <a:t>Теорема</a:t>
            </a:r>
            <a:r>
              <a:rPr lang="en-US" altLang="ru-RU" sz="2800" dirty="0" smtClean="0">
                <a:solidFill>
                  <a:srgbClr val="FF0000"/>
                </a:solidFill>
              </a:rPr>
              <a:t> 4</a:t>
            </a:r>
            <a:r>
              <a:rPr lang="ru-RU" altLang="ru-RU" sz="2800" dirty="0" smtClean="0">
                <a:solidFill>
                  <a:srgbClr val="FF0000"/>
                </a:solidFill>
              </a:rPr>
              <a:t>. </a:t>
            </a:r>
            <a:r>
              <a:rPr lang="ru-RU" altLang="ru-RU" sz="2800" dirty="0" smtClean="0"/>
              <a:t>Каждая </a:t>
            </a:r>
            <a:r>
              <a:rPr lang="ru-RU" altLang="ru-RU" sz="2800" dirty="0"/>
              <a:t>сторона треугольника меньше суммы двух других сторон.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05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2789237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180" y="1844824"/>
            <a:ext cx="4649788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6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52" y="3854945"/>
            <a:ext cx="2789237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854945"/>
            <a:ext cx="4649788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55" name="Text Box 27"/>
              <p:cNvSpPr txBox="1">
                <a:spLocks noChangeArrowheads="1"/>
              </p:cNvSpPr>
              <p:nvPr/>
            </p:nvSpPr>
            <p:spPr bwMode="auto">
              <a:xfrm>
                <a:off x="0" y="44624"/>
                <a:ext cx="9144000" cy="37856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 smtClean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Рассмотрим треугольник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Отложим на продолжении стороны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отрезок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равный стороне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Треугольник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ВDC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 равнобедренный. Поэтому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dirty="0" smtClean="0">
                    <a:cs typeface="Times New Roman" panose="02020603050405020304" pitchFamily="18" charset="0"/>
                  </a:rPr>
                  <a:t>1 =</a:t>
                </a:r>
                <a:r>
                  <a:rPr lang="en-US" altLang="ru-RU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2. Угол 2 составляет часть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ACD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 &lt;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ru-RU" altLang="ru-RU" i="1" dirty="0" smtClean="0">
                    <a:cs typeface="Times New Roman" panose="02020603050405020304" pitchFamily="18" charset="0"/>
                  </a:rPr>
                  <a:t>ACD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Таким образом, в треугольнике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ACD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больше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D.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Воспользуемся тем, что в треугольнике против большего угла лежит большая сторона. Получим неравенство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AD &gt; AC.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Но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AD=AB+BD=AB+BC.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Следовательно, имеем неравенство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AB+BC &gt; AC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или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&lt;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AB + 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означающее, что сторона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треугольника меньше суммы двух других сторон. </a:t>
                </a:r>
              </a:p>
            </p:txBody>
          </p:sp>
        </mc:Choice>
        <mc:Fallback xmlns="">
          <p:sp>
            <p:nvSpPr>
              <p:cNvPr id="2055" name="Text 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624"/>
                <a:ext cx="9144000" cy="3785652"/>
              </a:xfrm>
              <a:prstGeom prst="rect">
                <a:avLst/>
              </a:prstGeom>
              <a:blipFill>
                <a:blip r:embed="rId5"/>
                <a:stretch>
                  <a:fillRect l="-1000" t="-1288" r="-1000" b="-27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3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24770" y="116632"/>
            <a:ext cx="916876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0000"/>
                </a:solidFill>
              </a:rPr>
              <a:t>	</a:t>
            </a:r>
            <a:r>
              <a:rPr lang="ru-RU" altLang="ru-RU" sz="2800" dirty="0" smtClean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 smtClean="0"/>
              <a:t>Длина </a:t>
            </a:r>
            <a:r>
              <a:rPr lang="ru-RU" altLang="ru-RU" sz="2800" dirty="0"/>
              <a:t>отрезка, соединяющего концы ломаной, не превосходит длины самой ломаной.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053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50" y="1069195"/>
            <a:ext cx="3250309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4" name="Text Box 22"/>
          <p:cNvSpPr txBox="1">
            <a:spLocks noChangeArrowheads="1"/>
          </p:cNvSpPr>
          <p:nvPr/>
        </p:nvSpPr>
        <p:spPr bwMode="auto">
          <a:xfrm>
            <a:off x="0" y="3623483"/>
            <a:ext cx="911923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Рассмотрим, например, ломаную </a:t>
            </a:r>
            <a:r>
              <a:rPr lang="en-US" altLang="ru-RU" i="1" dirty="0">
                <a:cs typeface="Times New Roman" panose="02020603050405020304" pitchFamily="18" charset="0"/>
              </a:rPr>
              <a:t>ABCDE</a:t>
            </a:r>
            <a:r>
              <a:rPr lang="ru-RU" altLang="ru-RU" dirty="0">
                <a:cs typeface="Times New Roman" panose="02020603050405020304" pitchFamily="18" charset="0"/>
              </a:rPr>
              <a:t>. Заменим соседние стороны 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BC </a:t>
            </a:r>
            <a:r>
              <a:rPr lang="ru-RU" altLang="ru-RU" dirty="0">
                <a:cs typeface="Times New Roman" panose="02020603050405020304" pitchFamily="18" charset="0"/>
              </a:rPr>
              <a:t>на отрезок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dirty="0">
                <a:cs typeface="Times New Roman" panose="02020603050405020304" pitchFamily="18" charset="0"/>
              </a:rPr>
              <a:t>. При этом длина ломаной уменьшится или, по крайней мере, не увеличится. Будем и дальше заменять соседние стороны ломаной на отрезки, пока не дойдем до отрезка, соединяющего начало и конец ломаной. При этом каждый раз длина ломаной не будет увеличиваться. Значит, длина отрезка, соединяющего концы ломаной, не превосходит длины всей ломаной. </a:t>
            </a:r>
          </a:p>
        </p:txBody>
      </p:sp>
    </p:spTree>
    <p:extLst>
      <p:ext uri="{BB962C8B-B14F-4D97-AF65-F5344CB8AC3E}">
        <p14:creationId xmlns:p14="http://schemas.microsoft.com/office/powerpoint/2010/main" val="32542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18956" y="836712"/>
            <a:ext cx="91440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3200" dirty="0"/>
              <a:t>	1</a:t>
            </a:r>
            <a:r>
              <a:rPr lang="ru-RU" altLang="ru-RU" sz="3200" dirty="0" smtClean="0"/>
              <a:t>. Докажите</a:t>
            </a:r>
            <a:r>
              <a:rPr lang="ru-RU" altLang="ru-RU" sz="3200" dirty="0"/>
              <a:t>, что каждая сторона треугольника больше разности двух других сторон.</a:t>
            </a:r>
          </a:p>
        </p:txBody>
      </p:sp>
      <p:sp>
        <p:nvSpPr>
          <p:cNvPr id="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FF3300"/>
                </a:solidFill>
              </a:rPr>
              <a:t>Упражнения</a:t>
            </a:r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25" y="2060848"/>
            <a:ext cx="2789237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4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98722" y="620688"/>
            <a:ext cx="903605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FF3300"/>
                </a:solidFill>
              </a:rPr>
              <a:t>	</a:t>
            </a:r>
            <a:r>
              <a:rPr lang="ru-RU" altLang="ru-RU" sz="2800" dirty="0" smtClean="0">
                <a:solidFill>
                  <a:srgbClr val="FF3300"/>
                </a:solidFill>
              </a:rPr>
              <a:t>Доказательство</a:t>
            </a:r>
            <a:r>
              <a:rPr lang="ru-RU" altLang="ru-RU" sz="2800" dirty="0">
                <a:solidFill>
                  <a:srgbClr val="FF3300"/>
                </a:solidFill>
              </a:rPr>
              <a:t>. </a:t>
            </a:r>
            <a:r>
              <a:rPr lang="ru-RU" altLang="ru-RU" sz="2800" dirty="0"/>
              <a:t>Пусть в треугольнике </a:t>
            </a:r>
            <a:r>
              <a:rPr lang="ru-RU" altLang="ru-RU" sz="2800" i="1" dirty="0"/>
              <a:t>ABC </a:t>
            </a:r>
            <a:r>
              <a:rPr lang="ru-RU" altLang="ru-RU" sz="2800" dirty="0"/>
              <a:t>сторона </a:t>
            </a:r>
            <a:r>
              <a:rPr lang="ru-RU" altLang="ru-RU" sz="2800" i="1" dirty="0"/>
              <a:t>AC</a:t>
            </a:r>
            <a:r>
              <a:rPr lang="ru-RU" altLang="ru-RU" sz="2800" dirty="0"/>
              <a:t> больше стороны </a:t>
            </a:r>
            <a:r>
              <a:rPr lang="ru-RU" altLang="ru-RU" sz="2800" i="1" dirty="0"/>
              <a:t>BC</a:t>
            </a:r>
            <a:r>
              <a:rPr lang="ru-RU" altLang="ru-RU" sz="2800" dirty="0"/>
              <a:t>. По доказанной теореме, выполняется неравенство </a:t>
            </a:r>
            <a:r>
              <a:rPr lang="ru-RU" altLang="ru-RU" sz="2800" i="1" dirty="0" smtClean="0"/>
              <a:t>AB + BC </a:t>
            </a:r>
            <a:r>
              <a:rPr lang="ru-RU" altLang="ru-RU" sz="2800" i="1" dirty="0"/>
              <a:t>&gt; AC.</a:t>
            </a:r>
            <a:r>
              <a:rPr lang="ru-RU" altLang="ru-RU" sz="2800" dirty="0"/>
              <a:t> Вычитая из обеих частей этого нера­венства </a:t>
            </a:r>
            <a:r>
              <a:rPr lang="ru-RU" altLang="ru-RU" sz="2800" i="1" dirty="0"/>
              <a:t>ВС</a:t>
            </a:r>
            <a:r>
              <a:rPr lang="ru-RU" altLang="ru-RU" sz="2800" dirty="0"/>
              <a:t>, получим неравенство </a:t>
            </a:r>
            <a:r>
              <a:rPr lang="ru-RU" altLang="ru-RU" sz="2800" i="1" dirty="0"/>
              <a:t>АВ &gt; АС</a:t>
            </a:r>
            <a:r>
              <a:rPr lang="ru-RU" altLang="ru-RU" sz="2800" dirty="0"/>
              <a:t> –</a:t>
            </a:r>
            <a:r>
              <a:rPr lang="ru-RU" altLang="ru-RU" sz="2800" i="1" dirty="0"/>
              <a:t> ВС</a:t>
            </a:r>
            <a:r>
              <a:rPr lang="ru-RU" altLang="ru-RU" sz="2800" dirty="0"/>
              <a:t>, означающее, что сторона </a:t>
            </a:r>
            <a:r>
              <a:rPr lang="ru-RU" altLang="ru-RU" sz="2800" i="1" dirty="0"/>
              <a:t>AB </a:t>
            </a:r>
            <a:r>
              <a:rPr lang="ru-RU" altLang="ru-RU" sz="2800" dirty="0"/>
              <a:t>треугольника больше разности двух сторон </a:t>
            </a:r>
            <a:r>
              <a:rPr lang="ru-RU" altLang="ru-RU" sz="2800" i="1" dirty="0"/>
              <a:t>AC </a:t>
            </a:r>
            <a:r>
              <a:rPr lang="ru-RU" altLang="ru-RU" sz="2800" dirty="0"/>
              <a:t>и </a:t>
            </a:r>
            <a:r>
              <a:rPr lang="ru-RU" altLang="ru-RU" sz="2800" i="1" dirty="0"/>
              <a:t>BC</a:t>
            </a:r>
            <a:r>
              <a:rPr lang="ru-RU" altLang="ru-RU" sz="2800" dirty="0"/>
              <a:t>.</a:t>
            </a:r>
          </a:p>
        </p:txBody>
      </p:sp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17032"/>
            <a:ext cx="2789237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83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027"/>
          <p:cNvSpPr txBox="1">
            <a:spLocks noChangeArrowheads="1"/>
          </p:cNvSpPr>
          <p:nvPr/>
        </p:nvSpPr>
        <p:spPr bwMode="auto">
          <a:xfrm>
            <a:off x="0" y="90872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2. Существует ли треугольник </a:t>
            </a:r>
            <a:r>
              <a:rPr lang="ru-RU" altLang="ru-RU" sz="3200" dirty="0">
                <a:cs typeface="Times New Roman" panose="02020603050405020304" pitchFamily="18" charset="0"/>
              </a:rPr>
              <a:t>со сторонами: а) 13 см, 2 см, 8 см; б) 1 м, 0,5 м, 0,5 м?</a:t>
            </a:r>
          </a:p>
        </p:txBody>
      </p:sp>
    </p:spTree>
    <p:extLst>
      <p:ext uri="{BB962C8B-B14F-4D97-AF65-F5344CB8AC3E}">
        <p14:creationId xmlns:p14="http://schemas.microsoft.com/office/powerpoint/2010/main" val="69832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65423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3. Могут </a:t>
            </a:r>
            <a:r>
              <a:rPr lang="ru-RU" altLang="ru-RU" sz="3200" dirty="0">
                <a:cs typeface="Times New Roman" panose="02020603050405020304" pitchFamily="18" charset="0"/>
              </a:rPr>
              <a:t>ли стороны треугольника относится как: а) 1 : 2 : 3; б)   2 : 3 : 6; в) 1 : 1 : 2?</a:t>
            </a:r>
          </a:p>
        </p:txBody>
      </p:sp>
    </p:spTree>
    <p:extLst>
      <p:ext uri="{BB962C8B-B14F-4D97-AF65-F5344CB8AC3E}">
        <p14:creationId xmlns:p14="http://schemas.microsoft.com/office/powerpoint/2010/main" val="35611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4. В </a:t>
            </a:r>
            <a:r>
              <a:rPr lang="ru-RU" altLang="ru-RU" sz="3200" dirty="0">
                <a:cs typeface="Times New Roman" panose="02020603050405020304" pitchFamily="18" charset="0"/>
              </a:rPr>
              <a:t>равнобедренном треугольнике одна сторона равна 25 см, а другая 10 см. Какая из них является основанием? </a:t>
            </a:r>
          </a:p>
        </p:txBody>
      </p:sp>
    </p:spTree>
    <p:extLst>
      <p:ext uri="{BB962C8B-B14F-4D97-AF65-F5344CB8AC3E}">
        <p14:creationId xmlns:p14="http://schemas.microsoft.com/office/powerpoint/2010/main" val="11623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628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5. Найдите </a:t>
            </a:r>
            <a:r>
              <a:rPr lang="ru-RU" altLang="ru-RU" sz="3200" dirty="0">
                <a:cs typeface="Times New Roman" panose="02020603050405020304" pitchFamily="18" charset="0"/>
              </a:rPr>
              <a:t>сторону равнобедренного треугольника, если две другие стороны равны: а) 6 см и 3 см; б) 8 см и 2 см. </a:t>
            </a:r>
          </a:p>
        </p:txBody>
      </p:sp>
    </p:spTree>
    <p:extLst>
      <p:ext uri="{BB962C8B-B14F-4D97-AF65-F5344CB8AC3E}">
        <p14:creationId xmlns:p14="http://schemas.microsoft.com/office/powerpoint/2010/main" val="17409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6. В </a:t>
            </a:r>
            <a:r>
              <a:rPr lang="ru-RU" altLang="ru-RU" sz="3200" dirty="0">
                <a:cs typeface="Times New Roman" panose="02020603050405020304" pitchFamily="18" charset="0"/>
              </a:rPr>
              <a:t>каких пределах может изменяться периметр </a:t>
            </a:r>
            <a:r>
              <a:rPr lang="en-US" altLang="ru-RU" sz="3200" i="1" dirty="0">
                <a:cs typeface="Times New Roman" panose="02020603050405020304" pitchFamily="18" charset="0"/>
              </a:rPr>
              <a:t>P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треугольника, если две его стороны равны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en-US" altLang="ru-RU" sz="3200" dirty="0">
                <a:cs typeface="Times New Roman" panose="02020603050405020304" pitchFamily="18" charset="0"/>
              </a:rPr>
              <a:t>(</a:t>
            </a:r>
            <a:r>
              <a:rPr lang="en-US" altLang="ru-RU" sz="3200" i="1" dirty="0">
                <a:cs typeface="Times New Roman" panose="02020603050405020304" pitchFamily="18" charset="0"/>
              </a:rPr>
              <a:t>a &lt; b</a:t>
            </a:r>
            <a:r>
              <a:rPr lang="en-US" altLang="ru-RU" sz="3200" dirty="0">
                <a:cs typeface="Times New Roman" panose="02020603050405020304" pitchFamily="18" charset="0"/>
              </a:rPr>
              <a:t>)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61515"/>
            <a:ext cx="2809875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55" name="Text Box 24"/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3416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 smtClean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Пусть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– произвольный треугольник. Рассмотрим, например, внешний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ВСD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докажем, что он больше внутреннего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Для этого через вершину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и середину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стороны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проведем прямую и отложим на ней отрезок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EF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равный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Треугольники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и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FCЕ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равны по первому признаку равенства треугольников (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ВЕ = СE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AE = FE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 smtClean="0">
                    <a:cs typeface="Times New Roman" panose="02020603050405020304" pitchFamily="18" charset="0"/>
                  </a:rPr>
                  <a:t>A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EB </a:t>
                </a:r>
                <a:r>
                  <a:rPr lang="ru-RU" altLang="ru-RU" i="1" dirty="0" smtClean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FEC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). Следовательно, </a:t>
                </a:r>
                <a14:m>
                  <m:oMath xmlns:m="http://schemas.openxmlformats.org/officeDocument/2006/math">
                    <m:r>
                      <a:rPr lang="ru-RU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ABC 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BCF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Но вершина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лежит внутри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BCD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Поэтому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BCF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составляет только часть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BCD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Значит,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BCD &gt;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 smtClean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55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3416300"/>
              </a:xfrm>
              <a:prstGeom prst="rect">
                <a:avLst/>
              </a:prstGeom>
              <a:blipFill>
                <a:blip r:embed="rId4"/>
                <a:stretch>
                  <a:fillRect l="-1000" t="-1426" r="-1000" b="-30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8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1628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7. В  </a:t>
            </a:r>
            <a:r>
              <a:rPr lang="ru-RU" altLang="ru-RU" sz="3200" dirty="0">
                <a:cs typeface="Times New Roman" panose="02020603050405020304" pitchFamily="18" charset="0"/>
              </a:rPr>
              <a:t>равнобедренном  треугольнике  одна  сторона  равна 12 см, а другая – 5 см. Найдите периметр данного треугольника.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9592" y="404664"/>
            <a:ext cx="50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en-US" altLang="ru-RU" sz="3200" dirty="0"/>
              <a:t>2</a:t>
            </a:r>
            <a:r>
              <a:rPr lang="en-US" altLang="ru-RU" sz="3200" i="1" dirty="0"/>
              <a:t>b</a:t>
            </a:r>
            <a:r>
              <a:rPr lang="en-US" altLang="ru-RU" sz="3200" dirty="0"/>
              <a:t> &lt; </a:t>
            </a:r>
            <a:r>
              <a:rPr lang="en-US" altLang="ru-RU" sz="3200" i="1" dirty="0"/>
              <a:t>P</a:t>
            </a:r>
            <a:r>
              <a:rPr lang="en-US" altLang="ru-RU" sz="3200" dirty="0"/>
              <a:t> &lt; 2(</a:t>
            </a:r>
            <a:r>
              <a:rPr lang="en-US" altLang="ru-RU" sz="3200" i="1" dirty="0"/>
              <a:t>a + b</a:t>
            </a:r>
            <a:r>
              <a:rPr lang="en-US" altLang="ru-RU" sz="3200" dirty="0"/>
              <a:t>)</a:t>
            </a:r>
            <a:r>
              <a:rPr lang="ru-RU" alt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750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2060848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8. Периметр </a:t>
            </a:r>
            <a:r>
              <a:rPr lang="ru-RU" altLang="ru-RU" sz="3200" dirty="0">
                <a:cs typeface="Times New Roman" panose="02020603050405020304" pitchFamily="18" charset="0"/>
              </a:rPr>
              <a:t>равнобедренного треугольника равен 20 см. Одна из сторон больше другой в два раза. Найдите длины сторон этого треугольника.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7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9. Докажите</a:t>
            </a:r>
            <a:r>
              <a:rPr lang="ru-RU" altLang="ru-RU" sz="2800" dirty="0">
                <a:cs typeface="Times New Roman" panose="02020603050405020304" pitchFamily="18" charset="0"/>
              </a:rPr>
              <a:t>, что каждая сторона треугольника меньше его полупериметра.</a:t>
            </a:r>
            <a:r>
              <a:rPr lang="ru-RU" altLang="ru-RU" sz="2800" dirty="0"/>
              <a:t> </a:t>
            </a:r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62653"/>
            <a:ext cx="2667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29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0" y="18864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Воспользуемся </a:t>
            </a:r>
            <a:r>
              <a:rPr lang="ru-RU" altLang="ru-RU" sz="2800" dirty="0">
                <a:cs typeface="Times New Roman" panose="02020603050405020304" pitchFamily="18" charset="0"/>
              </a:rPr>
              <a:t>тем, что каждая сторона треугольника меньше суммы двух других сторон. 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имеем: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Прибавляя к обеим частям этого неравенства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получим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Следовательно,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ru-RU" altLang="ru-RU" sz="2800" dirty="0">
                <a:cs typeface="Times New Roman" panose="02020603050405020304" pitchFamily="18" charset="0"/>
              </a:rPr>
              <a:t>(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+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+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)</a:t>
            </a:r>
            <a:r>
              <a:rPr lang="en-US" altLang="ru-RU" sz="2800" dirty="0">
                <a:cs typeface="Times New Roman" panose="02020603050405020304" pitchFamily="18" charset="0"/>
              </a:rPr>
              <a:t>/2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08920"/>
            <a:ext cx="2667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68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5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en-US" sz="2800" dirty="0" smtClean="0"/>
              <a:t>10</a:t>
            </a:r>
            <a:r>
              <a:rPr lang="ru-RU" sz="2800" dirty="0" smtClean="0"/>
              <a:t>. Докажите, что диагональ четырёхугольника меньше его полупериметра.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186" y="1196752"/>
            <a:ext cx="378892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5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25" y="11967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dirty="0" smtClean="0"/>
              <a:t>1</a:t>
            </a:r>
            <a:r>
              <a:rPr lang="en-US" sz="2800" dirty="0" smtClean="0"/>
              <a:t>1</a:t>
            </a:r>
            <a:r>
              <a:rPr lang="ru-RU" sz="2800" dirty="0" smtClean="0"/>
              <a:t>. Докажите, что сумма двух противолежащих сторон четырёхугольника меньше суммы его диагоналей.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32" y="2204864"/>
            <a:ext cx="3359075" cy="242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8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/>
              <a:t>	12. Докажите</a:t>
            </a:r>
            <a:r>
              <a:rPr lang="ru-RU" altLang="ru-RU" sz="3200" dirty="0"/>
              <a:t>, что сумма диагоналей пятиугольника меньше его удвоенного периметра.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3579813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0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cs typeface="Times New Roman" panose="02020603050405020304" pitchFamily="18" charset="0"/>
              </a:rPr>
              <a:t>	13*. Докажите</a:t>
            </a:r>
            <a:r>
              <a:rPr lang="ru-RU" altLang="ru-RU" sz="3200" dirty="0">
                <a:cs typeface="Times New Roman" panose="02020603050405020304" pitchFamily="18" charset="0"/>
              </a:rPr>
              <a:t>, что для любой внутренней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O </a:t>
            </a:r>
            <a:r>
              <a:rPr lang="ru-RU" altLang="ru-RU" sz="3200" dirty="0">
                <a:cs typeface="Times New Roman" panose="02020603050405020304" pitchFamily="18" charset="0"/>
              </a:rPr>
              <a:t>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выполняется неравенство </a:t>
            </a:r>
            <a:r>
              <a:rPr lang="en-US" altLang="ru-RU" sz="3200" i="1" dirty="0">
                <a:cs typeface="Times New Roman" panose="02020603050405020304" pitchFamily="18" charset="0"/>
              </a:rPr>
              <a:t>AO + BO &lt; AC + BC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55089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8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03496"/>
            <a:ext cx="3600400" cy="240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784" y="548680"/>
            <a:ext cx="8915400" cy="138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Продолжим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AO </a:t>
            </a:r>
            <a:r>
              <a:rPr lang="ru-RU" altLang="ru-RU" sz="2800" dirty="0">
                <a:cs typeface="Times New Roman" panose="02020603050405020304" pitchFamily="18" charset="0"/>
              </a:rPr>
              <a:t>до пересечения со стороной </a:t>
            </a:r>
            <a:r>
              <a:rPr lang="en-US" altLang="ru-RU" sz="2800" i="1" dirty="0">
                <a:cs typeface="Times New Roman" panose="02020603050405020304" pitchFamily="18" charset="0"/>
              </a:rPr>
              <a:t>BC </a:t>
            </a:r>
            <a:r>
              <a:rPr lang="ru-RU" altLang="ru-RU" sz="2800" dirty="0">
                <a:cs typeface="Times New Roman" panose="02020603050405020304" pitchFamily="18" charset="0"/>
              </a:rPr>
              <a:t>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Тогда </a:t>
            </a:r>
            <a:r>
              <a:rPr lang="en-US" altLang="ru-RU" sz="2800" i="1" dirty="0">
                <a:cs typeface="Times New Roman" panose="02020603050405020304" pitchFamily="18" charset="0"/>
              </a:rPr>
              <a:t> AO + BO &lt; AD + DB &lt; AC + BC.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4775" y="528638"/>
            <a:ext cx="91440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1</a:t>
            </a:r>
            <a:r>
              <a:rPr lang="en-US" altLang="ru-RU" sz="2800" dirty="0" smtClean="0">
                <a:cs typeface="Times New Roman" panose="02020603050405020304" pitchFamily="18" charset="0"/>
              </a:rPr>
              <a:t>3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*. Докажите</a:t>
            </a:r>
            <a:r>
              <a:rPr lang="ru-RU" altLang="ru-RU" sz="2800" dirty="0">
                <a:cs typeface="Times New Roman" panose="02020603050405020304" pitchFamily="18" charset="0"/>
              </a:rPr>
              <a:t>, что сумма расстояний от любой внутренней точки треугольника до его вершин больше </a:t>
            </a:r>
            <a:r>
              <a:rPr lang="ru-RU" altLang="ru-RU" sz="2800" dirty="0" smtClean="0">
                <a:cs typeface="Times New Roman" panose="02020603050405020304" pitchFamily="18" charset="0"/>
              </a:rPr>
              <a:t>полупериметра </a:t>
            </a:r>
            <a:r>
              <a:rPr lang="ru-RU" altLang="ru-RU" sz="2800" dirty="0">
                <a:cs typeface="Times New Roman" panose="02020603050405020304" pitchFamily="18" charset="0"/>
              </a:rPr>
              <a:t>и меньше периметра этого треугольника.</a:t>
            </a:r>
            <a:endParaRPr lang="ru-RU" altLang="ru-RU" sz="2800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3382289" cy="2263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8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0000"/>
                </a:solidFill>
              </a:rPr>
              <a:t>	Теорема 2. </a:t>
            </a:r>
            <a:r>
              <a:rPr lang="ru-RU" altLang="ru-RU" sz="2800" dirty="0" smtClean="0"/>
              <a:t>В треугольнике </a:t>
            </a:r>
            <a:r>
              <a:rPr lang="ru-RU" altLang="ru-RU" sz="2800" dirty="0"/>
              <a:t>против большей стороны</a:t>
            </a:r>
            <a:r>
              <a:rPr lang="en-US" altLang="ru-RU" sz="2800" dirty="0"/>
              <a:t> </a:t>
            </a:r>
            <a:r>
              <a:rPr lang="ru-RU" altLang="ru-RU" sz="2800" dirty="0"/>
              <a:t>лежит больший угол.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29606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77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-4514"/>
            <a:ext cx="9134475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</a:t>
            </a:r>
            <a:r>
              <a:rPr lang="ru-RU" altLang="ru-RU" sz="2800" dirty="0">
                <a:solidFill>
                  <a:srgbClr val="FF3300"/>
                </a:solidFill>
              </a:rPr>
              <a:t>: 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O </a:t>
            </a:r>
            <a:r>
              <a:rPr lang="ru-RU" altLang="ru-RU" sz="2800" dirty="0">
                <a:cs typeface="Times New Roman" panose="02020603050405020304" pitchFamily="18" charset="0"/>
              </a:rPr>
              <a:t>– внутренняя точка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en-US" altLang="ru-RU" sz="2800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Тогда </a:t>
            </a:r>
            <a:r>
              <a:rPr lang="en-US" altLang="ru-RU" sz="2800" i="1" dirty="0">
                <a:cs typeface="Times New Roman" panose="02020603050405020304" pitchFamily="18" charset="0"/>
              </a:rPr>
              <a:t>AO + BO &gt; AB, BO + CO &gt; AC, AO + CO &gt; AC. </a:t>
            </a:r>
            <a:r>
              <a:rPr lang="ru-RU" altLang="ru-RU" sz="2800" dirty="0">
                <a:cs typeface="Times New Roman" panose="02020603050405020304" pitchFamily="18" charset="0"/>
              </a:rPr>
              <a:t>Складывая эти неравенства, получим </a:t>
            </a:r>
            <a:r>
              <a:rPr lang="en-US" altLang="ru-RU" sz="2800" i="1" dirty="0">
                <a:cs typeface="Times New Roman" panose="02020603050405020304" pitchFamily="18" charset="0"/>
              </a:rPr>
              <a:t>AO + BO + CO &gt; (AB + BC + AC</a:t>
            </a:r>
            <a:r>
              <a:rPr lang="en-US" altLang="ru-RU" sz="2800" dirty="0">
                <a:cs typeface="Times New Roman" panose="02020603050405020304" pitchFamily="18" charset="0"/>
              </a:rPr>
              <a:t>)/2.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По доказанному ранее </a:t>
            </a:r>
            <a:r>
              <a:rPr lang="en-US" altLang="ru-RU" sz="2800" i="1" dirty="0">
                <a:cs typeface="Times New Roman" panose="02020603050405020304" pitchFamily="18" charset="0"/>
              </a:rPr>
              <a:t>AO + BO &lt; AC + BC, BO + CO &lt; AB + AC, AO + CO &lt; AB + BC.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Складывая эти неравенства, получим </a:t>
            </a:r>
            <a:r>
              <a:rPr lang="en-US" altLang="ru-RU" sz="2800" i="1" dirty="0">
                <a:cs typeface="Times New Roman" panose="02020603050405020304" pitchFamily="18" charset="0"/>
              </a:rPr>
              <a:t>AO + BO + CO &lt;AB + BC + AC.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355089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7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/>
              <a:t>	1</a:t>
            </a:r>
            <a:r>
              <a:rPr lang="en-US" altLang="ru-RU" sz="3200" dirty="0" smtClean="0"/>
              <a:t>4</a:t>
            </a:r>
            <a:r>
              <a:rPr lang="ru-RU" altLang="ru-RU" sz="3200" dirty="0" smtClean="0"/>
              <a:t>. Докажите</a:t>
            </a:r>
            <a:r>
              <a:rPr lang="ru-RU" altLang="ru-RU" sz="3200" dirty="0"/>
              <a:t>, что медиана треугольника меньше его полупериметра.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2392363"/>
            <a:ext cx="3633788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4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28" y="116632"/>
            <a:ext cx="91342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FF3300"/>
                </a:solidFill>
              </a:rPr>
              <a:t>	</a:t>
            </a:r>
            <a:r>
              <a:rPr lang="ru-RU" altLang="ru-RU" sz="2800" dirty="0" smtClean="0">
                <a:solidFill>
                  <a:srgbClr val="FF3300"/>
                </a:solidFill>
              </a:rPr>
              <a:t>Решение. </a:t>
            </a:r>
            <a:r>
              <a:rPr lang="ru-RU" alt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Пусть в треугольнике </a:t>
            </a:r>
            <a:r>
              <a:rPr lang="en-US" altLang="ru-RU" sz="2800" i="1" dirty="0"/>
              <a:t>ABC   CD </a:t>
            </a:r>
            <a:r>
              <a:rPr lang="ru-RU" altLang="ru-RU" sz="2800" dirty="0"/>
              <a:t>– медиана. Тогда </a:t>
            </a:r>
            <a:r>
              <a:rPr lang="en-US" altLang="ru-RU" sz="2800" i="1" dirty="0"/>
              <a:t>CD &lt; AC + 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 &lt; BC + BD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2</a:t>
            </a:r>
            <a:r>
              <a:rPr lang="en-US" altLang="ru-RU" sz="2800" i="1" dirty="0"/>
              <a:t>CD &lt; AB + BC + AC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2392363"/>
            <a:ext cx="3633788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/>
              <a:t>	13. Докажите</a:t>
            </a:r>
            <a:r>
              <a:rPr lang="ru-RU" altLang="ru-RU" sz="3200" dirty="0"/>
              <a:t>, что биссектриса треугольника меньше его полупериметра.</a:t>
            </a: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57400"/>
            <a:ext cx="28194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7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0" y="116632"/>
            <a:ext cx="9067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FF3300"/>
                </a:solidFill>
              </a:rPr>
              <a:t>	</a:t>
            </a:r>
            <a:r>
              <a:rPr lang="ru-RU" altLang="ru-RU" sz="2800" dirty="0" smtClean="0">
                <a:solidFill>
                  <a:srgbClr val="FF3300"/>
                </a:solidFill>
              </a:rPr>
              <a:t>Решение. </a:t>
            </a:r>
            <a:r>
              <a:rPr lang="ru-RU" alt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Пусть в треугольнике </a:t>
            </a:r>
            <a:r>
              <a:rPr lang="en-US" altLang="ru-RU" sz="2800" i="1" dirty="0"/>
              <a:t>ABC   CD </a:t>
            </a:r>
            <a:r>
              <a:rPr lang="ru-RU" altLang="ru-RU" sz="2800" dirty="0"/>
              <a:t>– биссектриса. Тогда </a:t>
            </a:r>
            <a:r>
              <a:rPr lang="en-US" altLang="ru-RU" sz="2800" i="1" dirty="0"/>
              <a:t>CD &lt; AC + AD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CD &lt; BC + BD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2</a:t>
            </a:r>
            <a:r>
              <a:rPr lang="en-US" altLang="ru-RU" sz="2800" i="1" dirty="0"/>
              <a:t>CD &lt; AB + BC + AC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6832"/>
            <a:ext cx="28194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63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cs typeface="Times New Roman" panose="02020603050405020304" pitchFamily="18" charset="0"/>
              </a:rPr>
              <a:t>	14*. Докажите</a:t>
            </a:r>
            <a:r>
              <a:rPr lang="ru-RU" altLang="ru-RU" sz="2800" dirty="0">
                <a:cs typeface="Times New Roman" panose="02020603050405020304" pitchFamily="18" charset="0"/>
              </a:rPr>
              <a:t>, что медиана треугольника меньше </a:t>
            </a:r>
            <a:r>
              <a:rPr lang="ru-RU" altLang="ru-RU" sz="2800" dirty="0" err="1">
                <a:cs typeface="Times New Roman" panose="02020603050405020304" pitchFamily="18" charset="0"/>
              </a:rPr>
              <a:t>полусуммы</a:t>
            </a:r>
            <a:r>
              <a:rPr lang="ru-RU" altLang="ru-RU" sz="2800" dirty="0">
                <a:cs typeface="Times New Roman" panose="02020603050405020304" pitchFamily="18" charset="0"/>
              </a:rPr>
              <a:t> сторон, между которыми она заключается.</a:t>
            </a:r>
            <a:endParaRPr lang="ru-RU" altLang="ru-RU" sz="2800" dirty="0"/>
          </a:p>
        </p:txBody>
      </p:sp>
      <p:pic>
        <p:nvPicPr>
          <p:cNvPr id="1844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772816"/>
            <a:ext cx="3672295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4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Решение. </a:t>
            </a:r>
            <a:r>
              <a:rPr lang="ru-RU" altLang="ru-RU" sz="28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– медиана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. Отложим на продолжении этой медианы отрезок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dirty="0">
                <a:cs typeface="Times New Roman" panose="02020603050405020304" pitchFamily="18" charset="0"/>
              </a:rPr>
              <a:t>, равный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384995"/>
            <a:ext cx="2327594" cy="322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439" name="Text Box 11"/>
              <p:cNvSpPr txBox="1">
                <a:spLocks noChangeArrowheads="1"/>
              </p:cNvSpPr>
              <p:nvPr/>
            </p:nvSpPr>
            <p:spPr bwMode="auto">
              <a:xfrm>
                <a:off x="19455" y="4725144"/>
                <a:ext cx="9124545" cy="2032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altLang="ru-RU" sz="2800" dirty="0" smtClean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 smtClean="0">
                    <a:cs typeface="Times New Roman" panose="02020603050405020304" pitchFamily="18" charset="0"/>
                  </a:rPr>
                  <a:t>В четырехугольнике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ACBD AD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Воспользуемся тем, что каждая сторона треугольника меньше суммы двух других сторон. Тогда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CD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&lt;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AD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следовательно, 2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CC</a:t>
                </a:r>
                <a:r>
                  <a:rPr lang="ru-RU" altLang="ru-RU" sz="2800" baseline="-30000" dirty="0">
                    <a:cs typeface="Times New Roman" panose="02020603050405020304" pitchFamily="18" charset="0"/>
                  </a:rPr>
                  <a:t>1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&lt;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AC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 +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, </a:t>
                </a:r>
                <a:r>
                  <a:rPr lang="ru-RU" altLang="ru-RU" sz="2800" dirty="0" smtClean="0">
                    <a:cs typeface="Times New Roman" panose="02020603050405020304" pitchFamily="18" charset="0"/>
                  </a:rPr>
                  <a:t>или </a:t>
                </a:r>
                <a14:m>
                  <m:oMath xmlns:m="http://schemas.openxmlformats.org/officeDocument/2006/math"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sSub>
                      <m:sSub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𝐵𝐶</m:t>
                        </m:r>
                      </m:num>
                      <m:den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 xmlns="">
          <p:sp>
            <p:nvSpPr>
              <p:cNvPr id="1843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55" y="4725144"/>
                <a:ext cx="9124545" cy="2032416"/>
              </a:xfrm>
              <a:prstGeom prst="rect">
                <a:avLst/>
              </a:prstGeom>
              <a:blipFill>
                <a:blip r:embed="rId4"/>
                <a:stretch>
                  <a:fillRect l="-1336" t="-2994" r="-1403" b="-8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92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0000"/>
                </a:solidFill>
              </a:rPr>
              <a:t>	Теорема 2. </a:t>
            </a:r>
            <a:r>
              <a:rPr lang="ru-RU" altLang="ru-RU" sz="2800" dirty="0" smtClean="0"/>
              <a:t>В треугольнике </a:t>
            </a:r>
            <a:r>
              <a:rPr lang="ru-RU" altLang="ru-RU" sz="2800" dirty="0"/>
              <a:t>против большей стороны</a:t>
            </a:r>
            <a:r>
              <a:rPr lang="en-US" altLang="ru-RU" sz="2800" dirty="0"/>
              <a:t> </a:t>
            </a:r>
            <a:r>
              <a:rPr lang="ru-RU" altLang="ru-RU" sz="2800" dirty="0"/>
              <a:t>лежит больший угол.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51373"/>
            <a:ext cx="29606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03748"/>
            <a:ext cx="29606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9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29606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29606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79" name="Text Box 21"/>
              <p:cNvSpPr txBox="1">
                <a:spLocks noChangeArrowheads="1"/>
              </p:cNvSpPr>
              <p:nvPr/>
            </p:nvSpPr>
            <p:spPr bwMode="auto">
              <a:xfrm>
                <a:off x="0" y="3429000"/>
                <a:ext cx="91440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 smtClean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Пусть в треугольнике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сторона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больше стороны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Докажем, что угол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больше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Для этого отложим на луче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АВ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отрезок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AD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, равный стороне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Треугольник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АСD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- равнобедренный. Следовательно,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1 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2. Угол 1 составляет часть угла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С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Поэтому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1 &lt;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 другой стороны, угол 2 является внешним углом треугольника 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ВСD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Поэтому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 &gt;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Следовательно, </a:t>
                </a:r>
                <a:r>
                  <a:rPr lang="ru-RU" altLang="ru-RU" dirty="0" smtClean="0">
                    <a:cs typeface="Times New Roman" panose="02020603050405020304" pitchFamily="18" charset="0"/>
                  </a:rPr>
                  <a:t>имеем: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&gt;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1 =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2 &gt; </a:t>
                </a:r>
                <a14:m>
                  <m:oMath xmlns:m="http://schemas.openxmlformats.org/officeDocument/2006/math">
                    <m:r>
                      <a:rPr lang="ru-RU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ru-RU" altLang="ru-RU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079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29000"/>
                <a:ext cx="9144000" cy="2677656"/>
              </a:xfrm>
              <a:prstGeom prst="rect">
                <a:avLst/>
              </a:prstGeom>
              <a:blipFill>
                <a:blip r:embed="rId5"/>
                <a:stretch>
                  <a:fillRect l="-1000" t="-1822" r="-1000" b="-41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8864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0000"/>
                </a:solidFill>
              </a:rPr>
              <a:t>	Теорема 3. </a:t>
            </a:r>
            <a:r>
              <a:rPr lang="ru-RU" altLang="ru-RU" sz="2800" dirty="0" smtClean="0"/>
              <a:t>В </a:t>
            </a:r>
            <a:r>
              <a:rPr lang="ru-RU" altLang="ru-RU" sz="2800" dirty="0"/>
              <a:t>треугольнике против большего угла лежит большая сторона.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340768"/>
            <a:ext cx="3002921" cy="21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0" y="3198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 smtClean="0">
                <a:solidFill>
                  <a:srgbClr val="FF3300"/>
                </a:solidFill>
              </a:rPr>
              <a:t>	</a:t>
            </a:r>
            <a:r>
              <a:rPr lang="ru-RU" altLang="ru-RU" dirty="0" smtClean="0">
                <a:solidFill>
                  <a:srgbClr val="FF3300"/>
                </a:solidFill>
              </a:rPr>
              <a:t>Доказательство</a:t>
            </a:r>
            <a:r>
              <a:rPr lang="ru-RU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/>
              <a:t>Пусть в треугольнике </a:t>
            </a:r>
            <a:r>
              <a:rPr lang="en-US" altLang="ru-RU" i="1" dirty="0"/>
              <a:t>ABC </a:t>
            </a:r>
            <a:r>
              <a:rPr lang="ru-RU" altLang="ru-RU" dirty="0"/>
              <a:t>угол </a:t>
            </a:r>
            <a:r>
              <a:rPr lang="en-US" altLang="ru-RU" i="1" dirty="0"/>
              <a:t>B </a:t>
            </a:r>
            <a:r>
              <a:rPr lang="ru-RU" altLang="ru-RU" dirty="0"/>
              <a:t>больше угла </a:t>
            </a:r>
            <a:r>
              <a:rPr lang="en-US" altLang="ru-RU" i="1" dirty="0"/>
              <a:t>A</a:t>
            </a:r>
            <a:r>
              <a:rPr lang="en-US" altLang="ru-RU" dirty="0"/>
              <a:t>. </a:t>
            </a:r>
            <a:r>
              <a:rPr lang="ru-RU" altLang="ru-RU" dirty="0"/>
              <a:t>Сторона </a:t>
            </a:r>
            <a:r>
              <a:rPr lang="en-US" altLang="ru-RU" i="1" dirty="0"/>
              <a:t>AC </a:t>
            </a:r>
            <a:r>
              <a:rPr lang="ru-RU" altLang="ru-RU" dirty="0"/>
              <a:t>не может равняться стороне </a:t>
            </a:r>
            <a:r>
              <a:rPr lang="en-US" altLang="ru-RU" i="1" dirty="0"/>
              <a:t>BC</a:t>
            </a:r>
            <a:r>
              <a:rPr lang="ru-RU" altLang="ru-RU" dirty="0"/>
              <a:t>, так как в этом случае угол </a:t>
            </a:r>
            <a:r>
              <a:rPr lang="en-US" altLang="ru-RU" i="1" dirty="0"/>
              <a:t>A </a:t>
            </a:r>
            <a:r>
              <a:rPr lang="ru-RU" altLang="ru-RU" dirty="0"/>
              <a:t>равнялся бы углу </a:t>
            </a:r>
            <a:r>
              <a:rPr lang="en-US" altLang="ru-RU" i="1" dirty="0"/>
              <a:t>B</a:t>
            </a:r>
            <a:r>
              <a:rPr lang="ru-RU" altLang="ru-RU" dirty="0"/>
              <a:t>. Сторона </a:t>
            </a:r>
            <a:r>
              <a:rPr lang="en-US" altLang="ru-RU" i="1" dirty="0"/>
              <a:t>AC </a:t>
            </a:r>
            <a:r>
              <a:rPr lang="ru-RU" altLang="ru-RU" dirty="0"/>
              <a:t>не может быть меньше стороны </a:t>
            </a:r>
            <a:r>
              <a:rPr lang="en-US" altLang="ru-RU" i="1" dirty="0"/>
              <a:t>BC</a:t>
            </a:r>
            <a:r>
              <a:rPr lang="ru-RU" altLang="ru-RU" dirty="0"/>
              <a:t>, так как в этом случае угол </a:t>
            </a:r>
            <a:r>
              <a:rPr lang="en-US" altLang="ru-RU" i="1" dirty="0"/>
              <a:t>A </a:t>
            </a:r>
            <a:r>
              <a:rPr lang="ru-RU" altLang="ru-RU" dirty="0"/>
              <a:t>был бы больше угла </a:t>
            </a:r>
            <a:r>
              <a:rPr lang="en-US" altLang="ru-RU" i="1" dirty="0"/>
              <a:t>B</a:t>
            </a:r>
            <a:r>
              <a:rPr lang="ru-RU" altLang="ru-RU" dirty="0"/>
              <a:t>. Следовательно, сторона </a:t>
            </a:r>
            <a:r>
              <a:rPr lang="en-US" altLang="ru-RU" i="1" dirty="0"/>
              <a:t>AC </a:t>
            </a:r>
            <a:r>
              <a:rPr lang="ru-RU" altLang="ru-RU" dirty="0"/>
              <a:t>больше стороны </a:t>
            </a:r>
            <a:r>
              <a:rPr lang="en-US" altLang="ru-RU" i="1" dirty="0"/>
              <a:t>BC</a:t>
            </a:r>
            <a:r>
              <a:rPr lang="ru-RU" altLang="ru-RU" i="1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420888"/>
            <a:ext cx="3002921" cy="216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0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514</Words>
  <Application>Microsoft Office PowerPoint</Application>
  <PresentationFormat>Экран (4:3)</PresentationFormat>
  <Paragraphs>171</Paragraphs>
  <Slides>56</Slides>
  <Notes>55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0" baseType="lpstr">
      <vt:lpstr>Arial Black</vt:lpstr>
      <vt:lpstr>Cambria Math</vt:lpstr>
      <vt:lpstr>Times New Roman</vt:lpstr>
      <vt:lpstr>Оформление по умолчанию</vt:lpstr>
      <vt:lpstr>Соотношения между сторонами и углами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Пользователь</cp:lastModifiedBy>
  <cp:revision>154</cp:revision>
  <dcterms:created xsi:type="dcterms:W3CDTF">2008-04-30T05:51:18Z</dcterms:created>
  <dcterms:modified xsi:type="dcterms:W3CDTF">2020-09-25T10:47:12Z</dcterms:modified>
</cp:coreProperties>
</file>