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305" r:id="rId2"/>
    <p:sldId id="454" r:id="rId3"/>
    <p:sldId id="458" r:id="rId4"/>
    <p:sldId id="459" r:id="rId5"/>
    <p:sldId id="306" r:id="rId6"/>
    <p:sldId id="457" r:id="rId7"/>
    <p:sldId id="361" r:id="rId8"/>
    <p:sldId id="320" r:id="rId9"/>
    <p:sldId id="319" r:id="rId10"/>
    <p:sldId id="362" r:id="rId11"/>
    <p:sldId id="342" r:id="rId12"/>
    <p:sldId id="353" r:id="rId13"/>
    <p:sldId id="346" r:id="rId14"/>
    <p:sldId id="354" r:id="rId15"/>
    <p:sldId id="375" r:id="rId16"/>
    <p:sldId id="355" r:id="rId17"/>
    <p:sldId id="356" r:id="rId18"/>
    <p:sldId id="352" r:id="rId19"/>
    <p:sldId id="452" r:id="rId20"/>
    <p:sldId id="398" r:id="rId21"/>
    <p:sldId id="453" r:id="rId22"/>
    <p:sldId id="399" r:id="rId23"/>
    <p:sldId id="410" r:id="rId24"/>
    <p:sldId id="447" r:id="rId25"/>
    <p:sldId id="442" r:id="rId26"/>
    <p:sldId id="443" r:id="rId27"/>
    <p:sldId id="400" r:id="rId28"/>
    <p:sldId id="409" r:id="rId29"/>
    <p:sldId id="402" r:id="rId30"/>
    <p:sldId id="444" r:id="rId31"/>
    <p:sldId id="407" r:id="rId32"/>
    <p:sldId id="412" r:id="rId33"/>
    <p:sldId id="408" r:id="rId34"/>
    <p:sldId id="413" r:id="rId35"/>
    <p:sldId id="371" r:id="rId36"/>
    <p:sldId id="414" r:id="rId37"/>
    <p:sldId id="404" r:id="rId38"/>
    <p:sldId id="450" r:id="rId39"/>
    <p:sldId id="405" r:id="rId40"/>
    <p:sldId id="415" r:id="rId41"/>
    <p:sldId id="406" r:id="rId42"/>
    <p:sldId id="451" r:id="rId43"/>
    <p:sldId id="364" r:id="rId44"/>
    <p:sldId id="382" r:id="rId45"/>
    <p:sldId id="438" r:id="rId46"/>
    <p:sldId id="439" r:id="rId47"/>
    <p:sldId id="418" r:id="rId48"/>
    <p:sldId id="419" r:id="rId49"/>
    <p:sldId id="392" r:id="rId50"/>
    <p:sldId id="387" r:id="rId51"/>
    <p:sldId id="434" r:id="rId52"/>
    <p:sldId id="435" r:id="rId53"/>
    <p:sldId id="432" r:id="rId54"/>
    <p:sldId id="433" r:id="rId55"/>
    <p:sldId id="430" r:id="rId56"/>
    <p:sldId id="431" r:id="rId57"/>
    <p:sldId id="436" r:id="rId58"/>
    <p:sldId id="437" r:id="rId59"/>
    <p:sldId id="441" r:id="rId60"/>
    <p:sldId id="424" r:id="rId61"/>
    <p:sldId id="425" r:id="rId62"/>
    <p:sldId id="420" r:id="rId63"/>
    <p:sldId id="426" r:id="rId64"/>
    <p:sldId id="428" r:id="rId65"/>
    <p:sldId id="429" r:id="rId66"/>
    <p:sldId id="396" r:id="rId67"/>
    <p:sldId id="427" r:id="rId68"/>
    <p:sldId id="394" r:id="rId69"/>
    <p:sldId id="333" r:id="rId70"/>
    <p:sldId id="334" r:id="rId71"/>
    <p:sldId id="335" r:id="rId72"/>
    <p:sldId id="455" r:id="rId73"/>
    <p:sldId id="456" r:id="rId74"/>
  </p:sldIdLst>
  <p:sldSz cx="9144000" cy="6858000" type="screen4x3"/>
  <p:notesSz cx="6858000" cy="9144000"/>
  <p:defaultTextStyle>
    <a:defPPr>
      <a:defRPr lang="ru-RU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1" autoAdjust="0"/>
    <p:restoredTop sz="90929"/>
  </p:normalViewPr>
  <p:slideViewPr>
    <p:cSldViewPr>
      <p:cViewPr varScale="1">
        <p:scale>
          <a:sx n="98" d="100"/>
          <a:sy n="98" d="100"/>
        </p:scale>
        <p:origin x="21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BF7B294F-3479-435E-AA05-8DCBBEABFDE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2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33445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E25AD61-5CD2-4E75-B373-AAEF51510066}" type="slidenum">
              <a:rPr lang="ru-RU" altLang="ru-RU" sz="1200"/>
              <a:pPr eaLnBrk="1" hangingPunct="1"/>
              <a:t>11</a:t>
            </a:fld>
            <a:endParaRPr lang="ru-RU" alt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17681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70409EB-4E16-4FF4-A9D2-54EB22ADA83E}" type="slidenum">
              <a:rPr lang="ru-RU" altLang="ru-RU" sz="1200"/>
              <a:pPr eaLnBrk="1" hangingPunct="1"/>
              <a:t>12</a:t>
            </a:fld>
            <a:endParaRPr lang="ru-RU" altLang="ru-RU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30375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70409EB-4E16-4FF4-A9D2-54EB22ADA83E}" type="slidenum">
              <a:rPr lang="ru-RU" altLang="ru-RU" sz="1200"/>
              <a:pPr eaLnBrk="1" hangingPunct="1"/>
              <a:t>13</a:t>
            </a:fld>
            <a:endParaRPr lang="ru-RU" altLang="ru-RU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39044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70409EB-4E16-4FF4-A9D2-54EB22ADA83E}" type="slidenum">
              <a:rPr lang="ru-RU" altLang="ru-RU" sz="1200"/>
              <a:pPr eaLnBrk="1" hangingPunct="1"/>
              <a:t>14</a:t>
            </a:fld>
            <a:endParaRPr lang="ru-RU" altLang="ru-RU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31873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70409EB-4E16-4FF4-A9D2-54EB22ADA83E}" type="slidenum">
              <a:rPr lang="ru-RU" altLang="ru-RU" sz="1200"/>
              <a:pPr eaLnBrk="1" hangingPunct="1"/>
              <a:t>15</a:t>
            </a:fld>
            <a:endParaRPr lang="ru-RU" altLang="ru-RU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587812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70409EB-4E16-4FF4-A9D2-54EB22ADA83E}" type="slidenum">
              <a:rPr lang="ru-RU" altLang="ru-RU" sz="1200"/>
              <a:pPr eaLnBrk="1" hangingPunct="1"/>
              <a:t>16</a:t>
            </a:fld>
            <a:endParaRPr lang="ru-RU" altLang="ru-RU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74771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70409EB-4E16-4FF4-A9D2-54EB22ADA83E}" type="slidenum">
              <a:rPr lang="ru-RU" altLang="ru-RU" sz="1200"/>
              <a:pPr eaLnBrk="1" hangingPunct="1"/>
              <a:t>17</a:t>
            </a:fld>
            <a:endParaRPr lang="ru-RU" altLang="ru-RU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88644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70409EB-4E16-4FF4-A9D2-54EB22ADA83E}" type="slidenum">
              <a:rPr lang="ru-RU" altLang="ru-RU" sz="1200"/>
              <a:pPr eaLnBrk="1" hangingPunct="1"/>
              <a:t>18</a:t>
            </a:fld>
            <a:endParaRPr lang="ru-RU" altLang="ru-RU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382507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70409EB-4E16-4FF4-A9D2-54EB22ADA83E}" type="slidenum">
              <a:rPr lang="ru-RU" altLang="ru-RU" sz="1200"/>
              <a:pPr eaLnBrk="1" hangingPunct="1"/>
              <a:t>19</a:t>
            </a:fld>
            <a:endParaRPr lang="ru-RU" altLang="ru-RU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321899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19835D2-E260-429E-B2A8-01AD58384640}" type="slidenum">
              <a:rPr lang="ru-RU" altLang="ru-RU" sz="1200"/>
              <a:pPr eaLnBrk="1" hangingPunct="1"/>
              <a:t>20</a:t>
            </a:fld>
            <a:endParaRPr lang="ru-RU" altLang="ru-RU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78906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3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216073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19835D2-E260-429E-B2A8-01AD58384640}" type="slidenum">
              <a:rPr lang="ru-RU" altLang="ru-RU" sz="1200"/>
              <a:pPr eaLnBrk="1" hangingPunct="1"/>
              <a:t>21</a:t>
            </a:fld>
            <a:endParaRPr lang="ru-RU" altLang="ru-RU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2258681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AA4F2FE-67AE-40BF-85DB-AE333FB52914}" type="slidenum">
              <a:rPr lang="ru-RU" altLang="ru-RU" sz="1200"/>
              <a:pPr eaLnBrk="1" hangingPunct="1"/>
              <a:t>22</a:t>
            </a:fld>
            <a:endParaRPr lang="ru-RU" altLang="ru-RU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829660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AA4F2FE-67AE-40BF-85DB-AE333FB52914}" type="slidenum">
              <a:rPr lang="ru-RU" altLang="ru-RU" sz="1200"/>
              <a:pPr eaLnBrk="1" hangingPunct="1"/>
              <a:t>23</a:t>
            </a:fld>
            <a:endParaRPr lang="ru-RU" altLang="ru-RU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524214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DFCD9A4-BFDE-46EE-9862-5CF75E2E5815}" type="slidenum">
              <a:rPr lang="ru-RU" altLang="ru-RU" sz="1200"/>
              <a:pPr eaLnBrk="1" hangingPunct="1"/>
              <a:t>24</a:t>
            </a:fld>
            <a:endParaRPr lang="ru-RU" altLang="ru-RU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077789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0E60CF9-0B24-4F7A-8B5D-57CE99E38AB1}" type="slidenum">
              <a:rPr lang="ru-RU" altLang="ru-RU" sz="1200"/>
              <a:pPr eaLnBrk="1" hangingPunct="1"/>
              <a:t>25</a:t>
            </a:fld>
            <a:endParaRPr lang="ru-RU" altLang="ru-RU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309931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0E60CF9-0B24-4F7A-8B5D-57CE99E38AB1}" type="slidenum">
              <a:rPr lang="ru-RU" altLang="ru-RU" sz="1200"/>
              <a:pPr eaLnBrk="1" hangingPunct="1"/>
              <a:t>26</a:t>
            </a:fld>
            <a:endParaRPr lang="ru-RU" altLang="ru-RU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233202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DCC8D24-E104-4EAE-B3CC-8D1190AC0B2B}" type="slidenum">
              <a:rPr lang="ru-RU" altLang="ru-RU" sz="1200"/>
              <a:pPr eaLnBrk="1" hangingPunct="1"/>
              <a:t>27</a:t>
            </a:fld>
            <a:endParaRPr lang="ru-RU" altLang="ru-RU" sz="1200"/>
          </a:p>
        </p:txBody>
      </p:sp>
      <p:sp>
        <p:nvSpPr>
          <p:cNvPr id="194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574353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DCC8D24-E104-4EAE-B3CC-8D1190AC0B2B}" type="slidenum">
              <a:rPr lang="ru-RU" altLang="ru-RU" sz="1200"/>
              <a:pPr eaLnBrk="1" hangingPunct="1"/>
              <a:t>28</a:t>
            </a:fld>
            <a:endParaRPr lang="ru-RU" altLang="ru-RU" sz="1200"/>
          </a:p>
        </p:txBody>
      </p:sp>
      <p:sp>
        <p:nvSpPr>
          <p:cNvPr id="194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563625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DCC8D24-E104-4EAE-B3CC-8D1190AC0B2B}" type="slidenum">
              <a:rPr lang="ru-RU" altLang="ru-RU" sz="1200"/>
              <a:pPr eaLnBrk="1" hangingPunct="1"/>
              <a:t>29</a:t>
            </a:fld>
            <a:endParaRPr lang="ru-RU" altLang="ru-RU" sz="1200"/>
          </a:p>
        </p:txBody>
      </p:sp>
      <p:sp>
        <p:nvSpPr>
          <p:cNvPr id="194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952109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DCC8D24-E104-4EAE-B3CC-8D1190AC0B2B}" type="slidenum">
              <a:rPr lang="ru-RU" altLang="ru-RU" sz="1200"/>
              <a:pPr eaLnBrk="1" hangingPunct="1"/>
              <a:t>30</a:t>
            </a:fld>
            <a:endParaRPr lang="ru-RU" altLang="ru-RU" sz="1200"/>
          </a:p>
        </p:txBody>
      </p:sp>
      <p:sp>
        <p:nvSpPr>
          <p:cNvPr id="194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41260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4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009035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09E8157-7D61-4916-8A7B-40E9C68145A6}" type="slidenum">
              <a:rPr lang="ru-RU" altLang="ru-RU" sz="1200"/>
              <a:pPr eaLnBrk="1" hangingPunct="1"/>
              <a:t>31</a:t>
            </a:fld>
            <a:endParaRPr lang="ru-RU" altLang="ru-RU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645641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09E8157-7D61-4916-8A7B-40E9C68145A6}" type="slidenum">
              <a:rPr lang="ru-RU" altLang="ru-RU" sz="1200"/>
              <a:pPr eaLnBrk="1" hangingPunct="1"/>
              <a:t>32</a:t>
            </a:fld>
            <a:endParaRPr lang="ru-RU" altLang="ru-RU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359227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09E8157-7D61-4916-8A7B-40E9C68145A6}" type="slidenum">
              <a:rPr lang="ru-RU" altLang="ru-RU" sz="1200"/>
              <a:pPr eaLnBrk="1" hangingPunct="1"/>
              <a:t>33</a:t>
            </a:fld>
            <a:endParaRPr lang="ru-RU" altLang="ru-RU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438254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09E8157-7D61-4916-8A7B-40E9C68145A6}" type="slidenum">
              <a:rPr lang="ru-RU" altLang="ru-RU" sz="1200"/>
              <a:pPr eaLnBrk="1" hangingPunct="1"/>
              <a:t>34</a:t>
            </a:fld>
            <a:endParaRPr lang="ru-RU" altLang="ru-RU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444420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09E8157-7D61-4916-8A7B-40E9C68145A6}" type="slidenum">
              <a:rPr lang="ru-RU" altLang="ru-RU" sz="1200"/>
              <a:pPr eaLnBrk="1" hangingPunct="1"/>
              <a:t>35</a:t>
            </a:fld>
            <a:endParaRPr lang="ru-RU" altLang="ru-RU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176474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09E8157-7D61-4916-8A7B-40E9C68145A6}" type="slidenum">
              <a:rPr lang="ru-RU" altLang="ru-RU" sz="1200"/>
              <a:pPr eaLnBrk="1" hangingPunct="1"/>
              <a:t>36</a:t>
            </a:fld>
            <a:endParaRPr lang="ru-RU" altLang="ru-RU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56396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09E8157-7D61-4916-8A7B-40E9C68145A6}" type="slidenum">
              <a:rPr lang="ru-RU" altLang="ru-RU" sz="1200"/>
              <a:pPr eaLnBrk="1" hangingPunct="1"/>
              <a:t>37</a:t>
            </a:fld>
            <a:endParaRPr lang="ru-RU" altLang="ru-RU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412143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09E8157-7D61-4916-8A7B-40E9C68145A6}" type="slidenum">
              <a:rPr lang="ru-RU" altLang="ru-RU" sz="1200"/>
              <a:pPr eaLnBrk="1" hangingPunct="1"/>
              <a:t>38</a:t>
            </a:fld>
            <a:endParaRPr lang="ru-RU" altLang="ru-RU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286494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09E8157-7D61-4916-8A7B-40E9C68145A6}" type="slidenum">
              <a:rPr lang="ru-RU" altLang="ru-RU" sz="1200"/>
              <a:pPr eaLnBrk="1" hangingPunct="1"/>
              <a:t>39</a:t>
            </a:fld>
            <a:endParaRPr lang="ru-RU" altLang="ru-RU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332631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09E8157-7D61-4916-8A7B-40E9C68145A6}" type="slidenum">
              <a:rPr lang="ru-RU" altLang="ru-RU" sz="1200"/>
              <a:pPr eaLnBrk="1" hangingPunct="1"/>
              <a:t>40</a:t>
            </a:fld>
            <a:endParaRPr lang="ru-RU" altLang="ru-RU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05092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E25AD61-5CD2-4E75-B373-AAEF51510066}" type="slidenum">
              <a:rPr lang="ru-RU" altLang="ru-RU" sz="1200"/>
              <a:pPr eaLnBrk="1" hangingPunct="1"/>
              <a:t>5</a:t>
            </a:fld>
            <a:endParaRPr lang="ru-RU" alt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933411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09E8157-7D61-4916-8A7B-40E9C68145A6}" type="slidenum">
              <a:rPr lang="ru-RU" altLang="ru-RU" sz="1200"/>
              <a:pPr eaLnBrk="1" hangingPunct="1"/>
              <a:t>41</a:t>
            </a:fld>
            <a:endParaRPr lang="ru-RU" altLang="ru-RU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931259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9A5F0D-B45A-4573-AAC1-53F9AA0081F9}" type="slidenum">
              <a:rPr lang="ru-RU" altLang="ru-RU" sz="1200"/>
              <a:pPr eaLnBrk="1" hangingPunct="1"/>
              <a:t>42</a:t>
            </a:fld>
            <a:endParaRPr lang="ru-RU" alt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978182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89D2197-8E00-44C7-ABB5-2617DA7C73E3}" type="slidenum">
              <a:rPr lang="ru-RU" altLang="ru-RU" sz="1200"/>
              <a:pPr eaLnBrk="1" hangingPunct="1"/>
              <a:t>43</a:t>
            </a:fld>
            <a:endParaRPr lang="ru-RU" altLang="ru-RU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173936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89D2197-8E00-44C7-ABB5-2617DA7C73E3}" type="slidenum">
              <a:rPr lang="ru-RU" altLang="ru-RU" sz="1200"/>
              <a:pPr eaLnBrk="1" hangingPunct="1"/>
              <a:t>44</a:t>
            </a:fld>
            <a:endParaRPr lang="ru-RU" altLang="ru-RU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452444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89D2197-8E00-44C7-ABB5-2617DA7C73E3}" type="slidenum">
              <a:rPr lang="ru-RU" altLang="ru-RU" sz="1200"/>
              <a:pPr eaLnBrk="1" hangingPunct="1"/>
              <a:t>45</a:t>
            </a:fld>
            <a:endParaRPr lang="ru-RU" altLang="ru-RU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586228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89D2197-8E00-44C7-ABB5-2617DA7C73E3}" type="slidenum">
              <a:rPr lang="ru-RU" altLang="ru-RU" sz="1200"/>
              <a:pPr eaLnBrk="1" hangingPunct="1"/>
              <a:t>46</a:t>
            </a:fld>
            <a:endParaRPr lang="ru-RU" altLang="ru-RU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754276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889AB61-29C8-4E73-B42C-5964C7ACCFC4}" type="slidenum">
              <a:rPr lang="ru-RU" altLang="ru-RU" sz="1200"/>
              <a:pPr eaLnBrk="1" hangingPunct="1"/>
              <a:t>47</a:t>
            </a:fld>
            <a:endParaRPr lang="ru-RU" altLang="ru-RU" sz="1200"/>
          </a:p>
        </p:txBody>
      </p:sp>
      <p:sp>
        <p:nvSpPr>
          <p:cNvPr id="286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678316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889AB61-29C8-4E73-B42C-5964C7ACCFC4}" type="slidenum">
              <a:rPr lang="ru-RU" altLang="ru-RU" sz="1200"/>
              <a:pPr eaLnBrk="1" hangingPunct="1"/>
              <a:t>48</a:t>
            </a:fld>
            <a:endParaRPr lang="ru-RU" altLang="ru-RU" sz="1200"/>
          </a:p>
        </p:txBody>
      </p:sp>
      <p:sp>
        <p:nvSpPr>
          <p:cNvPr id="286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8696305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9A5F0D-B45A-4573-AAC1-53F9AA0081F9}" type="slidenum">
              <a:rPr lang="ru-RU" altLang="ru-RU" sz="1200"/>
              <a:pPr eaLnBrk="1" hangingPunct="1"/>
              <a:t>49</a:t>
            </a:fld>
            <a:endParaRPr lang="ru-RU" alt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547415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9A5F0D-B45A-4573-AAC1-53F9AA0081F9}" type="slidenum">
              <a:rPr lang="ru-RU" altLang="ru-RU" sz="1200"/>
              <a:pPr eaLnBrk="1" hangingPunct="1"/>
              <a:t>50</a:t>
            </a:fld>
            <a:endParaRPr lang="ru-RU" alt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2923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E25AD61-5CD2-4E75-B373-AAEF51510066}" type="slidenum">
              <a:rPr lang="ru-RU" altLang="ru-RU" sz="1200"/>
              <a:pPr eaLnBrk="1" hangingPunct="1"/>
              <a:t>6</a:t>
            </a:fld>
            <a:endParaRPr lang="ru-RU" alt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8038843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9A5F0D-B45A-4573-AAC1-53F9AA0081F9}" type="slidenum">
              <a:rPr lang="ru-RU" altLang="ru-RU" sz="1200"/>
              <a:pPr eaLnBrk="1" hangingPunct="1"/>
              <a:t>51</a:t>
            </a:fld>
            <a:endParaRPr lang="ru-RU" alt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9062274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9A5F0D-B45A-4573-AAC1-53F9AA0081F9}" type="slidenum">
              <a:rPr lang="ru-RU" altLang="ru-RU" sz="1200"/>
              <a:pPr eaLnBrk="1" hangingPunct="1"/>
              <a:t>52</a:t>
            </a:fld>
            <a:endParaRPr lang="ru-RU" alt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4974265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9A5F0D-B45A-4573-AAC1-53F9AA0081F9}" type="slidenum">
              <a:rPr lang="ru-RU" altLang="ru-RU" sz="1200"/>
              <a:pPr eaLnBrk="1" hangingPunct="1"/>
              <a:t>53</a:t>
            </a:fld>
            <a:endParaRPr lang="ru-RU" alt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0770930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9A5F0D-B45A-4573-AAC1-53F9AA0081F9}" type="slidenum">
              <a:rPr lang="ru-RU" altLang="ru-RU" sz="1200"/>
              <a:pPr eaLnBrk="1" hangingPunct="1"/>
              <a:t>54</a:t>
            </a:fld>
            <a:endParaRPr lang="ru-RU" alt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3723250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9A5F0D-B45A-4573-AAC1-53F9AA0081F9}" type="slidenum">
              <a:rPr lang="ru-RU" altLang="ru-RU" sz="1200"/>
              <a:pPr eaLnBrk="1" hangingPunct="1"/>
              <a:t>55</a:t>
            </a:fld>
            <a:endParaRPr lang="ru-RU" alt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7295837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9A5F0D-B45A-4573-AAC1-53F9AA0081F9}" type="slidenum">
              <a:rPr lang="ru-RU" altLang="ru-RU" sz="1200"/>
              <a:pPr eaLnBrk="1" hangingPunct="1"/>
              <a:t>56</a:t>
            </a:fld>
            <a:endParaRPr lang="ru-RU" alt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3427879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9A5F0D-B45A-4573-AAC1-53F9AA0081F9}" type="slidenum">
              <a:rPr lang="ru-RU" altLang="ru-RU" sz="1200"/>
              <a:pPr eaLnBrk="1" hangingPunct="1"/>
              <a:t>57</a:t>
            </a:fld>
            <a:endParaRPr lang="ru-RU" alt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8407943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9A5F0D-B45A-4573-AAC1-53F9AA0081F9}" type="slidenum">
              <a:rPr lang="ru-RU" altLang="ru-RU" sz="1200"/>
              <a:pPr eaLnBrk="1" hangingPunct="1"/>
              <a:t>58</a:t>
            </a:fld>
            <a:endParaRPr lang="ru-RU" alt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6972074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9A5F0D-B45A-4573-AAC1-53F9AA0081F9}" type="slidenum">
              <a:rPr lang="ru-RU" altLang="ru-RU" sz="1200"/>
              <a:pPr eaLnBrk="1" hangingPunct="1"/>
              <a:t>59</a:t>
            </a:fld>
            <a:endParaRPr lang="ru-RU" alt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6565510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9A5F0D-B45A-4573-AAC1-53F9AA0081F9}" type="slidenum">
              <a:rPr lang="ru-RU" altLang="ru-RU" sz="1200"/>
              <a:pPr eaLnBrk="1" hangingPunct="1"/>
              <a:t>60</a:t>
            </a:fld>
            <a:endParaRPr lang="ru-RU" alt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14053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E25AD61-5CD2-4E75-B373-AAEF51510066}" type="slidenum">
              <a:rPr lang="ru-RU" altLang="ru-RU" sz="1200"/>
              <a:pPr eaLnBrk="1" hangingPunct="1"/>
              <a:t>7</a:t>
            </a:fld>
            <a:endParaRPr lang="ru-RU" alt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1073970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9A5F0D-B45A-4573-AAC1-53F9AA0081F9}" type="slidenum">
              <a:rPr lang="ru-RU" altLang="ru-RU" sz="1200"/>
              <a:pPr eaLnBrk="1" hangingPunct="1"/>
              <a:t>61</a:t>
            </a:fld>
            <a:endParaRPr lang="ru-RU" alt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6549882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9ED6204-D843-4FC3-8B41-6A2181E8F97D}" type="slidenum">
              <a:rPr lang="ru-RU" altLang="ru-RU" sz="1200"/>
              <a:pPr eaLnBrk="1" hangingPunct="1"/>
              <a:t>62</a:t>
            </a:fld>
            <a:endParaRPr lang="ru-RU" altLang="ru-RU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6720887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9A5F0D-B45A-4573-AAC1-53F9AA0081F9}" type="slidenum">
              <a:rPr lang="ru-RU" altLang="ru-RU" sz="1200"/>
              <a:pPr eaLnBrk="1" hangingPunct="1"/>
              <a:t>63</a:t>
            </a:fld>
            <a:endParaRPr lang="ru-RU" alt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4257966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9A5F0D-B45A-4573-AAC1-53F9AA0081F9}" type="slidenum">
              <a:rPr lang="ru-RU" altLang="ru-RU" sz="1200"/>
              <a:pPr eaLnBrk="1" hangingPunct="1"/>
              <a:t>64</a:t>
            </a:fld>
            <a:endParaRPr lang="ru-RU" alt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7322206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9A5F0D-B45A-4573-AAC1-53F9AA0081F9}" type="slidenum">
              <a:rPr lang="ru-RU" altLang="ru-RU" sz="1200"/>
              <a:pPr eaLnBrk="1" hangingPunct="1"/>
              <a:t>65</a:t>
            </a:fld>
            <a:endParaRPr lang="ru-RU" alt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1125475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9A5F0D-B45A-4573-AAC1-53F9AA0081F9}" type="slidenum">
              <a:rPr lang="ru-RU" altLang="ru-RU" sz="1200"/>
              <a:pPr eaLnBrk="1" hangingPunct="1"/>
              <a:t>66</a:t>
            </a:fld>
            <a:endParaRPr lang="ru-RU" alt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1673770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9A5F0D-B45A-4573-AAC1-53F9AA0081F9}" type="slidenum">
              <a:rPr lang="ru-RU" altLang="ru-RU" sz="1200"/>
              <a:pPr eaLnBrk="1" hangingPunct="1"/>
              <a:t>67</a:t>
            </a:fld>
            <a:endParaRPr lang="ru-RU" alt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0342167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9A5F0D-B45A-4573-AAC1-53F9AA0081F9}" type="slidenum">
              <a:rPr lang="ru-RU" altLang="ru-RU" sz="1200"/>
              <a:pPr eaLnBrk="1" hangingPunct="1"/>
              <a:t>68</a:t>
            </a:fld>
            <a:endParaRPr lang="ru-RU" alt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9937520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9A5F0D-B45A-4573-AAC1-53F9AA0081F9}" type="slidenum">
              <a:rPr lang="ru-RU" altLang="ru-RU" sz="1200"/>
              <a:pPr eaLnBrk="1" hangingPunct="1"/>
              <a:t>69</a:t>
            </a:fld>
            <a:endParaRPr lang="ru-RU" alt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5788887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9ED6204-D843-4FC3-8B41-6A2181E8F97D}" type="slidenum">
              <a:rPr lang="ru-RU" altLang="ru-RU" sz="1200"/>
              <a:pPr eaLnBrk="1" hangingPunct="1"/>
              <a:t>70</a:t>
            </a:fld>
            <a:endParaRPr lang="ru-RU" altLang="ru-RU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59645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E25AD61-5CD2-4E75-B373-AAEF51510066}" type="slidenum">
              <a:rPr lang="ru-RU" altLang="ru-RU" sz="1200"/>
              <a:pPr eaLnBrk="1" hangingPunct="1"/>
              <a:t>8</a:t>
            </a:fld>
            <a:endParaRPr lang="ru-RU" alt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0762787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9ED6204-D843-4FC3-8B41-6A2181E8F97D}" type="slidenum">
              <a:rPr lang="ru-RU" altLang="ru-RU" sz="1200"/>
              <a:pPr eaLnBrk="1" hangingPunct="1"/>
              <a:t>71</a:t>
            </a:fld>
            <a:endParaRPr lang="ru-RU" altLang="ru-RU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31298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E25AD61-5CD2-4E75-B373-AAEF51510066}" type="slidenum">
              <a:rPr lang="ru-RU" altLang="ru-RU" sz="1200"/>
              <a:pPr eaLnBrk="1" hangingPunct="1"/>
              <a:t>9</a:t>
            </a:fld>
            <a:endParaRPr lang="ru-RU" alt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31618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E25AD61-5CD2-4E75-B373-AAEF51510066}" type="slidenum">
              <a:rPr lang="ru-RU" altLang="ru-RU" sz="1200"/>
              <a:pPr eaLnBrk="1" hangingPunct="1"/>
              <a:t>10</a:t>
            </a:fld>
            <a:endParaRPr lang="ru-RU" alt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18552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853989-0473-4692-8C32-3A0793C4EA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4489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358D3D-912E-4F16-9CFF-58B4B1F43D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3681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0C4A8D-0C9B-4413-AA01-FFAA11846E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3728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D93E9-3BB4-456D-ADD8-049BB52158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0655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B0536A-F986-4505-BB89-1500CF9659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0721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D2AB6A-BB9A-4E49-A47D-D8D3467FA4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4894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9EBC90-71C4-4F0F-BD9C-072462E2C8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0721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F7D35A-7BC6-4FD9-AB24-BCB3DDBEAA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902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DB15D3-E762-4C12-BA06-30B6DBE9A3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2563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F247F8-2263-45B4-A06D-5E2FFB84D0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3722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0D1456-B860-489B-B4A0-7E1C25FC6F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552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AE67B3C-A371-4E70-A723-1B7CA71F57D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0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29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png"/><Relationship Id="rId4" Type="http://schemas.openxmlformats.org/officeDocument/2006/relationships/image" Target="../media/image58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png"/><Relationship Id="rId5" Type="http://schemas.openxmlformats.org/officeDocument/2006/relationships/image" Target="../media/image70.png"/><Relationship Id="rId4" Type="http://schemas.openxmlformats.org/officeDocument/2006/relationships/image" Target="../media/image7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36512" y="0"/>
            <a:ext cx="9180512" cy="98072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al Black" pitchFamily="34" charset="0"/>
              </a:rPr>
              <a:t>Равенство треугольников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94989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Литература</a:t>
            </a:r>
            <a:r>
              <a:rPr lang="ru-RU" altLang="ru-RU" dirty="0" smtClean="0"/>
              <a:t> </a:t>
            </a:r>
            <a:endParaRPr lang="ru-RU" altLang="ru-RU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411561"/>
            <a:ext cx="914400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altLang="ru-RU" sz="2000" dirty="0" smtClean="0">
                <a:cs typeface="Times New Roman" panose="02020603050405020304" pitchFamily="18" charset="0"/>
              </a:rPr>
              <a:t>	</a:t>
            </a:r>
            <a:r>
              <a:rPr lang="ru-RU" altLang="ru-RU" sz="2000" dirty="0"/>
              <a:t>1</a:t>
            </a:r>
            <a:r>
              <a:rPr lang="ru-RU" sz="2000" dirty="0" smtClean="0"/>
              <a:t>. Смирнов </a:t>
            </a:r>
            <a:r>
              <a:rPr lang="ru-RU" sz="2000" dirty="0"/>
              <a:t>В.А. Геометрия. Доказательства. Тематический контроль. - М.: Национальное образование, 2012. - 64 с</a:t>
            </a:r>
            <a:r>
              <a:rPr lang="ru-RU" sz="2000" dirty="0" smtClean="0"/>
              <a:t>.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sz="2000" dirty="0" smtClean="0">
                <a:cs typeface="Times New Roman" panose="02020603050405020304" pitchFamily="18" charset="0"/>
              </a:rPr>
              <a:t>	2</a:t>
            </a:r>
            <a:r>
              <a:rPr lang="ru-RU" altLang="ru-RU" sz="2000" dirty="0">
                <a:cs typeface="Times New Roman" panose="02020603050405020304" pitchFamily="18" charset="0"/>
              </a:rPr>
              <a:t>. </a:t>
            </a:r>
            <a:r>
              <a:rPr lang="ru-RU" sz="2000" dirty="0"/>
              <a:t>Смирнова И.М., Смирнов В.А. 50 задач о равенстве треугольников. - М.: Чистые пруды, 2010. - 32 с.</a:t>
            </a:r>
            <a:endParaRPr lang="ru-RU" altLang="ru-RU" sz="2000" dirty="0"/>
          </a:p>
          <a:p>
            <a:pPr algn="just" eaLnBrk="1" hangingPunct="1">
              <a:spcBef>
                <a:spcPts val="0"/>
              </a:spcBef>
            </a:pPr>
            <a:r>
              <a:rPr lang="ru-RU" altLang="ru-RU" sz="2000" dirty="0" smtClean="0">
                <a:cs typeface="Times New Roman" panose="02020603050405020304" pitchFamily="18" charset="0"/>
              </a:rPr>
              <a:t>	3</a:t>
            </a:r>
            <a:r>
              <a:rPr lang="ru-RU" altLang="ru-RU" sz="2000" dirty="0" smtClean="0"/>
              <a:t>. </a:t>
            </a:r>
            <a:r>
              <a:rPr lang="ru-RU" altLang="ru-RU" sz="2000" dirty="0"/>
              <a:t>Смирнова И.М</a:t>
            </a:r>
            <a:r>
              <a:rPr lang="ru-RU" altLang="ru-RU" sz="2000" dirty="0" smtClean="0"/>
              <a:t>., Смирнов </a:t>
            </a:r>
            <a:r>
              <a:rPr lang="ru-RU" altLang="ru-RU" sz="2000" dirty="0"/>
              <a:t>В.А</a:t>
            </a:r>
            <a:r>
              <a:rPr lang="ru-RU" altLang="ru-RU" sz="2000" dirty="0" smtClean="0"/>
              <a:t>. Геометрия</a:t>
            </a:r>
            <a:r>
              <a:rPr lang="ru-RU" altLang="ru-RU" sz="2000" dirty="0"/>
              <a:t>. </a:t>
            </a:r>
            <a:r>
              <a:rPr lang="ru-RU" altLang="ru-RU" sz="2000" dirty="0" smtClean="0"/>
              <a:t>Тренировочные задачи </a:t>
            </a:r>
            <a:r>
              <a:rPr lang="ru-RU" altLang="ru-RU" sz="2000" dirty="0"/>
              <a:t>на доказательство</a:t>
            </a:r>
            <a:r>
              <a:rPr lang="en-US" altLang="ru-RU" sz="2000" dirty="0"/>
              <a:t>. – </a:t>
            </a:r>
            <a:r>
              <a:rPr lang="ru-RU" altLang="ru-RU" sz="2000" dirty="0"/>
              <a:t>М.: </a:t>
            </a:r>
            <a:r>
              <a:rPr lang="en-US" altLang="ru-RU" sz="2000" dirty="0"/>
              <a:t>vasmirnov.ru,</a:t>
            </a:r>
            <a:r>
              <a:rPr lang="ru-RU" altLang="ru-RU" sz="2000" dirty="0"/>
              <a:t> </a:t>
            </a:r>
            <a:r>
              <a:rPr lang="ru-RU" altLang="ru-RU" sz="2000" dirty="0" smtClean="0"/>
              <a:t>2010, </a:t>
            </a:r>
            <a:r>
              <a:rPr lang="ru-RU" altLang="ru-RU" sz="2000" dirty="0"/>
              <a:t>- </a:t>
            </a:r>
            <a:r>
              <a:rPr lang="ru-RU" altLang="ru-RU" sz="2000" dirty="0" smtClean="0"/>
              <a:t>65 </a:t>
            </a:r>
            <a:r>
              <a:rPr lang="ru-RU" altLang="ru-RU" sz="2000" dirty="0"/>
              <a:t>с.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sz="2000" dirty="0" smtClean="0"/>
              <a:t>	4. Смирнов В.А., Смирнова И.М. Геометрия. Задачи на выбор верных утверждений</a:t>
            </a:r>
            <a:r>
              <a:rPr lang="en-US" altLang="ru-RU" sz="2000" dirty="0" smtClean="0"/>
              <a:t>. – </a:t>
            </a:r>
            <a:r>
              <a:rPr lang="ru-RU" altLang="ru-RU" sz="2000" dirty="0" smtClean="0"/>
              <a:t>М.: </a:t>
            </a:r>
            <a:r>
              <a:rPr lang="en-US" altLang="ru-RU" sz="2000" dirty="0" smtClean="0"/>
              <a:t>vasmirnov.ru,</a:t>
            </a:r>
            <a:r>
              <a:rPr lang="ru-RU" altLang="ru-RU" sz="2000" dirty="0" smtClean="0"/>
              <a:t> 2015, - 125 с.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sz="2000" dirty="0"/>
              <a:t>	</a:t>
            </a:r>
            <a:r>
              <a:rPr lang="ru-RU" altLang="ru-RU" sz="2000" dirty="0" smtClean="0"/>
              <a:t>5. </a:t>
            </a:r>
            <a:r>
              <a:rPr lang="ru-RU" altLang="ru-RU" sz="2000" dirty="0"/>
              <a:t>Смирнов В.А., Смирнова И.М. Геометрия. Задачи на </a:t>
            </a:r>
            <a:r>
              <a:rPr lang="ru-RU" altLang="ru-RU" sz="2000" dirty="0" smtClean="0"/>
              <a:t>доказательство</a:t>
            </a:r>
            <a:r>
              <a:rPr lang="en-US" altLang="ru-RU" sz="2000" dirty="0" smtClean="0"/>
              <a:t>. </a:t>
            </a:r>
            <a:r>
              <a:rPr lang="en-US" altLang="ru-RU" sz="2000" dirty="0"/>
              <a:t>– </a:t>
            </a:r>
            <a:r>
              <a:rPr lang="ru-RU" altLang="ru-RU" sz="2000" dirty="0"/>
              <a:t>М.: </a:t>
            </a:r>
            <a:r>
              <a:rPr lang="en-US" altLang="ru-RU" sz="2000" dirty="0"/>
              <a:t>vasmirnov.ru,</a:t>
            </a:r>
            <a:r>
              <a:rPr lang="ru-RU" altLang="ru-RU" sz="2000" dirty="0"/>
              <a:t> 2015, - 309 с.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sz="2000" dirty="0" smtClean="0">
                <a:cs typeface="Times New Roman" panose="02020603050405020304" pitchFamily="18" charset="0"/>
              </a:rPr>
              <a:t>	6. </a:t>
            </a:r>
            <a:r>
              <a:rPr lang="ru-RU" sz="2000" dirty="0"/>
              <a:t>Голубев В.И. и др. Построение треугольника. – М.: Лаборатория знаний, 2015. – 251 с.</a:t>
            </a:r>
            <a:endParaRPr lang="en-US" sz="2000" dirty="0"/>
          </a:p>
          <a:p>
            <a:pPr algn="just" eaLnBrk="1" hangingPunct="1">
              <a:spcBef>
                <a:spcPts val="0"/>
              </a:spcBef>
            </a:pPr>
            <a:r>
              <a:rPr lang="ru-RU" altLang="ru-RU" sz="2000" dirty="0" smtClean="0"/>
              <a:t>	7. Начала Евклида. Книги </a:t>
            </a:r>
            <a:r>
              <a:rPr lang="en-US" altLang="ru-RU" sz="2000" dirty="0" smtClean="0"/>
              <a:t>I-VI. – </a:t>
            </a:r>
            <a:r>
              <a:rPr lang="ru-RU" altLang="ru-RU" sz="2000" dirty="0" smtClean="0"/>
              <a:t>М.-Л. 1948, - 447 с. </a:t>
            </a:r>
            <a:r>
              <a:rPr lang="en-US" altLang="ru-RU" sz="2000" dirty="0"/>
              <a:t>m</a:t>
            </a:r>
            <a:r>
              <a:rPr lang="en-US" altLang="ru-RU" sz="2000" dirty="0" smtClean="0"/>
              <a:t>ccme.ru</a:t>
            </a: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306248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85" y="819865"/>
            <a:ext cx="8365212" cy="15928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060" y="2492896"/>
            <a:ext cx="8396395" cy="4198198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92058" y="188640"/>
            <a:ext cx="7772400" cy="38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2400" kern="0" dirty="0" smtClean="0">
                <a:solidFill>
                  <a:schemeClr val="tx1"/>
                </a:solidFill>
              </a:rPr>
              <a:t>Учебник А.В. Погорелова</a:t>
            </a:r>
          </a:p>
        </p:txBody>
      </p:sp>
    </p:spTree>
    <p:extLst>
      <p:ext uri="{BB962C8B-B14F-4D97-AF65-F5344CB8AC3E}">
        <p14:creationId xmlns:p14="http://schemas.microsoft.com/office/powerpoint/2010/main" val="660746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76672"/>
            <a:ext cx="5451105" cy="41052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581965"/>
            <a:ext cx="5490608" cy="1080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184" y="1772816"/>
            <a:ext cx="2419688" cy="33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3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25"/>
              <p:cNvSpPr txBox="1">
                <a:spLocks noChangeArrowheads="1"/>
              </p:cNvSpPr>
              <p:nvPr/>
            </p:nvSpPr>
            <p:spPr bwMode="auto">
              <a:xfrm>
                <a:off x="-9525" y="1844824"/>
                <a:ext cx="9144000" cy="19389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/>
                <a:r>
                  <a:rPr lang="en-US" altLang="ru-RU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	</a:t>
                </a:r>
                <a:r>
                  <a:rPr lang="ru-RU" altLang="ru-RU" dirty="0" smtClean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Доказательство</a:t>
                </a:r>
                <a:r>
                  <a:rPr lang="ru-RU" altLang="ru-RU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.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</a:t>
                </a:r>
                <a:r>
                  <a:rPr lang="ru-RU" dirty="0"/>
                  <a:t>Пусть </a:t>
                </a:r>
                <a:r>
                  <a:rPr lang="en-US" i="1" dirty="0"/>
                  <a:t>ABC </a:t>
                </a:r>
                <a:r>
                  <a:rPr lang="ru-RU" dirty="0"/>
                  <a:t>– равнобедренный </a:t>
                </a:r>
                <a:r>
                  <a:rPr lang="ru-RU" dirty="0" smtClean="0"/>
                  <a:t>треугольник</a:t>
                </a:r>
                <a:r>
                  <a:rPr lang="en-US" dirty="0" smtClean="0"/>
                  <a:t> </a:t>
                </a:r>
                <a:r>
                  <a:rPr lang="ru-RU" dirty="0" smtClean="0"/>
                  <a:t>(</a:t>
                </a:r>
                <a:r>
                  <a:rPr lang="en-US" i="1" dirty="0"/>
                  <a:t>AC</a:t>
                </a:r>
                <a:r>
                  <a:rPr lang="ru-RU" i="1" dirty="0"/>
                  <a:t> = </a:t>
                </a:r>
                <a:r>
                  <a:rPr lang="en-US" i="1" dirty="0"/>
                  <a:t>BC</a:t>
                </a:r>
                <a:r>
                  <a:rPr lang="ru-RU" dirty="0"/>
                  <a:t>). Докажем, что угол </a:t>
                </a:r>
                <a:r>
                  <a:rPr lang="en-US" i="1" dirty="0"/>
                  <a:t>A </a:t>
                </a:r>
                <a:r>
                  <a:rPr lang="ru-RU" dirty="0"/>
                  <a:t>равен углу </a:t>
                </a:r>
                <a:r>
                  <a:rPr lang="en-US" i="1" dirty="0"/>
                  <a:t>B</a:t>
                </a:r>
                <a:r>
                  <a:rPr lang="ru-RU" dirty="0" smtClean="0"/>
                  <a:t>. Треугольник </a:t>
                </a:r>
                <a:r>
                  <a:rPr lang="en-US" i="1" dirty="0"/>
                  <a:t>CAB </a:t>
                </a:r>
                <a:r>
                  <a:rPr lang="ru-RU" dirty="0"/>
                  <a:t>равен треугольнику </a:t>
                </a:r>
                <a:r>
                  <a:rPr lang="en-US" i="1" dirty="0"/>
                  <a:t>CBA </a:t>
                </a:r>
                <a:r>
                  <a:rPr lang="ru-RU" dirty="0"/>
                  <a:t>по первому признаку равенства треугольников. Действительно, </a:t>
                </a:r>
                <a:r>
                  <a:rPr lang="en-US" i="1" dirty="0"/>
                  <a:t>CA</a:t>
                </a:r>
                <a:r>
                  <a:rPr lang="ru-RU" i="1" dirty="0"/>
                  <a:t> = </a:t>
                </a:r>
                <a:r>
                  <a:rPr lang="en-US" i="1" dirty="0"/>
                  <a:t>CB</a:t>
                </a:r>
                <a:r>
                  <a:rPr lang="ru-RU" dirty="0"/>
                  <a:t>, </a:t>
                </a:r>
                <a:r>
                  <a:rPr lang="en-US" i="1" dirty="0"/>
                  <a:t>CB</a:t>
                </a:r>
                <a:r>
                  <a:rPr lang="ru-RU" i="1" dirty="0"/>
                  <a:t> = </a:t>
                </a:r>
                <a:r>
                  <a:rPr lang="en-US" i="1" dirty="0"/>
                  <a:t>CA</a:t>
                </a:r>
                <a:r>
                  <a:rPr lang="ru-RU" dirty="0"/>
                  <a:t>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ru-RU" dirty="0" smtClean="0"/>
                  <a:t> общий. </a:t>
                </a:r>
                <a:r>
                  <a:rPr lang="ru-RU" dirty="0"/>
                  <a:t>Из равенства треугольников следует, что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=∠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ru-RU" dirty="0"/>
                  <a:t>.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8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9525" y="1844824"/>
                <a:ext cx="9144000" cy="1938992"/>
              </a:xfrm>
              <a:prstGeom prst="rect">
                <a:avLst/>
              </a:prstGeom>
              <a:blipFill>
                <a:blip r:embed="rId3"/>
                <a:stretch>
                  <a:fillRect l="-1000" t="-2516" r="-1067" b="-62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9525" y="1484195"/>
            <a:ext cx="913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Приведём доказательство из учебника А.В. Погорелова.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3933056"/>
            <a:ext cx="2664296" cy="2445911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-9322" y="591643"/>
            <a:ext cx="915352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>
                <a:solidFill>
                  <a:srgbClr val="FF0000"/>
                </a:solidFill>
              </a:rPr>
              <a:t>	</a:t>
            </a:r>
            <a:r>
              <a:rPr lang="ru-RU" altLang="ru-RU" dirty="0" smtClean="0">
                <a:solidFill>
                  <a:srgbClr val="FF0000"/>
                </a:solidFill>
              </a:rPr>
              <a:t>Свойство</a:t>
            </a:r>
            <a:r>
              <a:rPr lang="ru-RU" altLang="ru-RU" dirty="0" smtClean="0"/>
              <a:t>. В </a:t>
            </a:r>
            <a:r>
              <a:rPr lang="ru-RU" altLang="ru-RU" dirty="0"/>
              <a:t>равнобедренном треугольнике углы при основании равны.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2" y="87882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FF3300"/>
                </a:solidFill>
              </a:rPr>
              <a:t>Равнобедренные треугольники</a:t>
            </a:r>
          </a:p>
        </p:txBody>
      </p:sp>
    </p:spTree>
    <p:extLst>
      <p:ext uri="{BB962C8B-B14F-4D97-AF65-F5344CB8AC3E}">
        <p14:creationId xmlns:p14="http://schemas.microsoft.com/office/powerpoint/2010/main" val="294410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95855"/>
            <a:ext cx="2808312" cy="276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25"/>
              <p:cNvSpPr txBox="1">
                <a:spLocks noChangeArrowheads="1"/>
              </p:cNvSpPr>
              <p:nvPr/>
            </p:nvSpPr>
            <p:spPr bwMode="auto">
              <a:xfrm>
                <a:off x="-14289" y="2223187"/>
                <a:ext cx="9144000" cy="19399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dirty="0" smtClean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	Доказательство</a:t>
                </a:r>
                <a:r>
                  <a:rPr lang="ru-RU" altLang="ru-RU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.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Пусть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ABC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– равнобедренный треугольник,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AC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 = </a:t>
                </a:r>
                <a:r>
                  <a:rPr lang="en-US" altLang="ru-RU" i="1" dirty="0" smtClean="0">
                    <a:cs typeface="Times New Roman" panose="02020603050405020304" pitchFamily="18" charset="0"/>
                  </a:rPr>
                  <a:t>BC</a:t>
                </a:r>
                <a:r>
                  <a:rPr lang="ru-RU" altLang="ru-RU" dirty="0" smtClean="0">
                    <a:cs typeface="Times New Roman" panose="02020603050405020304" pitchFamily="18" charset="0"/>
                  </a:rPr>
                  <a:t>.</a:t>
                </a:r>
                <a:r>
                  <a:rPr lang="ru-RU" altLang="ru-RU" i="1" dirty="0" smtClean="0"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 smtClean="0">
                    <a:cs typeface="Times New Roman" panose="02020603050405020304" pitchFamily="18" charset="0"/>
                  </a:rPr>
                  <a:t>Проведём биссектрису </a:t>
                </a:r>
                <a:r>
                  <a:rPr lang="en-US" altLang="ru-RU" i="1" dirty="0" smtClean="0">
                    <a:cs typeface="Times New Roman" panose="02020603050405020304" pitchFamily="18" charset="0"/>
                  </a:rPr>
                  <a:t>CD</a:t>
                </a:r>
                <a:r>
                  <a:rPr lang="ru-RU" altLang="ru-RU" dirty="0" smtClean="0">
                    <a:cs typeface="Times New Roman" panose="02020603050405020304" pitchFamily="18" charset="0"/>
                  </a:rPr>
                  <a:t>. Треугольник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ACD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равен треугольнику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BCD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по первому признаку равенства треугольников (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АС = ВС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 С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D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– общая сторона, </a:t>
                </a:r>
                <a14:m>
                  <m:oMath xmlns:m="http://schemas.openxmlformats.org/officeDocument/2006/math">
                    <m:r>
                      <a:rPr lang="ru-RU" alt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altLang="ru-RU" i="1" dirty="0" smtClean="0">
                    <a:cs typeface="Times New Roman" panose="02020603050405020304" pitchFamily="18" charset="0"/>
                  </a:rPr>
                  <a:t>ACD</a:t>
                </a:r>
                <a:r>
                  <a:rPr lang="ru-RU" altLang="ru-RU" dirty="0" smtClean="0"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ru-RU" alt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 </m:t>
                    </m:r>
                  </m:oMath>
                </a14:m>
                <a:r>
                  <a:rPr lang="en-US" altLang="ru-RU" i="1" dirty="0">
                    <a:cs typeface="Times New Roman" panose="02020603050405020304" pitchFamily="18" charset="0"/>
                  </a:rPr>
                  <a:t>BCD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). Следовательно, </a:t>
                </a:r>
                <a14:m>
                  <m:oMath xmlns:m="http://schemas.openxmlformats.org/officeDocument/2006/math">
                    <m:r>
                      <a:rPr lang="ru-RU" alt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 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=∠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ru-RU" altLang="ru-RU" dirty="0">
                    <a:cs typeface="Times New Roman" panose="02020603050405020304" pitchFamily="18" charset="0"/>
                  </a:rPr>
                  <a:t>. 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11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4289" y="2223187"/>
                <a:ext cx="9144000" cy="1939925"/>
              </a:xfrm>
              <a:prstGeom prst="rect">
                <a:avLst/>
              </a:prstGeom>
              <a:blipFill>
                <a:blip r:embed="rId4"/>
                <a:stretch>
                  <a:fillRect l="-1067" t="-2516" r="-1000" b="-62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-19049" y="1647123"/>
            <a:ext cx="9163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Приведём доказательство из учебника Л.С. </a:t>
            </a:r>
            <a:r>
              <a:rPr lang="ru-RU" dirty="0" err="1" smtClean="0"/>
              <a:t>Атанасяна</a:t>
            </a:r>
            <a:r>
              <a:rPr lang="ru-RU" dirty="0" smtClean="0"/>
              <a:t> и др.</a:t>
            </a:r>
            <a:endParaRPr lang="ru-RU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0"/>
            <a:ext cx="915352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>
                <a:solidFill>
                  <a:srgbClr val="FF0000"/>
                </a:solidFill>
              </a:rPr>
              <a:t>	</a:t>
            </a:r>
            <a:r>
              <a:rPr lang="ru-RU" dirty="0"/>
              <a:t>Хотя </a:t>
            </a:r>
            <a:r>
              <a:rPr lang="ru-RU" dirty="0" smtClean="0"/>
              <a:t>доказательство А.В. Погорелова и </a:t>
            </a:r>
            <a:r>
              <a:rPr lang="ru-RU" dirty="0"/>
              <a:t>является строгим, оно похоже на фокус. Мы по-разному обозначаем один и тот же треугольник и формально применяем признак равенства треугольников.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30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17" name="Text Box 25"/>
          <p:cNvSpPr txBox="1">
            <a:spLocks noChangeArrowheads="1"/>
          </p:cNvSpPr>
          <p:nvPr/>
        </p:nvSpPr>
        <p:spPr bwMode="auto">
          <a:xfrm>
            <a:off x="-9525" y="6180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dirty="0"/>
              <a:t>На первый взгляд, </a:t>
            </a:r>
            <a:r>
              <a:rPr lang="ru-RU" dirty="0" smtClean="0"/>
              <a:t>доказательство в учебнике Л.С. </a:t>
            </a:r>
            <a:r>
              <a:rPr lang="ru-RU" dirty="0" err="1" smtClean="0"/>
              <a:t>Атанасяна</a:t>
            </a:r>
            <a:r>
              <a:rPr lang="ru-RU" dirty="0" smtClean="0"/>
              <a:t> и др. имеет </a:t>
            </a:r>
            <a:r>
              <a:rPr lang="ru-RU" dirty="0"/>
              <a:t>преимущество по сравнению с </a:t>
            </a:r>
            <a:r>
              <a:rPr lang="ru-RU" dirty="0" smtClean="0"/>
              <a:t>доказательствами Евклида и А.В. Погорелова. </a:t>
            </a:r>
            <a:r>
              <a:rPr lang="ru-RU" dirty="0"/>
              <a:t>Оно не такое сложное, как </a:t>
            </a:r>
            <a:r>
              <a:rPr lang="ru-RU" dirty="0" smtClean="0"/>
              <a:t>у Евклида, </a:t>
            </a:r>
            <a:r>
              <a:rPr lang="ru-RU" dirty="0"/>
              <a:t>и не такое формальное, как </a:t>
            </a:r>
            <a:r>
              <a:rPr lang="ru-RU" dirty="0" smtClean="0"/>
              <a:t>у А.В. Погорелова.</a:t>
            </a:r>
          </a:p>
          <a:p>
            <a:pPr algn="just"/>
            <a:r>
              <a:rPr lang="ru-RU" dirty="0" smtClean="0"/>
              <a:t>	Тем </a:t>
            </a:r>
            <a:r>
              <a:rPr lang="ru-RU" dirty="0"/>
              <a:t>не менее, к нему имеется вопрос: </a:t>
            </a:r>
            <a:r>
              <a:rPr lang="ru-RU" dirty="0" smtClean="0"/>
              <a:t>почему </a:t>
            </a:r>
            <a:r>
              <a:rPr lang="ru-RU" dirty="0"/>
              <a:t>существует биссектриса? </a:t>
            </a:r>
          </a:p>
        </p:txBody>
      </p:sp>
      <p:pic>
        <p:nvPicPr>
          <p:cNvPr id="3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92896"/>
            <a:ext cx="2808312" cy="276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16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1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-9526" y="35479"/>
            <a:ext cx="91440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sz="2200" dirty="0" smtClean="0"/>
              <a:t>	Ответ </a:t>
            </a:r>
            <a:r>
              <a:rPr lang="ru-RU" sz="2200" dirty="0"/>
              <a:t>на него даёт следующее построение биссектрисы угла.</a:t>
            </a:r>
          </a:p>
          <a:p>
            <a:pPr algn="just"/>
            <a:r>
              <a:rPr lang="ru-RU" sz="2200" dirty="0" smtClean="0"/>
              <a:t>	Пусть </a:t>
            </a:r>
            <a:r>
              <a:rPr lang="ru-RU" sz="2200" dirty="0"/>
              <a:t>дан угол с вершиной </a:t>
            </a:r>
            <a:r>
              <a:rPr lang="en-US" sz="2200" i="1" dirty="0"/>
              <a:t>O </a:t>
            </a:r>
            <a:r>
              <a:rPr lang="ru-RU" sz="2200" dirty="0"/>
              <a:t>и сторонами </a:t>
            </a:r>
            <a:r>
              <a:rPr lang="en-US" sz="2200" i="1" dirty="0"/>
              <a:t>a</a:t>
            </a:r>
            <a:r>
              <a:rPr lang="ru-RU" sz="2200" dirty="0"/>
              <a:t>, </a:t>
            </a:r>
            <a:r>
              <a:rPr lang="en-US" sz="2200" i="1" dirty="0"/>
              <a:t>b</a:t>
            </a:r>
            <a:r>
              <a:rPr lang="ru-RU" sz="2200" dirty="0"/>
              <a:t>.</a:t>
            </a:r>
            <a:r>
              <a:rPr lang="ru-RU" sz="2200" i="1" dirty="0"/>
              <a:t> </a:t>
            </a:r>
            <a:r>
              <a:rPr lang="ru-RU" sz="2200" dirty="0"/>
              <a:t>Опишем  окружность с центром в </a:t>
            </a:r>
            <a:r>
              <a:rPr lang="ru-RU" sz="2200" i="1" dirty="0"/>
              <a:t>О</a:t>
            </a:r>
            <a:r>
              <a:rPr lang="ru-RU" sz="2200" dirty="0"/>
              <a:t> и каким-нибудь радиусом </a:t>
            </a:r>
            <a:r>
              <a:rPr lang="en-US" sz="2200" i="1" dirty="0"/>
              <a:t>R</a:t>
            </a:r>
            <a:r>
              <a:rPr lang="ru-RU" sz="2200" dirty="0"/>
              <a:t>. Обозначим </a:t>
            </a:r>
            <a:r>
              <a:rPr lang="en-US" sz="2200" i="1" dirty="0"/>
              <a:t>A </a:t>
            </a:r>
            <a:r>
              <a:rPr lang="ru-RU" sz="2200" dirty="0"/>
              <a:t>и </a:t>
            </a:r>
            <a:r>
              <a:rPr lang="en-US" sz="2200" i="1" dirty="0"/>
              <a:t>B </a:t>
            </a:r>
            <a:r>
              <a:rPr lang="ru-RU" sz="2200" dirty="0"/>
              <a:t>точки пересечения этой окружности со сторонами угла соответственно </a:t>
            </a:r>
            <a:r>
              <a:rPr lang="en-US" sz="2200" i="1" dirty="0"/>
              <a:t>a </a:t>
            </a:r>
            <a:r>
              <a:rPr lang="ru-RU" sz="2200" dirty="0"/>
              <a:t>и </a:t>
            </a:r>
            <a:r>
              <a:rPr lang="en-US" sz="2200" i="1" dirty="0"/>
              <a:t>b </a:t>
            </a:r>
            <a:r>
              <a:rPr lang="ru-RU" sz="2200" dirty="0"/>
              <a:t>(рис. 3). 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0808"/>
            <a:ext cx="3240360" cy="249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-9525" y="4293096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sz="2200" dirty="0"/>
              <a:t>С центрами в точках </a:t>
            </a:r>
            <a:r>
              <a:rPr lang="en-US" sz="2200" i="1" dirty="0"/>
              <a:t>A </a:t>
            </a:r>
            <a:r>
              <a:rPr lang="ru-RU" sz="2200" dirty="0"/>
              <a:t>и </a:t>
            </a:r>
            <a:r>
              <a:rPr lang="en-US" sz="2200" i="1" dirty="0"/>
              <a:t>B </a:t>
            </a:r>
            <a:r>
              <a:rPr lang="ru-RU" sz="2200" dirty="0"/>
              <a:t>опишем окружности с тем же радиусом </a:t>
            </a:r>
            <a:r>
              <a:rPr lang="en-US" sz="2200" i="1" dirty="0"/>
              <a:t>R</a:t>
            </a:r>
            <a:r>
              <a:rPr lang="ru-RU" sz="2200" dirty="0"/>
              <a:t>. Обозначим </a:t>
            </a:r>
            <a:r>
              <a:rPr lang="en-US" sz="2200" i="1" dirty="0"/>
              <a:t>C </a:t>
            </a:r>
            <a:r>
              <a:rPr lang="ru-RU" sz="2200" dirty="0"/>
              <a:t>точку пересечения этих окружностей, отличную от </a:t>
            </a:r>
            <a:r>
              <a:rPr lang="en-US" sz="2200" i="1" dirty="0"/>
              <a:t>O</a:t>
            </a:r>
            <a:r>
              <a:rPr lang="ru-RU" sz="2200" dirty="0"/>
              <a:t>. Так как треугольники </a:t>
            </a:r>
            <a:r>
              <a:rPr lang="en-US" sz="2200" i="1" dirty="0"/>
              <a:t>OAC </a:t>
            </a:r>
            <a:r>
              <a:rPr lang="ru-RU" sz="2200" dirty="0"/>
              <a:t>и </a:t>
            </a:r>
            <a:r>
              <a:rPr lang="en-US" sz="2200" i="1" dirty="0"/>
              <a:t>OBC </a:t>
            </a:r>
            <a:r>
              <a:rPr lang="ru-RU" sz="2200" dirty="0"/>
              <a:t>равны по трём сторонам, то углы </a:t>
            </a:r>
            <a:r>
              <a:rPr lang="en-US" sz="2200" i="1" dirty="0"/>
              <a:t>AOC </a:t>
            </a:r>
            <a:r>
              <a:rPr lang="ru-RU" sz="2200" dirty="0"/>
              <a:t>и </a:t>
            </a:r>
            <a:r>
              <a:rPr lang="en-US" sz="2200" i="1" dirty="0"/>
              <a:t>BOC </a:t>
            </a:r>
            <a:r>
              <a:rPr lang="ru-RU" sz="2200" dirty="0"/>
              <a:t>равны. Следовательно, луч </a:t>
            </a:r>
            <a:r>
              <a:rPr lang="en-US" sz="2200" i="1" dirty="0"/>
              <a:t>OC </a:t>
            </a:r>
            <a:r>
              <a:rPr lang="ru-RU" sz="2200" dirty="0"/>
              <a:t>будет искомой биссектрисой данного угла.</a:t>
            </a:r>
          </a:p>
        </p:txBody>
      </p:sp>
    </p:spTree>
    <p:extLst>
      <p:ext uri="{BB962C8B-B14F-4D97-AF65-F5344CB8AC3E}">
        <p14:creationId xmlns:p14="http://schemas.microsoft.com/office/powerpoint/2010/main" val="30346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17" name="Text Box 25"/>
          <p:cNvSpPr txBox="1">
            <a:spLocks noChangeArrowheads="1"/>
          </p:cNvSpPr>
          <p:nvPr/>
        </p:nvSpPr>
        <p:spPr bwMode="auto">
          <a:xfrm>
            <a:off x="-9525" y="618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sz="2000" dirty="0"/>
              <a:t>В этом построении используется признак равенства треугольников по трём сторонам. Посмотрим, как он доказывается в </a:t>
            </a:r>
            <a:r>
              <a:rPr lang="ru-RU" sz="2000" dirty="0" smtClean="0"/>
              <a:t>учебнике Л.С. </a:t>
            </a:r>
            <a:r>
              <a:rPr lang="ru-RU" sz="2000" dirty="0" err="1" smtClean="0"/>
              <a:t>Атанасяна</a:t>
            </a:r>
            <a:r>
              <a:rPr lang="ru-RU" sz="2000" dirty="0" smtClean="0"/>
              <a:t> и др.</a:t>
            </a:r>
            <a:endParaRPr lang="ru-RU" sz="2000" dirty="0"/>
          </a:p>
          <a:p>
            <a:pPr algn="just"/>
            <a:r>
              <a:rPr lang="en-US" sz="2000" dirty="0" smtClean="0"/>
              <a:t>	</a:t>
            </a:r>
            <a:r>
              <a:rPr lang="ru-RU" sz="2000" dirty="0" smtClean="0"/>
              <a:t>Рассмотрим </a:t>
            </a:r>
            <a:r>
              <a:rPr lang="ru-RU" sz="2000" dirty="0"/>
              <a:t>треугольники </a:t>
            </a:r>
            <a:r>
              <a:rPr lang="en-US" sz="2000" i="1" dirty="0"/>
              <a:t>ABC</a:t>
            </a:r>
            <a:r>
              <a:rPr lang="ru-RU" sz="2000" dirty="0"/>
              <a:t> и </a:t>
            </a:r>
            <a:r>
              <a:rPr lang="en-US" sz="2000" i="1" dirty="0"/>
              <a:t>A</a:t>
            </a:r>
            <a:r>
              <a:rPr lang="ru-RU" sz="2000" baseline="-25000" dirty="0"/>
              <a:t>1</a:t>
            </a:r>
            <a:r>
              <a:rPr lang="en-US" sz="2000" i="1" dirty="0"/>
              <a:t>B</a:t>
            </a:r>
            <a:r>
              <a:rPr lang="ru-RU" sz="2000" baseline="-25000" dirty="0"/>
              <a:t>1</a:t>
            </a:r>
            <a:r>
              <a:rPr lang="en-US" sz="2000" i="1" dirty="0"/>
              <a:t>C</a:t>
            </a:r>
            <a:r>
              <a:rPr lang="ru-RU" sz="2000" baseline="-25000" dirty="0"/>
              <a:t>1</a:t>
            </a:r>
            <a:r>
              <a:rPr lang="ru-RU" sz="2000" dirty="0"/>
              <a:t>, у которых  </a:t>
            </a:r>
            <a:r>
              <a:rPr lang="en-US" sz="2000" i="1" dirty="0"/>
              <a:t>AB</a:t>
            </a:r>
            <a:r>
              <a:rPr lang="ru-RU" sz="2000" i="1" dirty="0"/>
              <a:t> = </a:t>
            </a:r>
            <a:r>
              <a:rPr lang="en-US" sz="2000" i="1" dirty="0"/>
              <a:t>A</a:t>
            </a:r>
            <a:r>
              <a:rPr lang="ru-RU" sz="2000" baseline="-25000" dirty="0"/>
              <a:t>1</a:t>
            </a:r>
            <a:r>
              <a:rPr lang="en-US" sz="2000" i="1" dirty="0"/>
              <a:t>B</a:t>
            </a:r>
            <a:r>
              <a:rPr lang="ru-RU" sz="2000" baseline="-25000" dirty="0"/>
              <a:t>1</a:t>
            </a:r>
            <a:r>
              <a:rPr lang="ru-RU" sz="2000" dirty="0"/>
              <a:t>,</a:t>
            </a:r>
            <a:r>
              <a:rPr lang="ru-RU" sz="2000" i="1" dirty="0"/>
              <a:t> </a:t>
            </a:r>
            <a:r>
              <a:rPr lang="en-US" sz="2000" i="1" dirty="0"/>
              <a:t>AC</a:t>
            </a:r>
            <a:r>
              <a:rPr lang="ru-RU" sz="2000" i="1" dirty="0"/>
              <a:t> = </a:t>
            </a:r>
            <a:r>
              <a:rPr lang="en-US" sz="2000" i="1" dirty="0"/>
              <a:t>A</a:t>
            </a:r>
            <a:r>
              <a:rPr lang="ru-RU" sz="2000" baseline="-25000" dirty="0"/>
              <a:t>1</a:t>
            </a:r>
            <a:r>
              <a:rPr lang="en-US" sz="2000" i="1" dirty="0"/>
              <a:t>C</a:t>
            </a:r>
            <a:r>
              <a:rPr lang="ru-RU" sz="2000" baseline="-25000" dirty="0"/>
              <a:t>1</a:t>
            </a:r>
            <a:r>
              <a:rPr lang="ru-RU" sz="2000" dirty="0"/>
              <a:t>,</a:t>
            </a:r>
            <a:r>
              <a:rPr lang="ru-RU" sz="2000" i="1" dirty="0"/>
              <a:t> ВС = </a:t>
            </a:r>
            <a:r>
              <a:rPr lang="ru-RU" sz="2000" i="1" dirty="0" smtClean="0"/>
              <a:t>В</a:t>
            </a:r>
            <a:r>
              <a:rPr lang="ru-RU" sz="2000" baseline="-25000" dirty="0" smtClean="0"/>
              <a:t>1</a:t>
            </a:r>
            <a:r>
              <a:rPr lang="ru-RU" sz="2000" i="1" dirty="0" smtClean="0"/>
              <a:t>С</a:t>
            </a:r>
            <a:r>
              <a:rPr lang="ru-RU" sz="2000" baseline="-25000" dirty="0" smtClean="0"/>
              <a:t>1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91175"/>
            <a:ext cx="456247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-9525" y="3010793"/>
            <a:ext cx="666975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sz="2000" dirty="0" smtClean="0"/>
              <a:t>	Отложим </a:t>
            </a:r>
            <a:r>
              <a:rPr lang="ru-RU" sz="2000" dirty="0"/>
              <a:t>треугольник </a:t>
            </a:r>
            <a:r>
              <a:rPr lang="en-US" sz="2000" i="1" dirty="0"/>
              <a:t>ABC</a:t>
            </a:r>
            <a:r>
              <a:rPr lang="ru-RU" sz="2000" dirty="0"/>
              <a:t> от луча </a:t>
            </a:r>
            <a:r>
              <a:rPr lang="en-US" sz="2000" i="1" dirty="0"/>
              <a:t>A</a:t>
            </a:r>
            <a:r>
              <a:rPr lang="ru-RU" sz="2000" baseline="-25000" dirty="0"/>
              <a:t>1</a:t>
            </a:r>
            <a:r>
              <a:rPr lang="en-US" sz="2000" i="1" dirty="0"/>
              <a:t>B</a:t>
            </a:r>
            <a:r>
              <a:rPr lang="ru-RU" sz="2000" baseline="-25000" dirty="0"/>
              <a:t>1</a:t>
            </a:r>
            <a:r>
              <a:rPr lang="ru-RU" sz="2000" dirty="0"/>
              <a:t> так, чтобы вершина </a:t>
            </a:r>
            <a:r>
              <a:rPr lang="ru-RU" sz="2000" i="1" dirty="0"/>
              <a:t>С</a:t>
            </a:r>
            <a:r>
              <a:rPr lang="ru-RU" sz="2000" dirty="0"/>
              <a:t> перешла бы в точку </a:t>
            </a:r>
            <a:r>
              <a:rPr lang="ru-RU" sz="2000" i="1" dirty="0"/>
              <a:t>С</a:t>
            </a:r>
            <a:r>
              <a:rPr lang="ru-RU" sz="2000" i="1" baseline="-25000" dirty="0"/>
              <a:t>2</a:t>
            </a:r>
            <a:r>
              <a:rPr lang="ru-RU" sz="2000" dirty="0"/>
              <a:t>, лежащую по другую сторону от точки </a:t>
            </a:r>
            <a:r>
              <a:rPr lang="ru-RU" sz="2000" i="1" dirty="0"/>
              <a:t>С</a:t>
            </a:r>
            <a:r>
              <a:rPr lang="ru-RU" sz="2000" baseline="-25000" dirty="0"/>
              <a:t>1</a:t>
            </a:r>
            <a:r>
              <a:rPr lang="ru-RU" sz="2000" dirty="0"/>
              <a:t> относительно прямой </a:t>
            </a:r>
            <a:r>
              <a:rPr lang="ru-RU" sz="2000" i="1" dirty="0"/>
              <a:t>А</a:t>
            </a:r>
            <a:r>
              <a:rPr lang="ru-RU" sz="2000" baseline="-25000" dirty="0"/>
              <a:t>1</a:t>
            </a:r>
            <a:r>
              <a:rPr lang="ru-RU" sz="2000" i="1" dirty="0"/>
              <a:t>В</a:t>
            </a:r>
            <a:r>
              <a:rPr lang="ru-RU" sz="2000" baseline="-25000" dirty="0"/>
              <a:t>1</a:t>
            </a:r>
            <a:r>
              <a:rPr lang="ru-RU" sz="2000" dirty="0"/>
              <a:t> (рис. 5).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052736"/>
            <a:ext cx="2251800" cy="292835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25"/>
              <p:cNvSpPr txBox="1">
                <a:spLocks noChangeArrowheads="1"/>
              </p:cNvSpPr>
              <p:nvPr/>
            </p:nvSpPr>
            <p:spPr bwMode="auto">
              <a:xfrm>
                <a:off x="-9525" y="3981087"/>
                <a:ext cx="9144000" cy="2862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/>
                <a:r>
                  <a:rPr lang="ru-RU" sz="2000" dirty="0" smtClean="0"/>
                  <a:t>	Треугольник </a:t>
                </a:r>
                <a:r>
                  <a:rPr lang="ru-RU" sz="2000" i="1" dirty="0"/>
                  <a:t>А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В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С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будет равен </a:t>
                </a:r>
                <a:r>
                  <a:rPr lang="ru-RU" sz="2000" dirty="0" smtClean="0"/>
                  <a:t>треугольнику </a:t>
                </a:r>
                <a:r>
                  <a:rPr lang="ru-RU" sz="2000" i="1" dirty="0"/>
                  <a:t>АВС</a:t>
                </a:r>
                <a:r>
                  <a:rPr lang="ru-RU" sz="2000" dirty="0"/>
                  <a:t>. При этом луч </a:t>
                </a:r>
                <a:r>
                  <a:rPr lang="ru-RU" sz="2000" i="1" dirty="0"/>
                  <a:t>С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С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может лежать внутри угла </a:t>
                </a:r>
                <a:r>
                  <a:rPr lang="ru-RU" sz="2000" i="1" dirty="0"/>
                  <a:t>А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С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В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, совпадать с одной из его сторон или лежать вне этого угла. Рассмотрим первый из этих случаев (остальные случаи рассмотрите самос­тоятельно). Из равенства сторон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С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и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С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следует, что треугольник </a:t>
                </a:r>
                <a:r>
                  <a:rPr lang="ru-RU" sz="2000" i="1" dirty="0"/>
                  <a:t>С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А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С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- </a:t>
                </a:r>
                <a:r>
                  <a:rPr lang="ru-RU" sz="2000" dirty="0" smtClean="0"/>
                  <a:t>равнобедренный, значит, </a:t>
                </a:r>
                <a14:m>
                  <m:oMath xmlns:m="http://schemas.openxmlformats.org/officeDocument/2006/math">
                    <m:r>
                      <a:rPr lang="ru-RU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=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2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. Аналогично, из равенства сторон </a:t>
                </a:r>
                <a:r>
                  <a:rPr lang="ru-RU" sz="2000" i="1" dirty="0"/>
                  <a:t>В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С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и </a:t>
                </a:r>
                <a:r>
                  <a:rPr lang="ru-RU" sz="2000" i="1" dirty="0"/>
                  <a:t>В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С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следует, что треугольник </a:t>
                </a:r>
                <a:r>
                  <a:rPr lang="ru-RU" sz="2000" i="1" dirty="0"/>
                  <a:t>С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В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С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- </a:t>
                </a:r>
                <a:r>
                  <a:rPr lang="ru-RU" sz="2000" dirty="0" smtClean="0"/>
                  <a:t>равно­бедренный, </a:t>
                </a:r>
                <a:r>
                  <a:rPr lang="ru-RU" sz="2000" dirty="0"/>
                  <a:t>значит,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ru-RU" sz="2000" i="1" dirty="0"/>
                  <a:t>В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2</a:t>
                </a:r>
                <a:r>
                  <a:rPr lang="ru-RU" sz="2000" i="1" dirty="0"/>
                  <a:t> =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ru-RU" sz="2000" i="1" dirty="0"/>
                  <a:t>В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2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. Складывая равные углы, получа­ем, что угол </a:t>
                </a:r>
                <a:r>
                  <a:rPr lang="ru-RU" sz="2000" i="1" dirty="0"/>
                  <a:t>С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равен углу </a:t>
                </a:r>
                <a:r>
                  <a:rPr lang="ru-RU" sz="2000" i="1" dirty="0"/>
                  <a:t>С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. Таким образом, треугольники </a:t>
                </a:r>
                <a:r>
                  <a:rPr lang="ru-RU" sz="2000" i="1" dirty="0"/>
                  <a:t>А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В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С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, </a:t>
                </a:r>
                <a:r>
                  <a:rPr lang="ru-RU" sz="2000" i="1" dirty="0"/>
                  <a:t>А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В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С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равны (по первому признаку равенства треугольников). Следовательно, равны и треугольники </a:t>
                </a:r>
                <a:r>
                  <a:rPr lang="ru-RU" sz="2000" i="1" dirty="0"/>
                  <a:t>АВС</a:t>
                </a:r>
                <a:r>
                  <a:rPr lang="ru-RU" sz="2000" dirty="0"/>
                  <a:t> и </a:t>
                </a:r>
                <a:r>
                  <a:rPr lang="ru-RU" sz="2000" i="1" dirty="0"/>
                  <a:t>А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В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С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.</a:t>
                </a:r>
              </a:p>
            </p:txBody>
          </p:sp>
        </mc:Choice>
        <mc:Fallback xmlns="">
          <p:sp>
            <p:nvSpPr>
              <p:cNvPr id="9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9525" y="3981087"/>
                <a:ext cx="9144000" cy="2862322"/>
              </a:xfrm>
              <a:prstGeom prst="rect">
                <a:avLst/>
              </a:prstGeom>
              <a:blipFill>
                <a:blip r:embed="rId5"/>
                <a:stretch>
                  <a:fillRect l="-667" t="-1064" r="-733" b="-276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931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17" grpId="0" autoUpdateAnimBg="0"/>
      <p:bldP spid="7" grpId="0" autoUpdateAnimBg="0"/>
      <p:bldP spid="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17" name="Text Box 25"/>
          <p:cNvSpPr txBox="1">
            <a:spLocks noChangeArrowheads="1"/>
          </p:cNvSpPr>
          <p:nvPr/>
        </p:nvSpPr>
        <p:spPr bwMode="auto">
          <a:xfrm>
            <a:off x="0" y="188640"/>
            <a:ext cx="914400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dirty="0"/>
              <a:t> Вместо проведения биссектрисы </a:t>
            </a:r>
            <a:r>
              <a:rPr lang="en-US" i="1" dirty="0"/>
              <a:t>CD </a:t>
            </a:r>
            <a:r>
              <a:rPr lang="ru-RU" dirty="0"/>
              <a:t>при доказательстве свойства равнобедренного треугольника </a:t>
            </a:r>
            <a:r>
              <a:rPr lang="en-US" i="1" dirty="0"/>
              <a:t>ABC </a:t>
            </a:r>
            <a:r>
              <a:rPr lang="ru-RU" dirty="0"/>
              <a:t>можно было бы попробовать провести медиану </a:t>
            </a:r>
            <a:r>
              <a:rPr lang="en-US" i="1" dirty="0"/>
              <a:t>CM</a:t>
            </a:r>
            <a:r>
              <a:rPr lang="ru-RU" dirty="0"/>
              <a:t>. Однако в этом случае для доказательства равенства углов </a:t>
            </a:r>
            <a:r>
              <a:rPr lang="en-US" i="1" dirty="0"/>
              <a:t>A </a:t>
            </a:r>
            <a:r>
              <a:rPr lang="ru-RU" dirty="0"/>
              <a:t>и </a:t>
            </a:r>
            <a:r>
              <a:rPr lang="en-US" i="1" dirty="0"/>
              <a:t>B </a:t>
            </a:r>
            <a:r>
              <a:rPr lang="ru-RU" dirty="0"/>
              <a:t>пришлось бы применять третий признак равенства треугольников, доказательство которого, как мы видели выше, опирается на данное свойство равнобедренного треугольника. Таким образом, мы вновь находились бы в «порочном круге».</a:t>
            </a:r>
          </a:p>
          <a:p>
            <a:pPr algn="just"/>
            <a:r>
              <a:rPr lang="ru-RU" dirty="0" smtClean="0"/>
              <a:t>	Вместо </a:t>
            </a:r>
            <a:r>
              <a:rPr lang="ru-RU" dirty="0"/>
              <a:t>проведения медианы </a:t>
            </a:r>
            <a:r>
              <a:rPr lang="en-US" i="1" dirty="0"/>
              <a:t>CM </a:t>
            </a:r>
            <a:r>
              <a:rPr lang="ru-RU" dirty="0"/>
              <a:t>равнобедренного треугольника </a:t>
            </a:r>
            <a:r>
              <a:rPr lang="en-US" i="1" dirty="0"/>
              <a:t>ABC </a:t>
            </a:r>
            <a:r>
              <a:rPr lang="ru-RU" dirty="0"/>
              <a:t>можно было бы попробовать провести высоту </a:t>
            </a:r>
            <a:r>
              <a:rPr lang="en-US" i="1" dirty="0"/>
              <a:t>CH</a:t>
            </a:r>
            <a:r>
              <a:rPr lang="ru-RU" dirty="0"/>
              <a:t>. Однако в этом случае для доказательства равенства углов </a:t>
            </a:r>
            <a:r>
              <a:rPr lang="en-US" i="1" dirty="0"/>
              <a:t>A </a:t>
            </a:r>
            <a:r>
              <a:rPr lang="ru-RU" dirty="0"/>
              <a:t>и </a:t>
            </a:r>
            <a:r>
              <a:rPr lang="en-US" i="1" dirty="0"/>
              <a:t>B </a:t>
            </a:r>
            <a:r>
              <a:rPr lang="ru-RU" dirty="0"/>
              <a:t>пришлось бы применять признак равенства прямоугольных треугольников по катету и гипотенузе, доказательство которого также опирается на данное свойство равнобедренного </a:t>
            </a:r>
            <a:r>
              <a:rPr lang="ru-RU" dirty="0" smtClean="0"/>
              <a:t>треугольника. Мы </a:t>
            </a:r>
            <a:r>
              <a:rPr lang="ru-RU" dirty="0"/>
              <a:t>вновь находились бы в «порочном круге</a:t>
            </a:r>
            <a:r>
              <a:rPr lang="ru-RU" dirty="0" smtClean="0"/>
              <a:t>».</a:t>
            </a:r>
          </a:p>
          <a:p>
            <a:pPr algn="just"/>
            <a:r>
              <a:rPr lang="ru-RU" dirty="0" smtClean="0"/>
              <a:t>	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4502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1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17" name="Text Box 25"/>
          <p:cNvSpPr txBox="1">
            <a:spLocks noChangeArrowheads="1"/>
          </p:cNvSpPr>
          <p:nvPr/>
        </p:nvSpPr>
        <p:spPr bwMode="auto">
          <a:xfrm>
            <a:off x="-9728" y="896762"/>
            <a:ext cx="915372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dirty="0" smtClean="0"/>
              <a:t>	Пусть </a:t>
            </a:r>
            <a:r>
              <a:rPr lang="en-US" i="1" dirty="0"/>
              <a:t>ABC </a:t>
            </a:r>
            <a:r>
              <a:rPr lang="ru-RU" dirty="0"/>
              <a:t>– равнобедренный треугольник (</a:t>
            </a:r>
            <a:r>
              <a:rPr lang="en-US" i="1" dirty="0"/>
              <a:t>AC</a:t>
            </a:r>
            <a:r>
              <a:rPr lang="ru-RU" i="1" dirty="0"/>
              <a:t> = </a:t>
            </a:r>
            <a:r>
              <a:rPr lang="en-US" i="1" dirty="0"/>
              <a:t>BC</a:t>
            </a:r>
            <a:r>
              <a:rPr lang="ru-RU" dirty="0"/>
              <a:t>). Докажем, что угол </a:t>
            </a:r>
            <a:r>
              <a:rPr lang="en-US" i="1" dirty="0"/>
              <a:t>A </a:t>
            </a:r>
            <a:r>
              <a:rPr lang="ru-RU" dirty="0"/>
              <a:t>равен углу </a:t>
            </a:r>
            <a:r>
              <a:rPr lang="en-US" i="1" dirty="0"/>
              <a:t>B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На </a:t>
            </a:r>
            <a:r>
              <a:rPr lang="ru-RU" dirty="0"/>
              <a:t>продолжении сторон </a:t>
            </a:r>
            <a:r>
              <a:rPr lang="en-US" i="1" dirty="0"/>
              <a:t>CA </a:t>
            </a:r>
            <a:r>
              <a:rPr lang="ru-RU" dirty="0"/>
              <a:t>и </a:t>
            </a:r>
            <a:r>
              <a:rPr lang="en-US" i="1" dirty="0"/>
              <a:t>CB</a:t>
            </a:r>
            <a:r>
              <a:rPr lang="ru-RU" dirty="0"/>
              <a:t> отложим соответственно равные отрезки </a:t>
            </a:r>
            <a:r>
              <a:rPr lang="en-US" i="1" dirty="0"/>
              <a:t>AD</a:t>
            </a:r>
            <a:r>
              <a:rPr lang="ru-RU" dirty="0"/>
              <a:t> и </a:t>
            </a:r>
            <a:r>
              <a:rPr lang="en-US" i="1" dirty="0"/>
              <a:t>BE</a:t>
            </a:r>
            <a:r>
              <a:rPr lang="ru-RU" dirty="0"/>
              <a:t>. Проведём отрезки </a:t>
            </a:r>
            <a:r>
              <a:rPr lang="en-US" i="1" dirty="0"/>
              <a:t>AE </a:t>
            </a:r>
            <a:r>
              <a:rPr lang="ru-RU" dirty="0"/>
              <a:t>и </a:t>
            </a:r>
            <a:r>
              <a:rPr lang="en-US" i="1" dirty="0" smtClean="0"/>
              <a:t>BD</a:t>
            </a:r>
            <a:r>
              <a:rPr lang="ru-RU" dirty="0" smtClean="0"/>
              <a:t>.</a:t>
            </a:r>
            <a:endParaRPr lang="ru-RU" alt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-1" y="13659"/>
            <a:ext cx="9144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Доказательство Евклида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060" y="2348880"/>
            <a:ext cx="3076149" cy="287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1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1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25"/>
              <p:cNvSpPr txBox="1">
                <a:spLocks noChangeArrowheads="1"/>
              </p:cNvSpPr>
              <p:nvPr/>
            </p:nvSpPr>
            <p:spPr bwMode="auto">
              <a:xfrm>
                <a:off x="-29182" y="1066"/>
                <a:ext cx="9163658" cy="19389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/>
                <a:r>
                  <a:rPr lang="ru-RU" dirty="0" smtClean="0"/>
                  <a:t>	Треугольники </a:t>
                </a:r>
                <a:r>
                  <a:rPr lang="en-US" i="1" dirty="0"/>
                  <a:t>CAE </a:t>
                </a:r>
                <a:r>
                  <a:rPr lang="ru-RU" dirty="0"/>
                  <a:t>и </a:t>
                </a:r>
                <a:r>
                  <a:rPr lang="en-US" i="1" dirty="0"/>
                  <a:t>CBD </a:t>
                </a:r>
                <a:r>
                  <a:rPr lang="ru-RU" dirty="0"/>
                  <a:t>равны по двум сторонам и углу между ними (</a:t>
                </a:r>
                <a:r>
                  <a:rPr lang="en-US" i="1" dirty="0"/>
                  <a:t>AC</a:t>
                </a:r>
                <a:r>
                  <a:rPr lang="ru-RU" i="1" dirty="0"/>
                  <a:t> = </a:t>
                </a:r>
                <a:r>
                  <a:rPr lang="en-US" i="1" dirty="0"/>
                  <a:t>BC</a:t>
                </a:r>
                <a:r>
                  <a:rPr lang="ru-RU" dirty="0"/>
                  <a:t>, </a:t>
                </a:r>
                <a:r>
                  <a:rPr lang="en-US" i="1" dirty="0"/>
                  <a:t>CE</a:t>
                </a:r>
                <a:r>
                  <a:rPr lang="ru-RU" i="1" dirty="0"/>
                  <a:t> = </a:t>
                </a:r>
                <a:r>
                  <a:rPr lang="en-US" i="1" dirty="0"/>
                  <a:t>CD</a:t>
                </a:r>
                <a:r>
                  <a:rPr lang="ru-RU" dirty="0"/>
                  <a:t>, угол </a:t>
                </a:r>
                <a:r>
                  <a:rPr lang="en-US" i="1" dirty="0"/>
                  <a:t>C </a:t>
                </a:r>
                <a:r>
                  <a:rPr lang="ru-RU" dirty="0"/>
                  <a:t>общий). Следовательно, </a:t>
                </a:r>
                <a:r>
                  <a:rPr lang="en-US" i="1" dirty="0"/>
                  <a:t>AE</a:t>
                </a:r>
                <a:r>
                  <a:rPr lang="ru-RU" i="1" dirty="0"/>
                  <a:t> = </a:t>
                </a:r>
                <a:r>
                  <a:rPr lang="en-US" i="1" dirty="0"/>
                  <a:t>BD</a:t>
                </a:r>
                <a:r>
                  <a:rPr lang="ru-RU" dirty="0"/>
                  <a:t>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𝐴𝐸𝐶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𝐵𝐷𝐶</m:t>
                    </m:r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𝐶𝐴𝐸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𝐶𝐵𝐷</m:t>
                    </m:r>
                  </m:oMath>
                </a14:m>
                <a:r>
                  <a:rPr lang="ru-RU" dirty="0"/>
                  <a:t>. Треугольники </a:t>
                </a:r>
                <a:r>
                  <a:rPr lang="en-US" i="1" dirty="0"/>
                  <a:t>ABE </a:t>
                </a:r>
                <a:r>
                  <a:rPr lang="ru-RU" dirty="0"/>
                  <a:t>и </a:t>
                </a:r>
                <a:r>
                  <a:rPr lang="en-US" i="1" dirty="0"/>
                  <a:t>BAD </a:t>
                </a:r>
                <a:r>
                  <a:rPr lang="ru-RU" dirty="0"/>
                  <a:t>равны по двум сторонам и углу между ними (</a:t>
                </a:r>
                <a:r>
                  <a:rPr lang="en-US" i="1" dirty="0"/>
                  <a:t>BE</a:t>
                </a:r>
                <a:r>
                  <a:rPr lang="ru-RU" i="1" dirty="0"/>
                  <a:t> = </a:t>
                </a:r>
                <a:r>
                  <a:rPr lang="en-US" i="1" dirty="0"/>
                  <a:t>AD</a:t>
                </a:r>
                <a:r>
                  <a:rPr lang="ru-RU" dirty="0"/>
                  <a:t>, </a:t>
                </a:r>
                <a:r>
                  <a:rPr lang="en-US" i="1" dirty="0"/>
                  <a:t>AE</a:t>
                </a:r>
                <a:r>
                  <a:rPr lang="ru-RU" i="1" dirty="0"/>
                  <a:t> = </a:t>
                </a:r>
                <a:r>
                  <a:rPr lang="en-US" i="1" dirty="0"/>
                  <a:t>BD</a:t>
                </a:r>
                <a:r>
                  <a:rPr lang="ru-RU" dirty="0"/>
                  <a:t>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=∠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ru-RU" dirty="0"/>
                  <a:t>). Следовательно,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𝐵𝐴𝐸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ru-RU" dirty="0"/>
                  <a:t>. 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8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9182" y="1066"/>
                <a:ext cx="9163658" cy="1938992"/>
              </a:xfrm>
              <a:prstGeom prst="rect">
                <a:avLst/>
              </a:prstGeom>
              <a:blipFill>
                <a:blip r:embed="rId3"/>
                <a:stretch>
                  <a:fillRect l="-998" t="-2516" r="-1065" b="-62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25"/>
              <p:cNvSpPr txBox="1">
                <a:spLocks noChangeArrowheads="1"/>
              </p:cNvSpPr>
              <p:nvPr/>
            </p:nvSpPr>
            <p:spPr bwMode="auto">
              <a:xfrm>
                <a:off x="-29183" y="5147068"/>
                <a:ext cx="9144000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/>
                <a:r>
                  <a:rPr lang="ru-RU" altLang="ru-RU" dirty="0" smtClean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	</a:t>
                </a:r>
                <a:r>
                  <a:rPr lang="ru-RU" dirty="0" smtClean="0"/>
                  <a:t>Таким образом, имеют место равенства углов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𝐶𝐴𝐸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𝐶𝐵𝐷</m:t>
                    </m:r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𝐵𝐴𝐸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ru-RU" dirty="0"/>
                  <a:t>. Вычитая из первого равенства второе, получаем требуемое равенство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𝐶𝐴𝐵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=∠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𝐶𝐵𝐴</m:t>
                    </m:r>
                  </m:oMath>
                </a14:m>
                <a:r>
                  <a:rPr lang="ru-RU" dirty="0"/>
                  <a:t>.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9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9183" y="5147068"/>
                <a:ext cx="9144000" cy="1200329"/>
              </a:xfrm>
              <a:prstGeom prst="rect">
                <a:avLst/>
              </a:prstGeom>
              <a:blipFill>
                <a:blip r:embed="rId5"/>
                <a:stretch>
                  <a:fillRect l="-1000" t="-4061" r="-1067" b="-106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4742" y="2141628"/>
            <a:ext cx="3076149" cy="287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2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065" y="153124"/>
            <a:ext cx="1996768" cy="30045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23" y="153835"/>
            <a:ext cx="2286873" cy="30101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8161" y="3273882"/>
            <a:ext cx="2530759" cy="34895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192" y="3307147"/>
            <a:ext cx="2232248" cy="35374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3633" y="153124"/>
            <a:ext cx="2145676" cy="30493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925" y="3273882"/>
            <a:ext cx="2475964" cy="34515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62193" y="151555"/>
            <a:ext cx="2129016" cy="300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2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6632"/>
            <a:ext cx="8712200" cy="457200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FF3300"/>
                </a:solidFill>
              </a:rPr>
              <a:t>Признак равнобедренного треугольника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0" y="525994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ru-RU" altLang="ru-RU" sz="2800" dirty="0" smtClean="0">
                <a:solidFill>
                  <a:srgbClr val="FF0000"/>
                </a:solidFill>
              </a:rPr>
              <a:t>	</a:t>
            </a:r>
            <a:r>
              <a:rPr lang="ru-RU" altLang="ru-RU" dirty="0" smtClean="0">
                <a:solidFill>
                  <a:srgbClr val="FF0000"/>
                </a:solidFill>
              </a:rPr>
              <a:t>Теорема</a:t>
            </a:r>
            <a:r>
              <a:rPr lang="ru-RU" altLang="ru-RU" dirty="0">
                <a:solidFill>
                  <a:srgbClr val="FF0000"/>
                </a:solidFill>
              </a:rPr>
              <a:t>.</a:t>
            </a:r>
            <a:r>
              <a:rPr lang="ru-RU" altLang="ru-RU" b="1" dirty="0"/>
              <a:t> </a:t>
            </a:r>
            <a:r>
              <a:rPr lang="ru-RU" altLang="ru-RU" dirty="0"/>
              <a:t>(Признак равнобедренного треугольника.)</a:t>
            </a:r>
            <a:r>
              <a:rPr lang="ru-RU" altLang="ru-RU" b="1" dirty="0"/>
              <a:t>  </a:t>
            </a:r>
            <a:r>
              <a:rPr lang="ru-RU" altLang="ru-RU" dirty="0"/>
              <a:t>Если в треуголь­нике два угла равны, то он равнобедренный.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417" name="Text Box 25"/>
              <p:cNvSpPr txBox="1">
                <a:spLocks noChangeArrowheads="1"/>
              </p:cNvSpPr>
              <p:nvPr/>
            </p:nvSpPr>
            <p:spPr bwMode="auto">
              <a:xfrm>
                <a:off x="0" y="3983110"/>
                <a:ext cx="9144000" cy="2308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dirty="0" smtClean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	Доказательство</a:t>
                </a:r>
                <a:r>
                  <a:rPr lang="ru-RU" altLang="ru-RU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.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/>
                  <a:t>Пусть в треугольнике </a:t>
                </a:r>
                <a:r>
                  <a:rPr lang="ru-RU" altLang="ru-RU" i="1" dirty="0"/>
                  <a:t>АВС</a:t>
                </a:r>
                <a:r>
                  <a:rPr lang="ru-RU" altLang="ru-RU" dirty="0"/>
                  <a:t> угол </a:t>
                </a:r>
                <a:r>
                  <a:rPr lang="ru-RU" altLang="ru-RU" i="1" dirty="0"/>
                  <a:t>А</a:t>
                </a:r>
                <a:r>
                  <a:rPr lang="ru-RU" altLang="ru-RU" dirty="0"/>
                  <a:t> равен углу </a:t>
                </a:r>
                <a:r>
                  <a:rPr lang="ru-RU" altLang="ru-RU" i="1" dirty="0"/>
                  <a:t>В. </a:t>
                </a:r>
                <a:r>
                  <a:rPr lang="ru-RU" altLang="ru-RU" dirty="0"/>
                  <a:t>Воспользуемся вторым признаком равенства треугольников, примененным к треугольнику </a:t>
                </a:r>
                <a:r>
                  <a:rPr lang="ru-RU" altLang="ru-RU" i="1" dirty="0"/>
                  <a:t>АВС</a:t>
                </a:r>
                <a:r>
                  <a:rPr lang="ru-RU" altLang="ru-RU" dirty="0"/>
                  <a:t> и треугольнику </a:t>
                </a:r>
                <a:r>
                  <a:rPr lang="ru-RU" altLang="ru-RU" i="1" dirty="0"/>
                  <a:t>ВАС</a:t>
                </a:r>
                <a:r>
                  <a:rPr lang="ru-RU" altLang="ru-RU" dirty="0"/>
                  <a:t>, т</a:t>
                </a:r>
                <a:r>
                  <a:rPr lang="ru-RU" altLang="ru-RU" dirty="0" smtClean="0"/>
                  <a:t>. е</a:t>
                </a:r>
                <a:r>
                  <a:rPr lang="ru-RU" altLang="ru-RU" dirty="0"/>
                  <a:t>. к тому же са­мому треугольнику, вершины в котором записаны в другом порядке. Имеем, сторона </a:t>
                </a:r>
                <a:r>
                  <a:rPr lang="ru-RU" altLang="ru-RU" i="1" dirty="0"/>
                  <a:t>АВ</a:t>
                </a:r>
                <a:r>
                  <a:rPr lang="ru-RU" altLang="ru-RU" dirty="0"/>
                  <a:t> </a:t>
                </a:r>
                <a:r>
                  <a:rPr lang="ru-RU" altLang="ru-RU" dirty="0" smtClean="0"/>
                  <a:t>общая,</a:t>
                </a:r>
                <a:r>
                  <a:rPr lang="ru-RU" altLang="ru-RU" i="1" dirty="0" smtClean="0"/>
                  <a:t>  </a:t>
                </a:r>
                <a14:m>
                  <m:oMath xmlns:m="http://schemas.openxmlformats.org/officeDocument/2006/math">
                    <m:r>
                      <a:rPr lang="ru-RU" alt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altLang="ru-RU" i="1" dirty="0"/>
                  <a:t>A</a:t>
                </a:r>
                <a:r>
                  <a:rPr lang="ru-RU" altLang="ru-RU" i="1" dirty="0"/>
                  <a:t> = </a:t>
                </a:r>
                <a14:m>
                  <m:oMath xmlns:m="http://schemas.openxmlformats.org/officeDocument/2006/math">
                    <m:r>
                      <a:rPr lang="ru-RU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altLang="ru-RU" i="1" dirty="0" smtClean="0"/>
                  <a:t>B</a:t>
                </a:r>
                <a:r>
                  <a:rPr lang="ru-RU" altLang="ru-RU" dirty="0"/>
                  <a:t>,</a:t>
                </a:r>
                <a:r>
                  <a:rPr lang="ru-RU" altLang="ru-RU" i="1" dirty="0"/>
                  <a:t> </a:t>
                </a:r>
                <a14:m>
                  <m:oMath xmlns:m="http://schemas.openxmlformats.org/officeDocument/2006/math">
                    <m:r>
                      <a:rPr lang="ru-RU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altLang="ru-RU" i="1" dirty="0" smtClean="0"/>
                  <a:t>B</a:t>
                </a:r>
                <a:r>
                  <a:rPr lang="ru-RU" altLang="ru-RU" i="1" dirty="0" smtClean="0"/>
                  <a:t> </a:t>
                </a:r>
                <a:r>
                  <a:rPr lang="ru-RU" altLang="ru-RU" i="1" dirty="0"/>
                  <a:t>= </a:t>
                </a:r>
                <a14:m>
                  <m:oMath xmlns:m="http://schemas.openxmlformats.org/officeDocument/2006/math">
                    <m:r>
                      <a:rPr lang="ru-RU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altLang="ru-RU" i="1" dirty="0" smtClean="0"/>
                  <a:t>A</a:t>
                </a:r>
                <a:r>
                  <a:rPr lang="ru-RU" altLang="ru-RU" dirty="0"/>
                  <a:t>. Следовательно, </a:t>
                </a:r>
                <a:r>
                  <a:rPr lang="ru-RU" altLang="ru-RU" i="1" dirty="0"/>
                  <a:t>АС = ВС</a:t>
                </a:r>
                <a:r>
                  <a:rPr lang="ru-RU" altLang="ru-RU" dirty="0"/>
                  <a:t>, т</a:t>
                </a:r>
                <a:r>
                  <a:rPr lang="ru-RU" altLang="ru-RU" dirty="0" smtClean="0"/>
                  <a:t>. е</a:t>
                </a:r>
                <a:r>
                  <a:rPr lang="ru-RU" altLang="ru-RU" dirty="0"/>
                  <a:t>. треугольник </a:t>
                </a:r>
                <a:r>
                  <a:rPr lang="ru-RU" altLang="ru-RU" i="1" dirty="0"/>
                  <a:t>АВС</a:t>
                </a:r>
                <a:r>
                  <a:rPr lang="ru-RU" altLang="ru-RU" dirty="0"/>
                  <a:t> </a:t>
                </a:r>
                <a:r>
                  <a:rPr lang="ru-RU" altLang="ru-RU" dirty="0" smtClean="0"/>
                  <a:t>равнобедренный</a:t>
                </a:r>
                <a:r>
                  <a:rPr lang="ru-RU" altLang="ru-RU" dirty="0"/>
                  <a:t>.  </a:t>
                </a:r>
              </a:p>
            </p:txBody>
          </p:sp>
        </mc:Choice>
        <mc:Fallback xmlns="">
          <p:sp>
            <p:nvSpPr>
              <p:cNvPr id="59417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983110"/>
                <a:ext cx="9144000" cy="2308324"/>
              </a:xfrm>
              <a:prstGeom prst="rect">
                <a:avLst/>
              </a:prstGeom>
              <a:blipFill>
                <a:blip r:embed="rId3"/>
                <a:stretch>
                  <a:fillRect l="-1000" t="-2111" r="-1000" b="-50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3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1423177"/>
            <a:ext cx="27051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46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1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6632"/>
            <a:ext cx="8712200" cy="457200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FF3300"/>
                </a:solidFill>
              </a:rPr>
              <a:t>Доказательство Евклида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582144"/>
            <a:ext cx="6768751" cy="624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5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152400"/>
            <a:ext cx="9109075" cy="457200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FF3300"/>
                </a:solidFill>
              </a:rPr>
              <a:t>Свойство равнобедренного треугольника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0" y="609600"/>
            <a:ext cx="8991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>
                <a:cs typeface="Times New Roman" panose="02020603050405020304" pitchFamily="18" charset="0"/>
              </a:rPr>
              <a:t>	В </a:t>
            </a:r>
            <a:r>
              <a:rPr lang="ru-RU" altLang="ru-RU" sz="2800" dirty="0">
                <a:cs typeface="Times New Roman" panose="02020603050405020304" pitchFamily="18" charset="0"/>
              </a:rPr>
              <a:t>равнобедренном треугольнике биссектриса, проведенная к основанию, является одновременно медианой и высотой.</a:t>
            </a:r>
          </a:p>
        </p:txBody>
      </p:sp>
      <p:pic>
        <p:nvPicPr>
          <p:cNvPr id="3076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718" y="2348880"/>
            <a:ext cx="2570163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06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918" y="2866752"/>
            <a:ext cx="2570163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417" name="Text Box 25"/>
          <p:cNvSpPr txBox="1">
            <a:spLocks noChangeArrowheads="1"/>
          </p:cNvSpPr>
          <p:nvPr/>
        </p:nvSpPr>
        <p:spPr bwMode="auto">
          <a:xfrm>
            <a:off x="0" y="188640"/>
            <a:ext cx="9144000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	Доказательство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.</a:t>
            </a:r>
            <a:r>
              <a:rPr lang="ru-RU" altLang="ru-RU" dirty="0">
                <a:cs typeface="Times New Roman" panose="02020603050405020304" pitchFamily="18" charset="0"/>
              </a:rPr>
              <a:t> Пусть </a:t>
            </a:r>
            <a:r>
              <a:rPr lang="en-US" altLang="ru-RU" i="1" dirty="0">
                <a:cs typeface="Times New Roman" panose="02020603050405020304" pitchFamily="18" charset="0"/>
              </a:rPr>
              <a:t>ABC</a:t>
            </a:r>
            <a:r>
              <a:rPr lang="ru-RU" altLang="ru-RU" dirty="0">
                <a:cs typeface="Times New Roman" panose="02020603050405020304" pitchFamily="18" charset="0"/>
              </a:rPr>
              <a:t> – равнобедренный треугольник, </a:t>
            </a:r>
            <a:r>
              <a:rPr lang="en-US" altLang="ru-RU" i="1" dirty="0">
                <a:cs typeface="Times New Roman" panose="02020603050405020304" pitchFamily="18" charset="0"/>
              </a:rPr>
              <a:t>AC</a:t>
            </a:r>
            <a:r>
              <a:rPr lang="ru-RU" altLang="ru-RU" i="1" dirty="0">
                <a:cs typeface="Times New Roman" panose="02020603050405020304" pitchFamily="18" charset="0"/>
              </a:rPr>
              <a:t> = </a:t>
            </a:r>
            <a:r>
              <a:rPr lang="en-US" altLang="ru-RU" i="1" dirty="0">
                <a:cs typeface="Times New Roman" panose="02020603050405020304" pitchFamily="18" charset="0"/>
              </a:rPr>
              <a:t>BC</a:t>
            </a:r>
            <a:r>
              <a:rPr lang="ru-RU" altLang="ru-RU" dirty="0">
                <a:cs typeface="Times New Roman" panose="02020603050405020304" pitchFamily="18" charset="0"/>
              </a:rPr>
              <a:t>,</a:t>
            </a:r>
            <a:r>
              <a:rPr lang="ru-RU" altLang="ru-RU" i="1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CD</a:t>
            </a:r>
            <a:r>
              <a:rPr lang="ru-RU" altLang="ru-RU" dirty="0">
                <a:cs typeface="Times New Roman" panose="02020603050405020304" pitchFamily="18" charset="0"/>
              </a:rPr>
              <a:t> – биссектриса. Тогда треугольник </a:t>
            </a:r>
            <a:r>
              <a:rPr lang="en-US" altLang="ru-RU" i="1" dirty="0">
                <a:cs typeface="Times New Roman" panose="02020603050405020304" pitchFamily="18" charset="0"/>
              </a:rPr>
              <a:t>ACD</a:t>
            </a:r>
            <a:r>
              <a:rPr lang="ru-RU" altLang="ru-RU" dirty="0">
                <a:cs typeface="Times New Roman" panose="02020603050405020304" pitchFamily="18" charset="0"/>
              </a:rPr>
              <a:t> равен треугольнику </a:t>
            </a:r>
            <a:r>
              <a:rPr lang="en-US" altLang="ru-RU" i="1" dirty="0">
                <a:cs typeface="Times New Roman" panose="02020603050405020304" pitchFamily="18" charset="0"/>
              </a:rPr>
              <a:t>BCD</a:t>
            </a:r>
            <a:r>
              <a:rPr lang="ru-RU" altLang="ru-RU" dirty="0">
                <a:cs typeface="Times New Roman" panose="02020603050405020304" pitchFamily="18" charset="0"/>
              </a:rPr>
              <a:t> по первому признаку равенства треугольников (</a:t>
            </a:r>
            <a:r>
              <a:rPr lang="ru-RU" altLang="ru-RU" i="1" dirty="0">
                <a:cs typeface="Times New Roman" panose="02020603050405020304" pitchFamily="18" charset="0"/>
              </a:rPr>
              <a:t>АС = ВС</a:t>
            </a:r>
            <a:r>
              <a:rPr lang="ru-RU" altLang="ru-RU" dirty="0">
                <a:cs typeface="Times New Roman" panose="02020603050405020304" pitchFamily="18" charset="0"/>
              </a:rPr>
              <a:t>,</a:t>
            </a:r>
            <a:r>
              <a:rPr lang="ru-RU" altLang="ru-RU" i="1" dirty="0">
                <a:cs typeface="Times New Roman" panose="02020603050405020304" pitchFamily="18" charset="0"/>
              </a:rPr>
              <a:t> С</a:t>
            </a:r>
            <a:r>
              <a:rPr lang="en-US" altLang="ru-RU" i="1" dirty="0">
                <a:cs typeface="Times New Roman" panose="02020603050405020304" pitchFamily="18" charset="0"/>
              </a:rPr>
              <a:t>D</a:t>
            </a:r>
            <a:r>
              <a:rPr lang="ru-RU" altLang="ru-RU" dirty="0">
                <a:cs typeface="Times New Roman" panose="02020603050405020304" pitchFamily="18" charset="0"/>
              </a:rPr>
              <a:t> – общая сторона, </a:t>
            </a:r>
            <a:r>
              <a:rPr lang="en-US" altLang="ru-RU" i="1" dirty="0">
                <a:cs typeface="Times New Roman" panose="02020603050405020304" pitchFamily="18" charset="0"/>
              </a:rPr>
              <a:t>ACD</a:t>
            </a:r>
            <a:r>
              <a:rPr lang="ru-RU" altLang="ru-RU" dirty="0">
                <a:cs typeface="Times New Roman" panose="02020603050405020304" pitchFamily="18" charset="0"/>
              </a:rPr>
              <a:t> = </a:t>
            </a:r>
            <a:r>
              <a:rPr lang="en-US" altLang="ru-RU" i="1" dirty="0">
                <a:cs typeface="Times New Roman" panose="02020603050405020304" pitchFamily="18" charset="0"/>
              </a:rPr>
              <a:t>BCD</a:t>
            </a:r>
            <a:r>
              <a:rPr lang="ru-RU" altLang="ru-RU" dirty="0">
                <a:cs typeface="Times New Roman" panose="02020603050405020304" pitchFamily="18" charset="0"/>
              </a:rPr>
              <a:t>). Следовательно, имеют место равенства</a:t>
            </a:r>
            <a:r>
              <a:rPr lang="ru-RU" altLang="ru-RU" dirty="0"/>
              <a:t>: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dirty="0">
                <a:cs typeface="Times New Roman" panose="02020603050405020304" pitchFamily="18" charset="0"/>
              </a:rPr>
              <a:t>  </a:t>
            </a:r>
            <a:r>
              <a:rPr lang="en-US" altLang="ru-RU" i="1" dirty="0">
                <a:cs typeface="Times New Roman" panose="02020603050405020304" pitchFamily="18" charset="0"/>
              </a:rPr>
              <a:t>AD</a:t>
            </a:r>
            <a:r>
              <a:rPr lang="ru-RU" altLang="ru-RU" i="1" dirty="0">
                <a:cs typeface="Times New Roman" panose="02020603050405020304" pitchFamily="18" charset="0"/>
              </a:rPr>
              <a:t> = </a:t>
            </a:r>
            <a:r>
              <a:rPr lang="en-US" altLang="ru-RU" i="1" dirty="0">
                <a:cs typeface="Times New Roman" panose="02020603050405020304" pitchFamily="18" charset="0"/>
              </a:rPr>
              <a:t>BD</a:t>
            </a:r>
            <a:r>
              <a:rPr lang="ru-RU" altLang="ru-RU" dirty="0" smtClean="0">
                <a:cs typeface="Times New Roman" panose="02020603050405020304" pitchFamily="18" charset="0"/>
              </a:rPr>
              <a:t>, </a:t>
            </a:r>
            <a:r>
              <a:rPr lang="ru-RU" altLang="ru-RU" dirty="0" smtClean="0"/>
              <a:t>угол</a:t>
            </a:r>
            <a:r>
              <a:rPr lang="ru-RU" altLang="ru-RU" dirty="0" smtClean="0">
                <a:cs typeface="Times New Roman" panose="02020603050405020304" pitchFamily="18" charset="0"/>
              </a:rPr>
              <a:t> </a:t>
            </a:r>
            <a:r>
              <a:rPr lang="en-US" altLang="ru-RU" i="1" dirty="0" smtClean="0">
                <a:cs typeface="Times New Roman" panose="02020603050405020304" pitchFamily="18" charset="0"/>
              </a:rPr>
              <a:t>ADC</a:t>
            </a:r>
            <a:r>
              <a:rPr lang="ru-RU" altLang="ru-RU" dirty="0" smtClean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равен углу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BDC</a:t>
            </a:r>
            <a:r>
              <a:rPr lang="ru-RU" altLang="ru-RU" dirty="0">
                <a:cs typeface="Times New Roman" panose="02020603050405020304" pitchFamily="18" charset="0"/>
              </a:rPr>
              <a:t>. Первое из этих равенств означает, что </a:t>
            </a:r>
            <a:r>
              <a:rPr lang="en-US" altLang="ru-RU" i="1" dirty="0">
                <a:cs typeface="Times New Roman" panose="02020603050405020304" pitchFamily="18" charset="0"/>
              </a:rPr>
              <a:t>CD</a:t>
            </a:r>
            <a:r>
              <a:rPr lang="ru-RU" altLang="ru-RU" dirty="0">
                <a:cs typeface="Times New Roman" panose="02020603050405020304" pitchFamily="18" charset="0"/>
              </a:rPr>
              <a:t> является медианой данного треугольника, второе – что </a:t>
            </a:r>
            <a:r>
              <a:rPr lang="en-US" altLang="ru-RU" i="1" dirty="0">
                <a:cs typeface="Times New Roman" panose="02020603050405020304" pitchFamily="18" charset="0"/>
              </a:rPr>
              <a:t>CD </a:t>
            </a:r>
            <a:r>
              <a:rPr lang="ru-RU" altLang="ru-RU" dirty="0">
                <a:cs typeface="Times New Roman" panose="02020603050405020304" pitchFamily="18" charset="0"/>
              </a:rPr>
              <a:t>является его высотой.</a:t>
            </a:r>
            <a:r>
              <a:rPr lang="ru-RU" alt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42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1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-9728" y="0"/>
            <a:ext cx="9144000" cy="457200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FF3300"/>
                </a:solidFill>
              </a:rPr>
              <a:t>Признаки равенства прямоугольных треугольников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8382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solidFill>
                  <a:srgbClr val="FF0000"/>
                </a:solidFill>
              </a:rPr>
              <a:t>	Теорема 1. </a:t>
            </a:r>
            <a:r>
              <a:rPr lang="ru-RU" altLang="ru-RU" dirty="0" smtClean="0"/>
              <a:t>Если </a:t>
            </a:r>
            <a:r>
              <a:rPr lang="ru-RU" altLang="ru-RU" dirty="0"/>
              <a:t>гипотенуза и катет одного прямоугольного треугольника соответственно равны гипотенузе и катету другого прямоугольного треугольника, то такие треугольники равны.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9728" y="2132856"/>
            <a:ext cx="915372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solidFill>
                  <a:srgbClr val="FF3300"/>
                </a:solidFill>
              </a:rPr>
              <a:t>	Теорема 2. </a:t>
            </a:r>
            <a:r>
              <a:rPr lang="ru-RU" altLang="ru-RU" dirty="0"/>
              <a:t>Е</a:t>
            </a:r>
            <a:r>
              <a:rPr lang="ru-RU" altLang="ru-RU" dirty="0">
                <a:cs typeface="Times New Roman" panose="02020603050405020304" pitchFamily="18" charset="0"/>
              </a:rPr>
              <a:t>сли гипотенуза и острый угол одного прямоугольного треугольника соответственно равны гипотенузе и острому углу другого прямоугольного треугольника, то такие треугольники равны.</a:t>
            </a:r>
          </a:p>
        </p:txBody>
      </p:sp>
    </p:spTree>
    <p:extLst>
      <p:ext uri="{BB962C8B-B14F-4D97-AF65-F5344CB8AC3E}">
        <p14:creationId xmlns:p14="http://schemas.microsoft.com/office/powerpoint/2010/main" val="370584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52400" y="609600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>
                <a:cs typeface="Times New Roman" panose="02020603050405020304" pitchFamily="18" charset="0"/>
              </a:rPr>
              <a:t>	1. Докажите</a:t>
            </a:r>
            <a:r>
              <a:rPr lang="ru-RU" altLang="ru-RU" sz="2800" dirty="0">
                <a:cs typeface="Times New Roman" panose="02020603050405020304" pitchFamily="18" charset="0"/>
              </a:rPr>
              <a:t>, что </a:t>
            </a:r>
            <a:r>
              <a:rPr lang="ru-RU" altLang="ru-RU" sz="2800" dirty="0"/>
              <a:t>если медиана треугольника является и высотой, то треугольник равнобедренный.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2500313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Упражнения</a:t>
            </a:r>
          </a:p>
        </p:txBody>
      </p:sp>
    </p:spTree>
    <p:extLst>
      <p:ext uri="{BB962C8B-B14F-4D97-AF65-F5344CB8AC3E}">
        <p14:creationId xmlns:p14="http://schemas.microsoft.com/office/powerpoint/2010/main" val="260933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0" y="159087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solidFill>
                  <a:srgbClr val="FF3300"/>
                </a:solidFill>
              </a:rPr>
              <a:t>	Доказательство</a:t>
            </a:r>
            <a:r>
              <a:rPr lang="ru-RU" altLang="ru-RU" dirty="0">
                <a:solidFill>
                  <a:srgbClr val="FF3300"/>
                </a:solidFill>
              </a:rPr>
              <a:t>: </a:t>
            </a:r>
            <a:r>
              <a:rPr lang="ru-RU" altLang="ru-RU" dirty="0"/>
              <a:t>Пусть в треугольнике </a:t>
            </a:r>
            <a:r>
              <a:rPr lang="en-US" altLang="ru-RU" i="1" dirty="0"/>
              <a:t>ABC </a:t>
            </a:r>
            <a:r>
              <a:rPr lang="ru-RU" altLang="ru-RU" dirty="0"/>
              <a:t>медиана </a:t>
            </a:r>
            <a:r>
              <a:rPr lang="en-US" altLang="ru-RU" i="1" dirty="0"/>
              <a:t>CD </a:t>
            </a:r>
            <a:r>
              <a:rPr lang="ru-RU" altLang="ru-RU" dirty="0"/>
              <a:t>является высотой. Тогда треугольники </a:t>
            </a:r>
            <a:r>
              <a:rPr lang="en-US" altLang="ru-RU" i="1" dirty="0"/>
              <a:t>ACD </a:t>
            </a:r>
            <a:r>
              <a:rPr lang="ru-RU" altLang="ru-RU" dirty="0"/>
              <a:t>и </a:t>
            </a:r>
            <a:r>
              <a:rPr lang="en-US" altLang="ru-RU" i="1" dirty="0"/>
              <a:t>BCD </a:t>
            </a:r>
            <a:r>
              <a:rPr lang="ru-RU" altLang="ru-RU" dirty="0"/>
              <a:t>равны по двум сторонам и углу между ними</a:t>
            </a:r>
            <a:r>
              <a:rPr lang="en-US" altLang="ru-RU" dirty="0"/>
              <a:t>.</a:t>
            </a:r>
            <a:r>
              <a:rPr lang="ru-RU" altLang="ru-RU" dirty="0"/>
              <a:t> Следовательно, </a:t>
            </a:r>
            <a:r>
              <a:rPr lang="en-US" altLang="ru-RU" i="1" dirty="0"/>
              <a:t>AC = BC</a:t>
            </a:r>
            <a:r>
              <a:rPr lang="ru-RU" altLang="ru-RU" dirty="0"/>
              <a:t>, т.е. треугольник </a:t>
            </a:r>
            <a:r>
              <a:rPr lang="en-US" altLang="ru-RU" i="1" dirty="0"/>
              <a:t>ABC </a:t>
            </a:r>
            <a:r>
              <a:rPr lang="ru-RU" altLang="ru-RU" dirty="0"/>
              <a:t>равнобедренный.</a:t>
            </a:r>
          </a:p>
        </p:txBody>
      </p:sp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16832"/>
            <a:ext cx="2500313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03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52400" y="609600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>
                <a:cs typeface="Times New Roman" panose="02020603050405020304" pitchFamily="18" charset="0"/>
              </a:rPr>
              <a:t>	2. Докажите</a:t>
            </a:r>
            <a:r>
              <a:rPr lang="ru-RU" altLang="ru-RU" sz="2800" dirty="0">
                <a:cs typeface="Times New Roman" panose="02020603050405020304" pitchFamily="18" charset="0"/>
              </a:rPr>
              <a:t>, что </a:t>
            </a:r>
            <a:r>
              <a:rPr lang="ru-RU" altLang="ru-RU" sz="2800" dirty="0"/>
              <a:t>если биссектриса треугольника является и высотой, то треугольник равнобедренный.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614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52600"/>
            <a:ext cx="2500313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04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228600" y="332656"/>
            <a:ext cx="8915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solidFill>
                  <a:srgbClr val="FF3300"/>
                </a:solidFill>
              </a:rPr>
              <a:t>	Доказательство</a:t>
            </a:r>
            <a:r>
              <a:rPr lang="ru-RU" altLang="ru-RU" dirty="0">
                <a:solidFill>
                  <a:srgbClr val="FF3300"/>
                </a:solidFill>
              </a:rPr>
              <a:t>: </a:t>
            </a:r>
            <a:r>
              <a:rPr lang="ru-RU" altLang="ru-RU" dirty="0"/>
              <a:t>Пусть в треугольнике </a:t>
            </a:r>
            <a:r>
              <a:rPr lang="en-US" altLang="ru-RU" i="1" dirty="0"/>
              <a:t>ABC </a:t>
            </a:r>
            <a:r>
              <a:rPr lang="ru-RU" altLang="ru-RU" dirty="0"/>
              <a:t>биссектриса </a:t>
            </a:r>
            <a:r>
              <a:rPr lang="en-US" altLang="ru-RU" i="1" dirty="0"/>
              <a:t>CD </a:t>
            </a:r>
            <a:r>
              <a:rPr lang="ru-RU" altLang="ru-RU" dirty="0"/>
              <a:t>является высотой. Тогда треугольники </a:t>
            </a:r>
            <a:r>
              <a:rPr lang="en-US" altLang="ru-RU" i="1" dirty="0"/>
              <a:t>ACD </a:t>
            </a:r>
            <a:r>
              <a:rPr lang="ru-RU" altLang="ru-RU" dirty="0"/>
              <a:t>и </a:t>
            </a:r>
            <a:r>
              <a:rPr lang="en-US" altLang="ru-RU" i="1" dirty="0"/>
              <a:t>BCD </a:t>
            </a:r>
            <a:r>
              <a:rPr lang="ru-RU" altLang="ru-RU" dirty="0"/>
              <a:t>равны по стороне и двум прилежащим к ней углам</a:t>
            </a:r>
            <a:r>
              <a:rPr lang="en-US" altLang="ru-RU" dirty="0"/>
              <a:t>.</a:t>
            </a:r>
            <a:r>
              <a:rPr lang="ru-RU" altLang="ru-RU" dirty="0"/>
              <a:t> Следовательно, </a:t>
            </a:r>
            <a:r>
              <a:rPr lang="en-US" altLang="ru-RU" i="1" dirty="0"/>
              <a:t>AC = BC</a:t>
            </a:r>
            <a:r>
              <a:rPr lang="ru-RU" altLang="ru-RU" dirty="0"/>
              <a:t>, т.е. треугольник </a:t>
            </a:r>
            <a:r>
              <a:rPr lang="en-US" altLang="ru-RU" i="1" dirty="0"/>
              <a:t>ABC </a:t>
            </a:r>
            <a:r>
              <a:rPr lang="ru-RU" altLang="ru-RU" dirty="0"/>
              <a:t>равнобедренный.</a:t>
            </a:r>
          </a:p>
        </p:txBody>
      </p:sp>
      <p:pic>
        <p:nvPicPr>
          <p:cNvPr id="614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60848"/>
            <a:ext cx="2500313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53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63230" y="107320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>
                <a:cs typeface="Times New Roman" panose="02020603050405020304" pitchFamily="18" charset="0"/>
              </a:rPr>
              <a:t>	3.* Докажите</a:t>
            </a:r>
            <a:r>
              <a:rPr lang="ru-RU" altLang="ru-RU" sz="2800" dirty="0">
                <a:cs typeface="Times New Roman" panose="02020603050405020304" pitchFamily="18" charset="0"/>
              </a:rPr>
              <a:t>, что </a:t>
            </a:r>
            <a:r>
              <a:rPr lang="ru-RU" altLang="ru-RU" sz="2800" dirty="0"/>
              <a:t>если биссектриса треугольника является и </a:t>
            </a:r>
            <a:r>
              <a:rPr lang="ru-RU" altLang="ru-RU" sz="2800" dirty="0" smtClean="0"/>
              <a:t>медианой, </a:t>
            </a:r>
            <a:r>
              <a:rPr lang="ru-RU" altLang="ru-RU" sz="2800" dirty="0"/>
              <a:t>то треугольник равнобедренный.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484784"/>
            <a:ext cx="3123520" cy="26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1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483774" cy="576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-29183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sz="2800" dirty="0" smtClean="0">
                <a:solidFill>
                  <a:srgbClr val="FF0000"/>
                </a:solidFill>
              </a:rPr>
              <a:t>«Доказательства»</a:t>
            </a:r>
          </a:p>
        </p:txBody>
      </p:sp>
    </p:spTree>
    <p:extLst>
      <p:ext uri="{BB962C8B-B14F-4D97-AF65-F5344CB8AC3E}">
        <p14:creationId xmlns:p14="http://schemas.microsoft.com/office/powerpoint/2010/main" val="179503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Text Box 5"/>
              <p:cNvSpPr txBox="1">
                <a:spLocks noChangeArrowheads="1"/>
              </p:cNvSpPr>
              <p:nvPr/>
            </p:nvSpPr>
            <p:spPr bwMode="auto">
              <a:xfrm>
                <a:off x="63230" y="107320"/>
                <a:ext cx="8763000" cy="26776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	Решение.</a:t>
                </a:r>
                <a:r>
                  <a:rPr lang="ru-RU" altLang="ru-RU" sz="2800" dirty="0" smtClean="0">
                    <a:cs typeface="Times New Roman" panose="02020603050405020304" pitchFamily="18" charset="0"/>
                  </a:rPr>
                  <a:t> На продолжении биссектрисы </a:t>
                </a:r>
                <a:r>
                  <a:rPr lang="en-US" altLang="ru-RU" sz="2800" i="1" dirty="0" smtClean="0">
                    <a:cs typeface="Times New Roman" panose="02020603050405020304" pitchFamily="18" charset="0"/>
                  </a:rPr>
                  <a:t>CD </a:t>
                </a:r>
                <a:r>
                  <a:rPr lang="ru-RU" altLang="ru-RU" sz="2800" dirty="0" smtClean="0">
                    <a:cs typeface="Times New Roman" panose="02020603050405020304" pitchFamily="18" charset="0"/>
                  </a:rPr>
                  <a:t>отложим отрезок </a:t>
                </a:r>
                <a:r>
                  <a:rPr lang="en-US" altLang="ru-RU" sz="2800" i="1" dirty="0" smtClean="0">
                    <a:cs typeface="Times New Roman" panose="02020603050405020304" pitchFamily="18" charset="0"/>
                  </a:rPr>
                  <a:t>DC’</a:t>
                </a:r>
                <a:r>
                  <a:rPr lang="ru-RU" altLang="ru-RU" sz="2800" dirty="0" smtClean="0">
                    <a:cs typeface="Times New Roman" panose="02020603050405020304" pitchFamily="18" charset="0"/>
                  </a:rPr>
                  <a:t> = </a:t>
                </a:r>
                <a:r>
                  <a:rPr lang="en-US" altLang="ru-RU" sz="2800" i="1" dirty="0" smtClean="0">
                    <a:cs typeface="Times New Roman" panose="02020603050405020304" pitchFamily="18" charset="0"/>
                  </a:rPr>
                  <a:t>CD</a:t>
                </a:r>
                <a:r>
                  <a:rPr lang="en-US" altLang="ru-RU" sz="2800" dirty="0" smtClean="0">
                    <a:cs typeface="Times New Roman" panose="02020603050405020304" pitchFamily="18" charset="0"/>
                  </a:rPr>
                  <a:t>. </a:t>
                </a:r>
                <a:r>
                  <a:rPr lang="ru-RU" altLang="ru-RU" sz="2800" dirty="0" smtClean="0">
                    <a:cs typeface="Times New Roman" panose="02020603050405020304" pitchFamily="18" charset="0"/>
                  </a:rPr>
                  <a:t>Треугольники </a:t>
                </a:r>
                <a:r>
                  <a:rPr lang="en-US" altLang="ru-RU" sz="2800" i="1" dirty="0" smtClean="0">
                    <a:cs typeface="Times New Roman" panose="02020603050405020304" pitchFamily="18" charset="0"/>
                  </a:rPr>
                  <a:t>ADC’ </a:t>
                </a:r>
                <a:r>
                  <a:rPr lang="ru-RU" altLang="ru-RU" sz="2800" dirty="0" smtClean="0">
                    <a:cs typeface="Times New Roman" panose="02020603050405020304" pitchFamily="18" charset="0"/>
                  </a:rPr>
                  <a:t>и </a:t>
                </a:r>
                <a:r>
                  <a:rPr lang="en-US" altLang="ru-RU" sz="2800" i="1" dirty="0" smtClean="0">
                    <a:cs typeface="Times New Roman" panose="02020603050405020304" pitchFamily="18" charset="0"/>
                  </a:rPr>
                  <a:t>BDC </a:t>
                </a:r>
                <a:r>
                  <a:rPr lang="ru-RU" altLang="ru-RU" sz="2800" dirty="0" smtClean="0">
                    <a:cs typeface="Times New Roman" panose="02020603050405020304" pitchFamily="18" charset="0"/>
                  </a:rPr>
                  <a:t>равны по двум сторонам и углу между ними. Следовательно, </a:t>
                </a:r>
                <a:r>
                  <a:rPr lang="en-US" altLang="ru-RU" sz="2800" i="1" dirty="0" smtClean="0">
                    <a:cs typeface="Times New Roman" panose="02020603050405020304" pitchFamily="18" charset="0"/>
                  </a:rPr>
                  <a:t>AC’ = BC</a:t>
                </a:r>
                <a:r>
                  <a:rPr lang="en-US" altLang="ru-RU" sz="2800" dirty="0" smtClean="0">
                    <a:cs typeface="Times New Roman" panose="02020603050405020304" pitchFamily="18" charset="0"/>
                  </a:rPr>
                  <a:t>,</a:t>
                </a:r>
                <a:r>
                  <a:rPr lang="ru-RU" altLang="ru-RU" sz="28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en-US" alt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alt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alt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=∠</m:t>
                    </m:r>
                    <m:r>
                      <a:rPr lang="en-US" alt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𝐴𝐶𝐷</m:t>
                    </m:r>
                  </m:oMath>
                </a14:m>
                <a:r>
                  <a:rPr lang="en-US" altLang="ru-RU" sz="2800" dirty="0" smtClean="0">
                    <a:cs typeface="Times New Roman" panose="02020603050405020304" pitchFamily="18" charset="0"/>
                  </a:rPr>
                  <a:t>. </a:t>
                </a:r>
                <a:r>
                  <a:rPr lang="ru-RU" altLang="ru-RU" sz="2800" dirty="0" smtClean="0">
                    <a:cs typeface="Times New Roman" panose="02020603050405020304" pitchFamily="18" charset="0"/>
                  </a:rPr>
                  <a:t>Значит, треугольник </a:t>
                </a:r>
                <a:r>
                  <a:rPr lang="en-US" altLang="ru-RU" sz="2800" i="1" dirty="0" smtClean="0">
                    <a:cs typeface="Times New Roman" panose="02020603050405020304" pitchFamily="18" charset="0"/>
                  </a:rPr>
                  <a:t>ACC’ </a:t>
                </a:r>
                <a:r>
                  <a:rPr lang="ru-RU" altLang="ru-RU" sz="2800" dirty="0" smtClean="0">
                    <a:cs typeface="Times New Roman" panose="02020603050405020304" pitchFamily="18" charset="0"/>
                  </a:rPr>
                  <a:t>равнобедренный, </a:t>
                </a:r>
                <a:r>
                  <a:rPr lang="en-US" altLang="ru-RU" sz="2800" i="1" dirty="0" smtClean="0">
                    <a:cs typeface="Times New Roman" panose="02020603050405020304" pitchFamily="18" charset="0"/>
                  </a:rPr>
                  <a:t>AC = AC’ = BC</a:t>
                </a:r>
                <a:r>
                  <a:rPr lang="ru-RU" altLang="ru-RU" sz="2800" i="1" dirty="0" smtClean="0">
                    <a:cs typeface="Times New Roman" panose="02020603050405020304" pitchFamily="18" charset="0"/>
                  </a:rPr>
                  <a:t>,</a:t>
                </a:r>
                <a:r>
                  <a:rPr lang="en-US" altLang="ru-RU" sz="2800" dirty="0" smtClean="0">
                    <a:cs typeface="Times New Roman" panose="02020603050405020304" pitchFamily="18" charset="0"/>
                  </a:rPr>
                  <a:t> </a:t>
                </a:r>
                <a:r>
                  <a:rPr lang="ru-RU" altLang="ru-RU" sz="2800" dirty="0" smtClean="0">
                    <a:cs typeface="Times New Roman" panose="02020603050405020304" pitchFamily="18" charset="0"/>
                  </a:rPr>
                  <a:t>т. е. треугольник </a:t>
                </a:r>
                <a:r>
                  <a:rPr lang="en-US" altLang="ru-RU" sz="2800" i="1" dirty="0" smtClean="0">
                    <a:cs typeface="Times New Roman" panose="02020603050405020304" pitchFamily="18" charset="0"/>
                  </a:rPr>
                  <a:t>ABC </a:t>
                </a:r>
                <a:r>
                  <a:rPr lang="ru-RU" altLang="ru-RU" sz="2800" dirty="0" smtClean="0">
                    <a:cs typeface="Times New Roman" panose="02020603050405020304" pitchFamily="18" charset="0"/>
                  </a:rPr>
                  <a:t>равнобедренный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.</a:t>
                </a:r>
                <a:endParaRPr lang="ru-RU" altLang="ru-RU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48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30" y="107320"/>
                <a:ext cx="8763000" cy="2677656"/>
              </a:xfrm>
              <a:prstGeom prst="rect">
                <a:avLst/>
              </a:prstGeom>
              <a:blipFill>
                <a:blip r:embed="rId3"/>
                <a:stretch>
                  <a:fillRect l="-1391" t="-2506" r="-1391" b="-54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2924944"/>
            <a:ext cx="2516274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3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46772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dirty="0" smtClean="0"/>
              <a:t>4. </a:t>
            </a:r>
            <a:r>
              <a:rPr lang="ru-RU" altLang="ru-RU" dirty="0" smtClean="0">
                <a:cs typeface="Times New Roman" panose="02020603050405020304" pitchFamily="18" charset="0"/>
              </a:rPr>
              <a:t>Докажите</a:t>
            </a:r>
            <a:r>
              <a:rPr lang="ru-RU" altLang="ru-RU" dirty="0">
                <a:cs typeface="Times New Roman" panose="02020603050405020304" pitchFamily="18" charset="0"/>
              </a:rPr>
              <a:t>, что </a:t>
            </a:r>
            <a:r>
              <a:rPr lang="ru-RU" altLang="ru-RU" dirty="0" smtClean="0">
                <a:cs typeface="Times New Roman" panose="02020603050405020304" pitchFamily="18" charset="0"/>
              </a:rPr>
              <a:t>высоты </a:t>
            </a:r>
            <a:r>
              <a:rPr lang="ru-RU" altLang="ru-RU" dirty="0">
                <a:cs typeface="Times New Roman" panose="02020603050405020304" pitchFamily="18" charset="0"/>
              </a:rPr>
              <a:t>равнобедренного треугольника, проведенные к боковым сторонам, равны.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12776"/>
            <a:ext cx="314788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44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332656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solidFill>
                  <a:srgbClr val="FF3300"/>
                </a:solidFill>
              </a:rPr>
              <a:t>	Решение</a:t>
            </a:r>
            <a:r>
              <a:rPr lang="ru-RU" altLang="ru-RU" dirty="0">
                <a:solidFill>
                  <a:srgbClr val="FF3300"/>
                </a:solidFill>
              </a:rPr>
              <a:t>.</a:t>
            </a:r>
            <a:r>
              <a:rPr lang="ru-RU" altLang="ru-RU" dirty="0"/>
              <a:t> Пусть </a:t>
            </a:r>
            <a:r>
              <a:rPr lang="en-US" altLang="ru-RU" i="1" dirty="0"/>
              <a:t>ABC </a:t>
            </a:r>
            <a:r>
              <a:rPr lang="ru-RU" altLang="ru-RU" i="1" dirty="0"/>
              <a:t>– </a:t>
            </a:r>
            <a:r>
              <a:rPr lang="ru-RU" altLang="ru-RU" dirty="0"/>
              <a:t>равнобедренный треугольник (</a:t>
            </a:r>
            <a:r>
              <a:rPr lang="en-US" altLang="ru-RU" i="1" dirty="0" smtClean="0"/>
              <a:t>AC </a:t>
            </a:r>
            <a:r>
              <a:rPr lang="en-US" altLang="ru-RU" i="1" dirty="0"/>
              <a:t>= BC</a:t>
            </a:r>
            <a:r>
              <a:rPr lang="en-US" altLang="ru-RU" dirty="0"/>
              <a:t>), </a:t>
            </a:r>
            <a:r>
              <a:rPr lang="en-US" altLang="ru-RU" i="1" dirty="0" smtClean="0"/>
              <a:t>AA</a:t>
            </a:r>
            <a:r>
              <a:rPr lang="en-US" altLang="ru-RU" baseline="-25000" dirty="0" smtClean="0"/>
              <a:t>1</a:t>
            </a:r>
            <a:r>
              <a:rPr lang="en-US" altLang="ru-RU" i="1" dirty="0" smtClean="0"/>
              <a:t> </a:t>
            </a:r>
            <a:r>
              <a:rPr lang="ru-RU" altLang="ru-RU" dirty="0"/>
              <a:t>и </a:t>
            </a:r>
            <a:r>
              <a:rPr lang="en-US" altLang="ru-RU" i="1" dirty="0" smtClean="0"/>
              <a:t>BB</a:t>
            </a:r>
            <a:r>
              <a:rPr lang="en-US" altLang="ru-RU" baseline="-25000" dirty="0" smtClean="0"/>
              <a:t>1</a:t>
            </a:r>
            <a:r>
              <a:rPr lang="en-US" altLang="ru-RU" i="1" dirty="0" smtClean="0"/>
              <a:t> </a:t>
            </a:r>
            <a:r>
              <a:rPr lang="ru-RU" altLang="ru-RU" i="1" dirty="0"/>
              <a:t>–</a:t>
            </a:r>
            <a:r>
              <a:rPr lang="ru-RU" altLang="ru-RU" dirty="0"/>
              <a:t> </a:t>
            </a:r>
            <a:r>
              <a:rPr lang="ru-RU" altLang="ru-RU" dirty="0" smtClean="0"/>
              <a:t>высоты </a:t>
            </a:r>
            <a:r>
              <a:rPr lang="ru-RU" altLang="ru-RU" dirty="0"/>
              <a:t>Тогда </a:t>
            </a:r>
            <a:r>
              <a:rPr lang="ru-RU" altLang="ru-RU" dirty="0" smtClean="0"/>
              <a:t>прямоугольные треугольники </a:t>
            </a:r>
            <a:r>
              <a:rPr lang="en-US" altLang="ru-RU" i="1" dirty="0" smtClean="0"/>
              <a:t>ABA</a:t>
            </a:r>
            <a:r>
              <a:rPr lang="en-US" altLang="ru-RU" baseline="-25000" dirty="0" smtClean="0"/>
              <a:t>1</a:t>
            </a:r>
            <a:r>
              <a:rPr lang="en-US" altLang="ru-RU" i="1" dirty="0" smtClean="0"/>
              <a:t> </a:t>
            </a:r>
            <a:r>
              <a:rPr lang="ru-RU" altLang="ru-RU" dirty="0"/>
              <a:t>и </a:t>
            </a:r>
            <a:r>
              <a:rPr lang="en-US" altLang="ru-RU" i="1" dirty="0" smtClean="0"/>
              <a:t>BAB</a:t>
            </a:r>
            <a:r>
              <a:rPr lang="en-US" altLang="ru-RU" baseline="-25000" dirty="0" smtClean="0"/>
              <a:t>1</a:t>
            </a:r>
            <a:r>
              <a:rPr lang="en-US" altLang="ru-RU" i="1" dirty="0" smtClean="0"/>
              <a:t> </a:t>
            </a:r>
            <a:r>
              <a:rPr lang="ru-RU" altLang="ru-RU" dirty="0"/>
              <a:t>равны по </a:t>
            </a:r>
            <a:r>
              <a:rPr lang="ru-RU" altLang="ru-RU" dirty="0" smtClean="0"/>
              <a:t>гипотенузе и острому углу. </a:t>
            </a:r>
            <a:r>
              <a:rPr lang="ru-RU" altLang="ru-RU" dirty="0"/>
              <a:t>Следовательно, </a:t>
            </a:r>
            <a:r>
              <a:rPr lang="en-US" altLang="ru-RU" i="1" dirty="0" smtClean="0"/>
              <a:t>AA</a:t>
            </a:r>
            <a:r>
              <a:rPr lang="en-US" altLang="ru-RU" baseline="-25000" dirty="0" smtClean="0"/>
              <a:t>1</a:t>
            </a:r>
            <a:r>
              <a:rPr lang="en-US" altLang="ru-RU" i="1" dirty="0" smtClean="0"/>
              <a:t> </a:t>
            </a:r>
            <a:r>
              <a:rPr lang="en-US" altLang="ru-RU" i="1" dirty="0"/>
              <a:t>= </a:t>
            </a:r>
            <a:r>
              <a:rPr lang="en-US" altLang="ru-RU" i="1" dirty="0" smtClean="0"/>
              <a:t>BB</a:t>
            </a:r>
            <a:r>
              <a:rPr lang="en-US" altLang="ru-RU" baseline="-25000" dirty="0" smtClean="0"/>
              <a:t>1</a:t>
            </a:r>
            <a:r>
              <a:rPr lang="ru-RU" altLang="ru-RU" dirty="0" smtClean="0"/>
              <a:t>.</a:t>
            </a:r>
            <a:endParaRPr lang="ru-RU" alt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02316"/>
            <a:ext cx="314788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41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46772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5</a:t>
            </a:r>
            <a:r>
              <a:rPr lang="ru-RU" altLang="ru-RU" dirty="0" smtClean="0"/>
              <a:t>. </a:t>
            </a:r>
            <a:r>
              <a:rPr lang="ru-RU" altLang="ru-RU" dirty="0" smtClean="0">
                <a:cs typeface="Times New Roman" panose="02020603050405020304" pitchFamily="18" charset="0"/>
              </a:rPr>
              <a:t>Докажите</a:t>
            </a:r>
            <a:r>
              <a:rPr lang="ru-RU" altLang="ru-RU" dirty="0">
                <a:cs typeface="Times New Roman" panose="02020603050405020304" pitchFamily="18" charset="0"/>
              </a:rPr>
              <a:t>, что </a:t>
            </a:r>
            <a:r>
              <a:rPr lang="ru-RU" altLang="ru-RU" dirty="0" smtClean="0">
                <a:cs typeface="Times New Roman" panose="02020603050405020304" pitchFamily="18" charset="0"/>
              </a:rPr>
              <a:t>если две высоты треугольника равны, то этот треугольник равнобедренный. 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12776"/>
            <a:ext cx="314788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38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0" y="188640"/>
                <a:ext cx="9144000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dirty="0" smtClean="0">
                    <a:solidFill>
                      <a:srgbClr val="FF3300"/>
                    </a:solidFill>
                  </a:rPr>
                  <a:t>	Решение</a:t>
                </a:r>
                <a:r>
                  <a:rPr lang="ru-RU" altLang="ru-RU" dirty="0">
                    <a:solidFill>
                      <a:srgbClr val="FF3300"/>
                    </a:solidFill>
                  </a:rPr>
                  <a:t>.</a:t>
                </a:r>
                <a:r>
                  <a:rPr lang="ru-RU" altLang="ru-RU" dirty="0"/>
                  <a:t> Пусть </a:t>
                </a:r>
                <a:r>
                  <a:rPr lang="en-US" altLang="ru-RU" i="1" dirty="0"/>
                  <a:t>ABC </a:t>
                </a:r>
                <a:r>
                  <a:rPr lang="ru-RU" altLang="ru-RU" i="1" dirty="0"/>
                  <a:t>– </a:t>
                </a:r>
                <a:r>
                  <a:rPr lang="ru-RU" altLang="ru-RU" dirty="0" smtClean="0"/>
                  <a:t>треугольник</a:t>
                </a:r>
                <a:r>
                  <a:rPr lang="en-US" altLang="ru-RU" dirty="0" smtClean="0"/>
                  <a:t>, </a:t>
                </a:r>
                <a:r>
                  <a:rPr lang="en-US" altLang="ru-RU" i="1" dirty="0" smtClean="0"/>
                  <a:t>AA</a:t>
                </a:r>
                <a:r>
                  <a:rPr lang="en-US" altLang="ru-RU" baseline="-25000" dirty="0" smtClean="0"/>
                  <a:t>1</a:t>
                </a:r>
                <a:r>
                  <a:rPr lang="en-US" altLang="ru-RU" i="1" dirty="0" smtClean="0"/>
                  <a:t> </a:t>
                </a:r>
                <a:r>
                  <a:rPr lang="ru-RU" altLang="ru-RU" dirty="0"/>
                  <a:t>и </a:t>
                </a:r>
                <a:r>
                  <a:rPr lang="en-US" altLang="ru-RU" i="1" dirty="0" smtClean="0"/>
                  <a:t>BB</a:t>
                </a:r>
                <a:r>
                  <a:rPr lang="en-US" altLang="ru-RU" baseline="-25000" dirty="0" smtClean="0"/>
                  <a:t>1</a:t>
                </a:r>
                <a:r>
                  <a:rPr lang="en-US" altLang="ru-RU" i="1" dirty="0" smtClean="0"/>
                  <a:t> </a:t>
                </a:r>
                <a:r>
                  <a:rPr lang="ru-RU" altLang="ru-RU" i="1" dirty="0"/>
                  <a:t>–</a:t>
                </a:r>
                <a:r>
                  <a:rPr lang="ru-RU" altLang="ru-RU" dirty="0"/>
                  <a:t> </a:t>
                </a:r>
                <a:r>
                  <a:rPr lang="ru-RU" altLang="ru-RU" dirty="0" smtClean="0"/>
                  <a:t>равные высоты </a:t>
                </a:r>
                <a:r>
                  <a:rPr lang="ru-RU" altLang="ru-RU" dirty="0"/>
                  <a:t>Тогда </a:t>
                </a:r>
                <a:r>
                  <a:rPr lang="ru-RU" altLang="ru-RU" dirty="0" smtClean="0"/>
                  <a:t>прямоугольные треугольники </a:t>
                </a:r>
                <a:r>
                  <a:rPr lang="en-US" altLang="ru-RU" i="1" dirty="0" smtClean="0"/>
                  <a:t>ABA</a:t>
                </a:r>
                <a:r>
                  <a:rPr lang="en-US" altLang="ru-RU" baseline="-25000" dirty="0" smtClean="0"/>
                  <a:t>1</a:t>
                </a:r>
                <a:r>
                  <a:rPr lang="en-US" altLang="ru-RU" i="1" dirty="0" smtClean="0"/>
                  <a:t> </a:t>
                </a:r>
                <a:r>
                  <a:rPr lang="ru-RU" altLang="ru-RU" dirty="0"/>
                  <a:t>и </a:t>
                </a:r>
                <a:r>
                  <a:rPr lang="en-US" altLang="ru-RU" i="1" dirty="0" smtClean="0"/>
                  <a:t>BAB</a:t>
                </a:r>
                <a:r>
                  <a:rPr lang="en-US" altLang="ru-RU" baseline="-25000" dirty="0" smtClean="0"/>
                  <a:t>1</a:t>
                </a:r>
                <a:r>
                  <a:rPr lang="en-US" altLang="ru-RU" i="1" dirty="0" smtClean="0"/>
                  <a:t> </a:t>
                </a:r>
                <a:r>
                  <a:rPr lang="ru-RU" altLang="ru-RU" dirty="0"/>
                  <a:t>равны по </a:t>
                </a:r>
                <a:r>
                  <a:rPr lang="ru-RU" altLang="ru-RU" dirty="0" smtClean="0"/>
                  <a:t>гипотенузе и катету. </a:t>
                </a:r>
                <a:r>
                  <a:rPr lang="ru-RU" altLang="ru-RU" dirty="0"/>
                  <a:t>Следовательно, </a:t>
                </a:r>
                <a14:m>
                  <m:oMath xmlns:m="http://schemas.openxmlformats.org/officeDocument/2006/math">
                    <m:r>
                      <a:rPr lang="ru-RU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sSub>
                      <m:sSubPr>
                        <m:ctrlP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𝐵𝐴</m:t>
                    </m:r>
                    <m:sSub>
                      <m:sSubPr>
                        <m:ctrlP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altLang="ru-RU" dirty="0" smtClean="0"/>
                  <a:t>. Значит, треугольник </a:t>
                </a:r>
                <a:r>
                  <a:rPr lang="en-US" altLang="ru-RU" i="1" dirty="0" smtClean="0"/>
                  <a:t>ABC </a:t>
                </a:r>
                <a:r>
                  <a:rPr lang="ru-RU" altLang="ru-RU" dirty="0" smtClean="0"/>
                  <a:t>– равнобедренный.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88640"/>
                <a:ext cx="9144000" cy="1569660"/>
              </a:xfrm>
              <a:prstGeom prst="rect">
                <a:avLst/>
              </a:prstGeom>
              <a:blipFill>
                <a:blip r:embed="rId3"/>
                <a:stretch>
                  <a:fillRect l="-1000" t="-3113" r="-1000" b="-81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60848"/>
            <a:ext cx="314788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02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30480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46772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dirty="0" smtClean="0"/>
              <a:t>6. </a:t>
            </a:r>
            <a:r>
              <a:rPr lang="ru-RU" altLang="ru-RU" dirty="0" smtClean="0">
                <a:cs typeface="Times New Roman" panose="02020603050405020304" pitchFamily="18" charset="0"/>
              </a:rPr>
              <a:t>Докажите</a:t>
            </a:r>
            <a:r>
              <a:rPr lang="ru-RU" altLang="ru-RU" dirty="0">
                <a:cs typeface="Times New Roman" panose="02020603050405020304" pitchFamily="18" charset="0"/>
              </a:rPr>
              <a:t>, что медианы равнобедренного треугольника, проведенные к боковым сторонам, равны. </a:t>
            </a:r>
          </a:p>
        </p:txBody>
      </p:sp>
    </p:spTree>
    <p:extLst>
      <p:ext uri="{BB962C8B-B14F-4D97-AF65-F5344CB8AC3E}">
        <p14:creationId xmlns:p14="http://schemas.microsoft.com/office/powerpoint/2010/main" val="352020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32856"/>
            <a:ext cx="30480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0" y="260648"/>
                <a:ext cx="9144000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dirty="0" smtClean="0">
                    <a:solidFill>
                      <a:srgbClr val="FF3300"/>
                    </a:solidFill>
                  </a:rPr>
                  <a:t>	Решение</a:t>
                </a:r>
                <a:r>
                  <a:rPr lang="ru-RU" altLang="ru-RU" dirty="0">
                    <a:solidFill>
                      <a:srgbClr val="FF3300"/>
                    </a:solidFill>
                  </a:rPr>
                  <a:t>.</a:t>
                </a:r>
                <a:r>
                  <a:rPr lang="ru-RU" altLang="ru-RU" dirty="0"/>
                  <a:t> Пусть </a:t>
                </a:r>
                <a:r>
                  <a:rPr lang="en-US" altLang="ru-RU" i="1" dirty="0"/>
                  <a:t>ABC </a:t>
                </a:r>
                <a:r>
                  <a:rPr lang="ru-RU" altLang="ru-RU" i="1" dirty="0"/>
                  <a:t>– </a:t>
                </a:r>
                <a:r>
                  <a:rPr lang="ru-RU" altLang="ru-RU" dirty="0"/>
                  <a:t>равнобедренный треугольник (</a:t>
                </a:r>
                <a:r>
                  <a:rPr lang="en-US" altLang="ru-RU" i="1" dirty="0" smtClean="0"/>
                  <a:t>AC </a:t>
                </a:r>
                <a:r>
                  <a:rPr lang="en-US" altLang="ru-RU" i="1" dirty="0"/>
                  <a:t>= BC</a:t>
                </a:r>
                <a:r>
                  <a:rPr lang="en-US" altLang="ru-RU" dirty="0"/>
                  <a:t>), </a:t>
                </a:r>
                <a:r>
                  <a:rPr lang="en-US" altLang="ru-RU" i="1" dirty="0" smtClean="0"/>
                  <a:t>AA</a:t>
                </a:r>
                <a:r>
                  <a:rPr lang="en-US" altLang="ru-RU" baseline="-25000" dirty="0" smtClean="0"/>
                  <a:t>1</a:t>
                </a:r>
                <a:r>
                  <a:rPr lang="en-US" altLang="ru-RU" i="1" dirty="0" smtClean="0"/>
                  <a:t> </a:t>
                </a:r>
                <a:r>
                  <a:rPr lang="ru-RU" altLang="ru-RU" dirty="0"/>
                  <a:t>и </a:t>
                </a:r>
                <a:r>
                  <a:rPr lang="en-US" altLang="ru-RU" i="1" dirty="0" smtClean="0"/>
                  <a:t>BB</a:t>
                </a:r>
                <a:r>
                  <a:rPr lang="en-US" altLang="ru-RU" baseline="-25000" dirty="0" smtClean="0"/>
                  <a:t>1</a:t>
                </a:r>
                <a:r>
                  <a:rPr lang="en-US" altLang="ru-RU" i="1" dirty="0" smtClean="0"/>
                  <a:t> </a:t>
                </a:r>
                <a:r>
                  <a:rPr lang="ru-RU" altLang="ru-RU" i="1" dirty="0"/>
                  <a:t>– </a:t>
                </a:r>
                <a:r>
                  <a:rPr lang="ru-RU" altLang="ru-RU" dirty="0"/>
                  <a:t>медианы. Тогда </a:t>
                </a:r>
                <a:r>
                  <a:rPr lang="ru-RU" altLang="ru-RU" dirty="0" smtClean="0"/>
                  <a:t>треугольники </a:t>
                </a:r>
                <a:r>
                  <a:rPr lang="en-US" altLang="ru-RU" i="1" dirty="0" smtClean="0"/>
                  <a:t>ABA</a:t>
                </a:r>
                <a:r>
                  <a:rPr lang="en-US" altLang="ru-RU" baseline="-25000" dirty="0" smtClean="0"/>
                  <a:t>1</a:t>
                </a:r>
                <a:r>
                  <a:rPr lang="en-US" altLang="ru-RU" i="1" dirty="0" smtClean="0"/>
                  <a:t> </a:t>
                </a:r>
                <a:r>
                  <a:rPr lang="ru-RU" altLang="ru-RU" dirty="0"/>
                  <a:t>и </a:t>
                </a:r>
                <a:r>
                  <a:rPr lang="en-US" altLang="ru-RU" i="1" dirty="0" smtClean="0"/>
                  <a:t>BAB</a:t>
                </a:r>
                <a:r>
                  <a:rPr lang="en-US" altLang="ru-RU" baseline="-25000" dirty="0" smtClean="0"/>
                  <a:t>1</a:t>
                </a:r>
                <a:r>
                  <a:rPr lang="en-US" altLang="ru-RU" i="1" dirty="0" smtClean="0"/>
                  <a:t> </a:t>
                </a:r>
                <a:r>
                  <a:rPr lang="ru-RU" altLang="ru-RU" dirty="0"/>
                  <a:t>равны по первому </a:t>
                </a:r>
                <a:r>
                  <a:rPr lang="ru-RU" altLang="ru-RU" dirty="0" smtClean="0"/>
                  <a:t>признаку</a:t>
                </a:r>
                <a:r>
                  <a:rPr lang="en-US" altLang="ru-RU" dirty="0" smtClean="0"/>
                  <a:t> (</a:t>
                </a:r>
                <a:r>
                  <a:rPr lang="en-US" altLang="ru-RU" i="1" dirty="0" smtClean="0"/>
                  <a:t>BA</a:t>
                </a:r>
                <a:r>
                  <a:rPr lang="en-US" altLang="ru-RU" baseline="-25000" dirty="0" smtClean="0"/>
                  <a:t>1</a:t>
                </a:r>
                <a:r>
                  <a:rPr lang="en-US" altLang="ru-RU" dirty="0" smtClean="0"/>
                  <a:t> = </a:t>
                </a:r>
                <a:r>
                  <a:rPr lang="en-US" altLang="ru-RU" i="1" dirty="0" smtClean="0"/>
                  <a:t>AB</a:t>
                </a:r>
                <a:r>
                  <a:rPr lang="en-US" altLang="ru-RU" baseline="-25000" dirty="0" smtClean="0"/>
                  <a:t>1</a:t>
                </a:r>
                <a:r>
                  <a:rPr lang="en-US" altLang="ru-RU" dirty="0" smtClean="0"/>
                  <a:t>, </a:t>
                </a:r>
                <a:r>
                  <a:rPr lang="en-US" altLang="ru-RU" i="1" dirty="0" smtClean="0"/>
                  <a:t>AB </a:t>
                </a:r>
                <a:r>
                  <a:rPr lang="ru-RU" altLang="ru-RU" dirty="0" smtClean="0"/>
                  <a:t>– общая сторона, </a:t>
                </a:r>
                <a14:m>
                  <m:oMath xmlns:m="http://schemas.openxmlformats.org/officeDocument/2006/math">
                    <m:r>
                      <a:rPr lang="ru-RU" alt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sSub>
                      <m:sSubPr>
                        <m:ctrlP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𝐵𝐴</m:t>
                    </m:r>
                    <m:sSub>
                      <m:sSubPr>
                        <m:ctrlP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altLang="ru-RU" dirty="0" smtClean="0"/>
                  <a:t>. </a:t>
                </a:r>
                <a:r>
                  <a:rPr lang="ru-RU" altLang="ru-RU" dirty="0"/>
                  <a:t>Следовательно, </a:t>
                </a:r>
                <a:r>
                  <a:rPr lang="en-US" altLang="ru-RU" i="1" dirty="0" smtClean="0"/>
                  <a:t>AA</a:t>
                </a:r>
                <a:r>
                  <a:rPr lang="en-US" altLang="ru-RU" baseline="-25000" dirty="0" smtClean="0"/>
                  <a:t>1</a:t>
                </a:r>
                <a:r>
                  <a:rPr lang="en-US" altLang="ru-RU" i="1" dirty="0" smtClean="0"/>
                  <a:t> </a:t>
                </a:r>
                <a:r>
                  <a:rPr lang="en-US" altLang="ru-RU" i="1" dirty="0"/>
                  <a:t>= </a:t>
                </a:r>
                <a:r>
                  <a:rPr lang="en-US" altLang="ru-RU" i="1" dirty="0" smtClean="0"/>
                  <a:t>BB</a:t>
                </a:r>
                <a:r>
                  <a:rPr lang="en-US" altLang="ru-RU" baseline="-25000" dirty="0" smtClean="0"/>
                  <a:t>1</a:t>
                </a:r>
                <a:r>
                  <a:rPr lang="ru-RU" altLang="ru-RU" dirty="0" smtClean="0"/>
                  <a:t>.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60648"/>
                <a:ext cx="9144000" cy="1569660"/>
              </a:xfrm>
              <a:prstGeom prst="rect">
                <a:avLst/>
              </a:prstGeom>
              <a:blipFill>
                <a:blip r:embed="rId4"/>
                <a:stretch>
                  <a:fillRect l="-1000" t="-3113" r="-1000" b="-81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62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46772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7</a:t>
            </a:r>
            <a:r>
              <a:rPr lang="ru-RU" altLang="ru-RU" dirty="0" smtClean="0"/>
              <a:t>*. </a:t>
            </a:r>
            <a:r>
              <a:rPr lang="ru-RU" altLang="ru-RU" dirty="0" smtClean="0">
                <a:cs typeface="Times New Roman" panose="02020603050405020304" pitchFamily="18" charset="0"/>
              </a:rPr>
              <a:t>Докажите</a:t>
            </a:r>
            <a:r>
              <a:rPr lang="ru-RU" altLang="ru-RU" dirty="0">
                <a:cs typeface="Times New Roman" panose="02020603050405020304" pitchFamily="18" charset="0"/>
              </a:rPr>
              <a:t>, что </a:t>
            </a:r>
            <a:r>
              <a:rPr lang="ru-RU" altLang="ru-RU" dirty="0" smtClean="0">
                <a:cs typeface="Times New Roman" panose="02020603050405020304" pitchFamily="18" charset="0"/>
              </a:rPr>
              <a:t>если две медианы треугольника равны, то этот треугольник равнобедренный. 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1700808"/>
            <a:ext cx="3587762" cy="309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7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0" y="188640"/>
                <a:ext cx="9144000" cy="2308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dirty="0" smtClean="0">
                    <a:solidFill>
                      <a:srgbClr val="FF3300"/>
                    </a:solidFill>
                  </a:rPr>
                  <a:t>	Решение</a:t>
                </a:r>
                <a:r>
                  <a:rPr lang="ru-RU" altLang="ru-RU" dirty="0">
                    <a:solidFill>
                      <a:srgbClr val="FF3300"/>
                    </a:solidFill>
                  </a:rPr>
                  <a:t>.</a:t>
                </a:r>
                <a:r>
                  <a:rPr lang="ru-RU" altLang="ru-RU" dirty="0"/>
                  <a:t> </a:t>
                </a:r>
                <a:r>
                  <a:rPr lang="ru-RU" altLang="ru-RU" dirty="0" smtClean="0"/>
                  <a:t>Воспользуемся тем, что медианы точкой пересечения делятся в отношении 2 : 1, считая от вершин. Тогда треугольник </a:t>
                </a:r>
                <a:r>
                  <a:rPr lang="en-US" altLang="ru-RU" i="1" dirty="0" smtClean="0"/>
                  <a:t>ABO </a:t>
                </a:r>
                <a:r>
                  <a:rPr lang="ru-RU" altLang="ru-RU" dirty="0" smtClean="0"/>
                  <a:t>равнобедренный, </a:t>
                </a:r>
                <a14:m>
                  <m:oMath xmlns:m="http://schemas.openxmlformats.org/officeDocument/2006/math">
                    <m:r>
                      <a:rPr lang="ru-RU" alt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𝐴𝐵𝑂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𝐵𝐴𝑂</m:t>
                    </m:r>
                    <m:r>
                      <a:rPr lang="en-US" alt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dirty="0" smtClean="0"/>
                  <a:t> Треугольники </a:t>
                </a:r>
                <a:r>
                  <a:rPr lang="en-US" altLang="ru-RU" i="1" dirty="0" smtClean="0"/>
                  <a:t>ABB</a:t>
                </a:r>
                <a:r>
                  <a:rPr lang="en-US" altLang="ru-RU" baseline="-25000" dirty="0" smtClean="0"/>
                  <a:t>1</a:t>
                </a:r>
                <a:r>
                  <a:rPr lang="en-US" altLang="ru-RU" dirty="0"/>
                  <a:t> </a:t>
                </a:r>
                <a:r>
                  <a:rPr lang="ru-RU" altLang="ru-RU" dirty="0" smtClean="0"/>
                  <a:t>и </a:t>
                </a:r>
                <a:r>
                  <a:rPr lang="en-US" altLang="ru-RU" i="1" dirty="0" smtClean="0"/>
                  <a:t>BAA</a:t>
                </a:r>
                <a:r>
                  <a:rPr lang="en-US" altLang="ru-RU" baseline="-25000" dirty="0" smtClean="0"/>
                  <a:t>1</a:t>
                </a:r>
                <a:r>
                  <a:rPr lang="en-US" altLang="ru-RU" dirty="0" smtClean="0"/>
                  <a:t> </a:t>
                </a:r>
                <a:r>
                  <a:rPr lang="ru-RU" altLang="ru-RU" dirty="0" smtClean="0"/>
                  <a:t>равны по двум сторонам и углу между ними. Следовательно, в треугольнике </a:t>
                </a:r>
                <a:r>
                  <a:rPr lang="en-US" altLang="ru-RU" i="1" dirty="0" smtClean="0"/>
                  <a:t>ABC</a:t>
                </a:r>
                <a:r>
                  <a:rPr lang="ru-RU" altLang="ru-RU" dirty="0" smtClean="0"/>
                  <a:t> </a:t>
                </a:r>
                <a14:m>
                  <m:oMath xmlns:m="http://schemas.openxmlformats.org/officeDocument/2006/math">
                    <m:r>
                      <a:rPr lang="ru-RU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ru-RU" alt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dirty="0" smtClean="0"/>
                  <a:t> Значит, этот треугольник равнобедренный.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88640"/>
                <a:ext cx="9144000" cy="2308324"/>
              </a:xfrm>
              <a:prstGeom prst="rect">
                <a:avLst/>
              </a:prstGeom>
              <a:blipFill>
                <a:blip r:embed="rId3"/>
                <a:stretch>
                  <a:fillRect l="-1000" t="-2111" r="-1000" b="-50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2708920"/>
            <a:ext cx="4143396" cy="34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3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46772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8</a:t>
            </a:r>
            <a:r>
              <a:rPr lang="ru-RU" altLang="ru-RU" dirty="0" smtClean="0"/>
              <a:t>. </a:t>
            </a:r>
            <a:r>
              <a:rPr lang="ru-RU" altLang="ru-RU" dirty="0" smtClean="0">
                <a:cs typeface="Times New Roman" panose="02020603050405020304" pitchFamily="18" charset="0"/>
              </a:rPr>
              <a:t>Докажите</a:t>
            </a:r>
            <a:r>
              <a:rPr lang="ru-RU" altLang="ru-RU" dirty="0">
                <a:cs typeface="Times New Roman" panose="02020603050405020304" pitchFamily="18" charset="0"/>
              </a:rPr>
              <a:t>, что </a:t>
            </a:r>
            <a:r>
              <a:rPr lang="ru-RU" altLang="ru-RU" dirty="0" smtClean="0">
                <a:cs typeface="Times New Roman" panose="02020603050405020304" pitchFamily="18" charset="0"/>
              </a:rPr>
              <a:t>биссектрисы </a:t>
            </a:r>
            <a:r>
              <a:rPr lang="ru-RU" altLang="ru-RU" dirty="0">
                <a:cs typeface="Times New Roman" panose="02020603050405020304" pitchFamily="18" charset="0"/>
              </a:rPr>
              <a:t>равнобедренного треугольника, проведенные к боковым сторонам, равны.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28800"/>
            <a:ext cx="2901563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35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95" y="5167015"/>
            <a:ext cx="1494160" cy="15073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355" y="5110623"/>
            <a:ext cx="1507324" cy="17113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8834" y="6479049"/>
            <a:ext cx="672522" cy="3133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133"/>
            <a:ext cx="4240981" cy="12715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1144831"/>
            <a:ext cx="4202258" cy="38323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6176" y="4977172"/>
            <a:ext cx="1496744" cy="18448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0032" y="439209"/>
            <a:ext cx="4176464" cy="45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4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0" y="188640"/>
                <a:ext cx="9144000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dirty="0" smtClean="0">
                    <a:solidFill>
                      <a:srgbClr val="FF3300"/>
                    </a:solidFill>
                  </a:rPr>
                  <a:t>	Решение</a:t>
                </a:r>
                <a:r>
                  <a:rPr lang="ru-RU" altLang="ru-RU" dirty="0">
                    <a:solidFill>
                      <a:srgbClr val="FF3300"/>
                    </a:solidFill>
                  </a:rPr>
                  <a:t>.</a:t>
                </a:r>
                <a:r>
                  <a:rPr lang="ru-RU" altLang="ru-RU" dirty="0"/>
                  <a:t> Пусть </a:t>
                </a:r>
                <a:r>
                  <a:rPr lang="en-US" altLang="ru-RU" i="1" dirty="0"/>
                  <a:t>ABC </a:t>
                </a:r>
                <a:r>
                  <a:rPr lang="ru-RU" altLang="ru-RU" i="1" dirty="0"/>
                  <a:t>– </a:t>
                </a:r>
                <a:r>
                  <a:rPr lang="ru-RU" altLang="ru-RU" dirty="0"/>
                  <a:t>равнобедренный треугольник (</a:t>
                </a:r>
                <a:r>
                  <a:rPr lang="en-US" altLang="ru-RU" i="1" dirty="0" smtClean="0"/>
                  <a:t>AC </a:t>
                </a:r>
                <a:r>
                  <a:rPr lang="en-US" altLang="ru-RU" i="1" dirty="0"/>
                  <a:t>= BC</a:t>
                </a:r>
                <a:r>
                  <a:rPr lang="en-US" altLang="ru-RU" dirty="0"/>
                  <a:t>), </a:t>
                </a:r>
                <a:r>
                  <a:rPr lang="en-US" altLang="ru-RU" i="1" dirty="0" smtClean="0"/>
                  <a:t>AA</a:t>
                </a:r>
                <a:r>
                  <a:rPr lang="en-US" altLang="ru-RU" baseline="-25000" dirty="0" smtClean="0"/>
                  <a:t>1</a:t>
                </a:r>
                <a:r>
                  <a:rPr lang="en-US" altLang="ru-RU" i="1" dirty="0" smtClean="0"/>
                  <a:t> </a:t>
                </a:r>
                <a:r>
                  <a:rPr lang="ru-RU" altLang="ru-RU" dirty="0"/>
                  <a:t>и </a:t>
                </a:r>
                <a:r>
                  <a:rPr lang="en-US" altLang="ru-RU" i="1" dirty="0" smtClean="0"/>
                  <a:t>BB</a:t>
                </a:r>
                <a:r>
                  <a:rPr lang="en-US" altLang="ru-RU" baseline="-25000" dirty="0" smtClean="0"/>
                  <a:t>1</a:t>
                </a:r>
                <a:r>
                  <a:rPr lang="en-US" altLang="ru-RU" i="1" dirty="0" smtClean="0"/>
                  <a:t> </a:t>
                </a:r>
                <a:r>
                  <a:rPr lang="ru-RU" altLang="ru-RU" i="1" dirty="0"/>
                  <a:t>–</a:t>
                </a:r>
                <a:r>
                  <a:rPr lang="ru-RU" altLang="ru-RU" dirty="0"/>
                  <a:t> </a:t>
                </a:r>
                <a:r>
                  <a:rPr lang="ru-RU" altLang="ru-RU" dirty="0" smtClean="0"/>
                  <a:t>биссектрисы </a:t>
                </a:r>
                <a:r>
                  <a:rPr lang="ru-RU" altLang="ru-RU" dirty="0"/>
                  <a:t>Тогда </a:t>
                </a:r>
                <a:r>
                  <a:rPr lang="ru-RU" altLang="ru-RU" dirty="0" smtClean="0"/>
                  <a:t>треугольники </a:t>
                </a:r>
                <a:r>
                  <a:rPr lang="en-US" altLang="ru-RU" i="1" dirty="0" smtClean="0"/>
                  <a:t>ABA</a:t>
                </a:r>
                <a:r>
                  <a:rPr lang="en-US" altLang="ru-RU" baseline="-25000" dirty="0" smtClean="0"/>
                  <a:t>1</a:t>
                </a:r>
                <a:r>
                  <a:rPr lang="en-US" altLang="ru-RU" i="1" dirty="0" smtClean="0"/>
                  <a:t> </a:t>
                </a:r>
                <a:r>
                  <a:rPr lang="ru-RU" altLang="ru-RU" dirty="0"/>
                  <a:t>и </a:t>
                </a:r>
                <a:r>
                  <a:rPr lang="en-US" altLang="ru-RU" i="1" dirty="0" smtClean="0"/>
                  <a:t>BAB</a:t>
                </a:r>
                <a:r>
                  <a:rPr lang="en-US" altLang="ru-RU" baseline="-25000" dirty="0" smtClean="0"/>
                  <a:t>1</a:t>
                </a:r>
                <a:r>
                  <a:rPr lang="en-US" altLang="ru-RU" i="1" dirty="0" smtClean="0"/>
                  <a:t> </a:t>
                </a:r>
                <a:r>
                  <a:rPr lang="ru-RU" altLang="ru-RU" dirty="0"/>
                  <a:t>равны по </a:t>
                </a:r>
                <a:r>
                  <a:rPr lang="ru-RU" altLang="ru-RU" dirty="0" smtClean="0"/>
                  <a:t>второму признаку</a:t>
                </a:r>
                <a:r>
                  <a:rPr lang="en-US" altLang="ru-RU" dirty="0" smtClean="0"/>
                  <a:t> (</a:t>
                </a:r>
                <a:r>
                  <a:rPr lang="en-US" altLang="ru-RU" i="1" dirty="0" smtClean="0"/>
                  <a:t>AB </a:t>
                </a:r>
                <a:r>
                  <a:rPr lang="ru-RU" altLang="ru-RU" dirty="0" smtClean="0"/>
                  <a:t>– общая сторона, </a:t>
                </a:r>
                <a14:m>
                  <m:oMath xmlns:m="http://schemas.openxmlformats.org/officeDocument/2006/math">
                    <m:r>
                      <a:rPr lang="ru-RU" alt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sSub>
                      <m:sSubPr>
                        <m:ctrlP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𝐵𝐴</m:t>
                    </m:r>
                    <m:sSub>
                      <m:sSubPr>
                        <m:ctrlP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altLang="ru-RU" dirty="0" smtClean="0"/>
                  <a:t>, </a:t>
                </a:r>
                <a14:m>
                  <m:oMath xmlns:m="http://schemas.openxmlformats.org/officeDocument/2006/math">
                    <m:r>
                      <a:rPr lang="ru-RU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𝐵𝐴</m:t>
                    </m:r>
                    <m:sSub>
                      <m:sSubPr>
                        <m:ctrlP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sSub>
                      <m:sSubPr>
                        <m:ctrlP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altLang="ru-RU" dirty="0" smtClean="0"/>
                  <a:t>. </a:t>
                </a:r>
                <a:r>
                  <a:rPr lang="ru-RU" altLang="ru-RU" dirty="0"/>
                  <a:t>Следовательно, </a:t>
                </a:r>
                <a:r>
                  <a:rPr lang="en-US" altLang="ru-RU" i="1" dirty="0" smtClean="0"/>
                  <a:t>AA</a:t>
                </a:r>
                <a:r>
                  <a:rPr lang="en-US" altLang="ru-RU" baseline="-25000" dirty="0" smtClean="0"/>
                  <a:t>1</a:t>
                </a:r>
                <a:r>
                  <a:rPr lang="en-US" altLang="ru-RU" i="1" dirty="0" smtClean="0"/>
                  <a:t> </a:t>
                </a:r>
                <a:r>
                  <a:rPr lang="en-US" altLang="ru-RU" i="1" dirty="0"/>
                  <a:t>= </a:t>
                </a:r>
                <a:r>
                  <a:rPr lang="en-US" altLang="ru-RU" i="1" dirty="0" smtClean="0"/>
                  <a:t>BB</a:t>
                </a:r>
                <a:r>
                  <a:rPr lang="en-US" altLang="ru-RU" baseline="-25000" dirty="0" smtClean="0"/>
                  <a:t>1</a:t>
                </a:r>
                <a:r>
                  <a:rPr lang="ru-RU" altLang="ru-RU" dirty="0" smtClean="0"/>
                  <a:t>.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88640"/>
                <a:ext cx="9144000" cy="1569660"/>
              </a:xfrm>
              <a:prstGeom prst="rect">
                <a:avLst/>
              </a:prstGeom>
              <a:blipFill>
                <a:blip r:embed="rId3"/>
                <a:stretch>
                  <a:fillRect l="-1000" t="-3113" r="-1000" b="-81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04864"/>
            <a:ext cx="2901563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04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46772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9</a:t>
            </a:r>
            <a:r>
              <a:rPr lang="ru-RU" altLang="ru-RU" dirty="0" smtClean="0"/>
              <a:t>*. </a:t>
            </a:r>
            <a:r>
              <a:rPr lang="ru-RU" altLang="ru-RU" dirty="0" smtClean="0">
                <a:cs typeface="Times New Roman" panose="02020603050405020304" pitchFamily="18" charset="0"/>
              </a:rPr>
              <a:t>Докажите</a:t>
            </a:r>
            <a:r>
              <a:rPr lang="ru-RU" altLang="ru-RU" dirty="0">
                <a:cs typeface="Times New Roman" panose="02020603050405020304" pitchFamily="18" charset="0"/>
              </a:rPr>
              <a:t>, что </a:t>
            </a:r>
            <a:r>
              <a:rPr lang="ru-RU" altLang="ru-RU" dirty="0" smtClean="0">
                <a:cs typeface="Times New Roman" panose="02020603050405020304" pitchFamily="18" charset="0"/>
              </a:rPr>
              <a:t>если две биссектрисы треугольника равны, то этот треугольник равнобедренный. 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628800"/>
            <a:ext cx="3668200" cy="319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0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02" name="Text Box 6"/>
              <p:cNvSpPr txBox="1">
                <a:spLocks noChangeArrowheads="1"/>
              </p:cNvSpPr>
              <p:nvPr/>
            </p:nvSpPr>
            <p:spPr bwMode="auto">
              <a:xfrm>
                <a:off x="0" y="6063"/>
                <a:ext cx="9144000" cy="15889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altLang="ru-RU" dirty="0" smtClean="0">
                    <a:solidFill>
                      <a:srgbClr val="FF3300"/>
                    </a:solidFill>
                  </a:rPr>
                  <a:t>	</a:t>
                </a:r>
                <a:r>
                  <a:rPr lang="ru-RU" altLang="ru-RU" sz="2000" dirty="0" smtClean="0">
                    <a:solidFill>
                      <a:srgbClr val="FF3300"/>
                    </a:solidFill>
                  </a:rPr>
                  <a:t>Доказательство.</a:t>
                </a:r>
                <a:r>
                  <a:rPr lang="en-US" altLang="ru-RU" sz="2000" dirty="0" smtClean="0">
                    <a:solidFill>
                      <a:srgbClr val="FF3300"/>
                    </a:solidFill>
                  </a:rPr>
                  <a:t> </a:t>
                </a:r>
                <a:r>
                  <a:rPr lang="ru-RU" sz="2000" dirty="0"/>
                  <a:t>Обозначим </a:t>
                </a:r>
                <a:r>
                  <a:rPr lang="en-US" sz="2000" i="1" dirty="0"/>
                  <a:t>AB = </a:t>
                </a:r>
                <a:r>
                  <a:rPr lang="en-US" sz="2000" i="1" dirty="0" smtClean="0"/>
                  <a:t>c</a:t>
                </a:r>
                <a:r>
                  <a:rPr lang="en-US" sz="2000" dirty="0"/>
                  <a:t>, </a:t>
                </a:r>
                <a:r>
                  <a:rPr lang="en-US" sz="2000" i="1" dirty="0"/>
                  <a:t>AC = </a:t>
                </a:r>
                <a:r>
                  <a:rPr lang="en-US" sz="2000" i="1" dirty="0" smtClean="0"/>
                  <a:t>b</a:t>
                </a:r>
                <a:r>
                  <a:rPr lang="en-US" sz="2000" dirty="0"/>
                  <a:t>,</a:t>
                </a:r>
                <a:r>
                  <a:rPr lang="en-US" sz="2000" i="1" dirty="0"/>
                  <a:t> BC = a</a:t>
                </a:r>
                <a:r>
                  <a:rPr lang="en-US" sz="2000" dirty="0"/>
                  <a:t>,</a:t>
                </a:r>
                <a:r>
                  <a:rPr lang="en-US" sz="2000" i="1" dirty="0"/>
                  <a:t> </a:t>
                </a:r>
                <a:r>
                  <a:rPr lang="en-US" sz="2000" i="1" dirty="0" smtClean="0"/>
                  <a:t>AA</a:t>
                </a:r>
                <a:r>
                  <a:rPr lang="en-US" sz="2000" baseline="-25000" dirty="0" smtClean="0"/>
                  <a:t>1</a:t>
                </a:r>
                <a:r>
                  <a:rPr lang="en-US" sz="2000" dirty="0" smtClean="0"/>
                  <a:t> = </a:t>
                </a:r>
                <a:r>
                  <a:rPr lang="en-US" sz="2000" i="1" dirty="0" smtClean="0"/>
                  <a:t>l</a:t>
                </a:r>
                <a:r>
                  <a:rPr lang="en-US" sz="2000" i="1" baseline="-25000" dirty="0" smtClean="0"/>
                  <a:t>a</a:t>
                </a:r>
                <a:r>
                  <a:rPr lang="en-US" sz="2000" dirty="0" smtClean="0"/>
                  <a:t>,</a:t>
                </a:r>
                <a:r>
                  <a:rPr lang="en-US" sz="2000" i="1" dirty="0" smtClean="0"/>
                  <a:t> BB</a:t>
                </a:r>
                <a:r>
                  <a:rPr lang="en-US" sz="2000" baseline="-25000" dirty="0" smtClean="0"/>
                  <a:t>1</a:t>
                </a:r>
                <a:r>
                  <a:rPr lang="en-US" sz="2000" i="1" dirty="0" smtClean="0"/>
                  <a:t> </a:t>
                </a:r>
                <a:r>
                  <a:rPr lang="en-US" sz="2000" i="1" dirty="0"/>
                  <a:t>= </a:t>
                </a:r>
                <a:r>
                  <a:rPr lang="en-US" sz="2000" i="1" dirty="0" smtClean="0"/>
                  <a:t>l</a:t>
                </a:r>
                <a:r>
                  <a:rPr lang="en-US" sz="2000" i="1" baseline="-25000" dirty="0" smtClean="0"/>
                  <a:t>b</a:t>
                </a:r>
                <a:r>
                  <a:rPr lang="en-US" sz="2000" dirty="0" smtClean="0"/>
                  <a:t>. </a:t>
                </a:r>
                <a:r>
                  <a:rPr lang="ru-RU" sz="2000" dirty="0"/>
                  <a:t>Докажем, что </a:t>
                </a:r>
                <a:r>
                  <a:rPr lang="ru-RU" sz="2000" dirty="0" smtClean="0"/>
                  <a:t>из равенства </a:t>
                </a:r>
                <a:r>
                  <a:rPr lang="en-US" sz="2000" i="1" dirty="0" smtClean="0"/>
                  <a:t>l</a:t>
                </a:r>
                <a:r>
                  <a:rPr lang="en-US" sz="2000" i="1" baseline="-25000" dirty="0" smtClean="0"/>
                  <a:t>a</a:t>
                </a:r>
                <a:r>
                  <a:rPr lang="en-US" sz="2000" i="1" dirty="0" smtClean="0"/>
                  <a:t> = </a:t>
                </a:r>
                <a:r>
                  <a:rPr lang="en-US" sz="2000" i="1" dirty="0" err="1" smtClean="0"/>
                  <a:t>l</a:t>
                </a:r>
                <a:r>
                  <a:rPr lang="en-US" sz="2000" i="1" baseline="-25000" dirty="0" err="1" smtClean="0"/>
                  <a:t>b</a:t>
                </a:r>
                <a:r>
                  <a:rPr lang="ru-RU" sz="2000" dirty="0" smtClean="0"/>
                  <a:t> следует равенство </a:t>
                </a:r>
                <a:r>
                  <a:rPr lang="en-US" sz="2000" i="1" dirty="0" smtClean="0"/>
                  <a:t>a</a:t>
                </a:r>
                <a:r>
                  <a:rPr lang="ru-RU" sz="2000" i="1" dirty="0" smtClean="0"/>
                  <a:t> </a:t>
                </a:r>
                <a:r>
                  <a:rPr lang="ru-RU" sz="2000" i="1" dirty="0"/>
                  <a:t>= </a:t>
                </a:r>
                <a:r>
                  <a:rPr lang="en-US" sz="2000" i="1" dirty="0" smtClean="0"/>
                  <a:t>b</a:t>
                </a:r>
                <a:r>
                  <a:rPr lang="ru-RU" sz="2000" dirty="0" smtClean="0"/>
                  <a:t>. Воспользуемся </a:t>
                </a:r>
                <a:r>
                  <a:rPr lang="ru-RU" sz="2000" dirty="0"/>
                  <a:t>формулой для биссектрисы </a:t>
                </a:r>
                <a:r>
                  <a:rPr lang="ru-RU" sz="2000" dirty="0" smtClean="0"/>
                  <a:t>треугольника</a:t>
                </a:r>
                <a:r>
                  <a:rPr lang="en-US" sz="2000" dirty="0" smtClean="0"/>
                  <a:t> </a:t>
                </a:r>
                <a:r>
                  <a:rPr lang="ru-RU" altLang="ru-RU" sz="2000" dirty="0" smtClean="0">
                    <a:cs typeface="Times New Roman" panose="02020603050405020304" pitchFamily="18" charset="0"/>
                  </a:rPr>
                  <a:t> </a:t>
                </a:r>
              </a:p>
              <a:p>
                <a:pPr algn="ctr" eaLnBrk="1" hangingPunct="1">
                  <a:spcBef>
                    <a:spcPts val="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ru-RU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ru-RU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ru-RU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𝑏𝑐</m:t>
                    </m:r>
                    <m:r>
                      <a:rPr lang="en-US" altLang="ru-RU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ru-RU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ru-RU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ru-RU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ru-RU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sSup>
                          <m:sSupPr>
                            <m:ctrlPr>
                              <a:rPr lang="en-US" altLang="ru-RU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ru-RU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ru-RU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  <m:r>
                                  <a:rPr lang="en-US" altLang="ru-RU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ru-RU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n-US" altLang="ru-RU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ru-RU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ru-RU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ru-RU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ru-RU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ru-RU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ru-RU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ru-RU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ru-RU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ru-RU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ru-RU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ru-RU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ru-RU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sSup>
                          <m:sSupPr>
                            <m:ctrlPr>
                              <a:rPr lang="en-US" altLang="ru-RU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ru-RU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ru-RU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en-US" altLang="ru-RU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ru-RU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n-US" altLang="ru-RU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ru-RU" sz="2000" dirty="0" smtClean="0">
                    <a:cs typeface="Times New Roman" panose="02020603050405020304" pitchFamily="18" charset="0"/>
                  </a:rPr>
                  <a:t>.</a:t>
                </a:r>
                <a:endParaRPr lang="en-US" altLang="ru-RU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2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063"/>
                <a:ext cx="9144000" cy="1588961"/>
              </a:xfrm>
              <a:prstGeom prst="rect">
                <a:avLst/>
              </a:prstGeom>
              <a:blipFill>
                <a:blip r:embed="rId3"/>
                <a:stretch>
                  <a:fillRect l="-667" r="-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203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6"/>
              <p:cNvSpPr txBox="1">
                <a:spLocks noChangeArrowheads="1"/>
              </p:cNvSpPr>
              <p:nvPr/>
            </p:nvSpPr>
            <p:spPr bwMode="auto">
              <a:xfrm>
                <a:off x="0" y="1511122"/>
                <a:ext cx="9144000" cy="1485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altLang="ru-RU" dirty="0" smtClean="0">
                    <a:solidFill>
                      <a:srgbClr val="FF3300"/>
                    </a:solidFill>
                  </a:rPr>
                  <a:t>	</a:t>
                </a:r>
                <a:r>
                  <a:rPr lang="ru-RU" sz="2000" dirty="0" smtClean="0"/>
                  <a:t>Рассмотрим равенство</a:t>
                </a:r>
              </a:p>
              <a:p>
                <a:pPr algn="ctr" eaLnBrk="1" hangingPunct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altLang="ru-RU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𝑏𝑐</m:t>
                    </m:r>
                    <m:r>
                      <a:rPr lang="en-US" altLang="ru-RU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ru-RU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ru-RU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ru-RU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ru-RU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𝑏𝑐</m:t>
                        </m:r>
                      </m:num>
                      <m:den>
                        <m:sSup>
                          <m:sSupPr>
                            <m:ctrlPr>
                              <a:rPr lang="en-US" altLang="ru-RU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ru-RU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ru-RU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  <m:r>
                                  <a:rPr lang="en-US" altLang="ru-RU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ru-RU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n-US" altLang="ru-RU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ru-RU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ru-RU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𝑎𝑐</m:t>
                    </m:r>
                    <m:r>
                      <a:rPr lang="en-US" altLang="ru-RU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ru-RU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ru-RU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ru-RU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ru-RU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𝑎𝑐</m:t>
                        </m:r>
                      </m:num>
                      <m:den>
                        <m:sSup>
                          <m:sSupPr>
                            <m:ctrlPr>
                              <a:rPr lang="en-US" altLang="ru-RU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ru-RU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ru-RU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en-US" altLang="ru-RU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ru-RU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n-US" altLang="ru-RU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ru-RU" sz="2000" dirty="0" smtClean="0">
                    <a:cs typeface="Times New Roman" panose="02020603050405020304" pitchFamily="18" charset="0"/>
                  </a:rPr>
                  <a:t>.</a:t>
                </a:r>
                <a:endParaRPr lang="ru-RU" altLang="ru-RU" sz="2000" dirty="0" smtClean="0">
                  <a:cs typeface="Times New Roman" panose="02020603050405020304" pitchFamily="18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ru-RU" altLang="ru-RU" sz="2000" dirty="0" smtClean="0">
                    <a:cs typeface="Times New Roman" panose="02020603050405020304" pitchFamily="18" charset="0"/>
                  </a:rPr>
                  <a:t>Оно эквивалентно равенству </a:t>
                </a:r>
                <a14:m>
                  <m:oMath xmlns:m="http://schemas.openxmlformats.org/officeDocument/2006/math">
                    <m:r>
                      <a:rPr lang="en-US" altLang="ru-RU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ru-RU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ru-RU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ru-RU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ru-RU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ru-RU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ru-RU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ru-RU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sSup>
                          <m:sSupPr>
                            <m:ctrlPr>
                              <a:rPr lang="en-US" altLang="ru-RU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ru-RU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ru-RU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  <m:r>
                                  <a:rPr lang="en-US" altLang="ru-RU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ru-RU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n-US" altLang="ru-RU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ru-RU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ru-RU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ru-RU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ru-RU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ru-RU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en-US" altLang="ru-RU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ru-RU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ru-RU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en-US" altLang="ru-RU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ru-RU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n-US" altLang="ru-RU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ru-RU" sz="1800" dirty="0"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511122"/>
                <a:ext cx="9144000" cy="1485150"/>
              </a:xfrm>
              <a:prstGeom prst="rect">
                <a:avLst/>
              </a:prstGeom>
              <a:blipFill>
                <a:blip r:embed="rId4"/>
                <a:stretch>
                  <a:fillRect l="-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067944" y="27269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2804776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altLang="ru-RU" sz="2000" dirty="0" smtClean="0">
                <a:solidFill>
                  <a:srgbClr val="FF3300"/>
                </a:solidFill>
              </a:rPr>
              <a:t>	</a:t>
            </a:r>
            <a:r>
              <a:rPr lang="ru-RU" altLang="ru-RU" sz="2000" dirty="0" smtClean="0"/>
              <a:t>Последнее равенство выполняется только при </a:t>
            </a:r>
            <a:r>
              <a:rPr lang="en-US" altLang="ru-RU" sz="2000" i="1" dirty="0" smtClean="0"/>
              <a:t>a = b</a:t>
            </a:r>
            <a:r>
              <a:rPr lang="en-US" altLang="ru-RU" sz="2000" dirty="0" smtClean="0"/>
              <a:t>. </a:t>
            </a:r>
            <a:r>
              <a:rPr lang="ru-RU" altLang="ru-RU" sz="2000" dirty="0" smtClean="0"/>
              <a:t>Если </a:t>
            </a:r>
            <a:r>
              <a:rPr lang="en-US" altLang="ru-RU" sz="2000" i="1" dirty="0" smtClean="0"/>
              <a:t>a &gt; b</a:t>
            </a:r>
            <a:r>
              <a:rPr lang="ru-RU" altLang="ru-RU" sz="2000" dirty="0" smtClean="0"/>
              <a:t>, то левая часть этого равенства отрицательна, а правая – положительна.</a:t>
            </a:r>
            <a:r>
              <a:rPr lang="en-US" altLang="ru-RU" sz="2000" i="1" dirty="0" smtClean="0"/>
              <a:t> </a:t>
            </a:r>
            <a:r>
              <a:rPr lang="ru-RU" altLang="ru-RU" sz="2000" dirty="0"/>
              <a:t>Если </a:t>
            </a:r>
            <a:r>
              <a:rPr lang="ru-RU" altLang="ru-RU" sz="2000" dirty="0" smtClean="0"/>
              <a:t>же </a:t>
            </a:r>
            <a:r>
              <a:rPr lang="en-US" altLang="ru-RU" sz="2000" i="1" dirty="0" smtClean="0"/>
              <a:t>a &lt; </a:t>
            </a:r>
            <a:r>
              <a:rPr lang="en-US" altLang="ru-RU" sz="2000" i="1" dirty="0"/>
              <a:t>b</a:t>
            </a:r>
            <a:r>
              <a:rPr lang="ru-RU" altLang="ru-RU" sz="2000" dirty="0"/>
              <a:t>, то левая часть этого равенства </a:t>
            </a:r>
            <a:r>
              <a:rPr lang="ru-RU" altLang="ru-RU" sz="2000" dirty="0" smtClean="0"/>
              <a:t>положительна, </a:t>
            </a:r>
            <a:r>
              <a:rPr lang="ru-RU" altLang="ru-RU" sz="2000" dirty="0"/>
              <a:t>а правая – </a:t>
            </a:r>
            <a:r>
              <a:rPr lang="ru-RU" altLang="ru-RU" sz="2000" dirty="0" smtClean="0"/>
              <a:t>отрицательна.</a:t>
            </a:r>
            <a:r>
              <a:rPr lang="en-US" altLang="ru-RU" sz="2000" i="1" dirty="0" smtClean="0"/>
              <a:t> </a:t>
            </a:r>
            <a:r>
              <a:rPr lang="ru-RU" sz="2000" dirty="0" smtClean="0"/>
              <a:t>Следовательно, треугольник </a:t>
            </a:r>
            <a:r>
              <a:rPr lang="en-US" sz="2000" i="1" dirty="0" smtClean="0"/>
              <a:t>ABC </a:t>
            </a:r>
            <a:r>
              <a:rPr lang="ru-RU" sz="2000" dirty="0" smtClean="0"/>
              <a:t>равнобедренный.</a:t>
            </a:r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5816" y="4094751"/>
            <a:ext cx="3024336" cy="263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2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0" y="1518387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dirty="0" smtClean="0"/>
              <a:t>1. Докажите</a:t>
            </a:r>
            <a:r>
              <a:rPr lang="ru-RU" altLang="ru-RU" dirty="0"/>
              <a:t>, что если</a:t>
            </a:r>
            <a:r>
              <a:rPr lang="ru-RU" altLang="ru-RU" dirty="0">
                <a:cs typeface="Times New Roman" panose="02020603050405020304" pitchFamily="18" charset="0"/>
              </a:rPr>
              <a:t> треугольниках </a:t>
            </a:r>
            <a:r>
              <a:rPr lang="en-US" altLang="ru-RU" i="1" dirty="0">
                <a:cs typeface="Times New Roman" panose="02020603050405020304" pitchFamily="18" charset="0"/>
              </a:rPr>
              <a:t>ABC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угол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i="1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равен углу</a:t>
            </a:r>
            <a:r>
              <a:rPr lang="ru-RU" altLang="ru-RU" i="1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AB</a:t>
            </a:r>
            <a:r>
              <a:rPr lang="ru-RU" altLang="ru-RU" i="1" dirty="0">
                <a:cs typeface="Times New Roman" panose="02020603050405020304" pitchFamily="18" charset="0"/>
              </a:rPr>
              <a:t> =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биссектриса </a:t>
            </a:r>
            <a:r>
              <a:rPr lang="en-US" altLang="ru-RU" i="1" dirty="0">
                <a:cs typeface="Times New Roman" panose="02020603050405020304" pitchFamily="18" charset="0"/>
              </a:rPr>
              <a:t>AD </a:t>
            </a:r>
            <a:r>
              <a:rPr lang="ru-RU" altLang="ru-RU" dirty="0">
                <a:cs typeface="Times New Roman" panose="02020603050405020304" pitchFamily="18" charset="0"/>
              </a:rPr>
              <a:t>равна биссектрисе </a:t>
            </a:r>
            <a:r>
              <a:rPr lang="ru-RU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i="1" dirty="0">
                <a:cs typeface="Times New Roman" panose="02020603050405020304" pitchFamily="18" charset="0"/>
              </a:rPr>
              <a:t>D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то</a:t>
            </a:r>
            <a:r>
              <a:rPr lang="ru-RU" altLang="ru-RU" dirty="0">
                <a:cs typeface="Times New Roman" panose="02020603050405020304" pitchFamily="18" charset="0"/>
              </a:rPr>
              <a:t> треугольники </a:t>
            </a:r>
            <a:r>
              <a:rPr lang="en-US" altLang="ru-RU" i="1" dirty="0">
                <a:cs typeface="Times New Roman" panose="02020603050405020304" pitchFamily="18" charset="0"/>
              </a:rPr>
              <a:t>ABC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равны. </a:t>
            </a:r>
          </a:p>
        </p:txBody>
      </p:sp>
      <p:pic>
        <p:nvPicPr>
          <p:cNvPr id="307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12976"/>
            <a:ext cx="5791200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412776"/>
          </a:xfrm>
        </p:spPr>
        <p:txBody>
          <a:bodyPr/>
          <a:lstStyle/>
          <a:p>
            <a:pPr eaLnBrk="1" hangingPunct="1"/>
            <a:r>
              <a:rPr lang="ru-RU" altLang="ru-RU" sz="3200" dirty="0" smtClean="0">
                <a:solidFill>
                  <a:srgbClr val="FF3300"/>
                </a:solidFill>
              </a:rPr>
              <a:t>Признаки равенства треугольников по трём элементам</a:t>
            </a:r>
          </a:p>
        </p:txBody>
      </p:sp>
    </p:spTree>
    <p:extLst>
      <p:ext uri="{BB962C8B-B14F-4D97-AF65-F5344CB8AC3E}">
        <p14:creationId xmlns:p14="http://schemas.microsoft.com/office/powerpoint/2010/main" val="349565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0" y="260648"/>
            <a:ext cx="9144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3300"/>
                </a:solidFill>
              </a:rPr>
              <a:t>Доказательство. </a:t>
            </a:r>
            <a:r>
              <a:rPr lang="ru-RU" altLang="ru-RU" dirty="0"/>
              <a:t>Т</a:t>
            </a:r>
            <a:r>
              <a:rPr lang="ru-RU" altLang="ru-RU" dirty="0">
                <a:cs typeface="Times New Roman" panose="02020603050405020304" pitchFamily="18" charset="0"/>
              </a:rPr>
              <a:t>реугольники </a:t>
            </a:r>
            <a:r>
              <a:rPr lang="en-US" altLang="ru-RU" i="1" dirty="0">
                <a:cs typeface="Times New Roman" panose="02020603050405020304" pitchFamily="18" charset="0"/>
              </a:rPr>
              <a:t>ABD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D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равны по двум сторонам и углу между ними. Значит, </a:t>
            </a:r>
            <a:r>
              <a:rPr lang="ru-RU" altLang="ru-RU" dirty="0"/>
              <a:t>угол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i="1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равен углу</a:t>
            </a:r>
            <a:r>
              <a:rPr lang="ru-RU" altLang="ru-RU" i="1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. Таким образом, треугольники </a:t>
            </a:r>
            <a:r>
              <a:rPr lang="en-US" altLang="ru-RU" i="1" dirty="0">
                <a:cs typeface="Times New Roman" panose="02020603050405020304" pitchFamily="18" charset="0"/>
              </a:rPr>
              <a:t>ABC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равны по стороне и двум прилежащим к ней углам.</a:t>
            </a:r>
          </a:p>
        </p:txBody>
      </p:sp>
      <p:pic>
        <p:nvPicPr>
          <p:cNvPr id="307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82846"/>
            <a:ext cx="5791200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88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0" y="476672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dirty="0"/>
              <a:t>2</a:t>
            </a:r>
            <a:r>
              <a:rPr lang="ru-RU" altLang="ru-RU" dirty="0" smtClean="0"/>
              <a:t>. Докажите</a:t>
            </a:r>
            <a:r>
              <a:rPr lang="ru-RU" altLang="ru-RU" dirty="0"/>
              <a:t>, что если</a:t>
            </a:r>
            <a:r>
              <a:rPr lang="ru-RU" altLang="ru-RU" dirty="0">
                <a:cs typeface="Times New Roman" panose="02020603050405020304" pitchFamily="18" charset="0"/>
              </a:rPr>
              <a:t> треугольниках </a:t>
            </a:r>
            <a:r>
              <a:rPr lang="en-US" altLang="ru-RU" i="1" dirty="0">
                <a:cs typeface="Times New Roman" panose="02020603050405020304" pitchFamily="18" charset="0"/>
              </a:rPr>
              <a:t>ABC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AB</a:t>
            </a:r>
            <a:r>
              <a:rPr lang="ru-RU" altLang="ru-RU" i="1" dirty="0">
                <a:cs typeface="Times New Roman" panose="02020603050405020304" pitchFamily="18" charset="0"/>
              </a:rPr>
              <a:t> =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>
                <a:cs typeface="Times New Roman" panose="02020603050405020304" pitchFamily="18" charset="0"/>
              </a:rPr>
              <a:t>, </a:t>
            </a:r>
            <a:r>
              <a:rPr lang="ru-RU" altLang="ru-RU" smtClean="0"/>
              <a:t>угол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i="1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равен углу</a:t>
            </a:r>
            <a:r>
              <a:rPr lang="ru-RU" altLang="ru-RU" i="1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ru-RU" altLang="ru-RU" dirty="0" smtClean="0">
                <a:cs typeface="Times New Roman" panose="02020603050405020304" pitchFamily="18" charset="0"/>
              </a:rPr>
              <a:t>высота </a:t>
            </a:r>
            <a:r>
              <a:rPr lang="en-US" altLang="ru-RU" i="1" dirty="0" smtClean="0">
                <a:cs typeface="Times New Roman" panose="02020603050405020304" pitchFamily="18" charset="0"/>
              </a:rPr>
              <a:t>CH </a:t>
            </a:r>
            <a:r>
              <a:rPr lang="ru-RU" altLang="ru-RU" dirty="0">
                <a:cs typeface="Times New Roman" panose="02020603050405020304" pitchFamily="18" charset="0"/>
              </a:rPr>
              <a:t>равна </a:t>
            </a:r>
            <a:r>
              <a:rPr lang="ru-RU" altLang="ru-RU" dirty="0" smtClean="0">
                <a:cs typeface="Times New Roman" panose="02020603050405020304" pitchFamily="18" charset="0"/>
              </a:rPr>
              <a:t>высоте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 smtClean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H</a:t>
            </a:r>
            <a:r>
              <a:rPr lang="ru-RU" altLang="ru-RU" baseline="-30000" dirty="0" smtClean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то</a:t>
            </a:r>
            <a:r>
              <a:rPr lang="ru-RU" altLang="ru-RU" dirty="0">
                <a:cs typeface="Times New Roman" panose="02020603050405020304" pitchFamily="18" charset="0"/>
              </a:rPr>
              <a:t> треугольники </a:t>
            </a:r>
            <a:r>
              <a:rPr lang="en-US" altLang="ru-RU" i="1" dirty="0">
                <a:cs typeface="Times New Roman" panose="02020603050405020304" pitchFamily="18" charset="0"/>
              </a:rPr>
              <a:t>ABC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равны.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2099253"/>
            <a:ext cx="614783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41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0" y="260648"/>
            <a:ext cx="9144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3300"/>
                </a:solidFill>
              </a:rPr>
              <a:t>Доказательство. </a:t>
            </a:r>
            <a:r>
              <a:rPr lang="ru-RU" altLang="ru-RU" dirty="0" smtClean="0"/>
              <a:t>Прямоугольные т</a:t>
            </a:r>
            <a:r>
              <a:rPr lang="ru-RU" altLang="ru-RU" dirty="0" smtClean="0">
                <a:cs typeface="Times New Roman" panose="02020603050405020304" pitchFamily="18" charset="0"/>
              </a:rPr>
              <a:t>реугольники </a:t>
            </a:r>
            <a:r>
              <a:rPr lang="en-US" altLang="ru-RU" i="1" dirty="0" smtClean="0">
                <a:cs typeface="Times New Roman" panose="02020603050405020304" pitchFamily="18" charset="0"/>
              </a:rPr>
              <a:t>ACH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 smtClean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 smtClean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H</a:t>
            </a:r>
            <a:r>
              <a:rPr lang="ru-RU" altLang="ru-RU" baseline="-30000" dirty="0" smtClean="0">
                <a:cs typeface="Times New Roman" panose="02020603050405020304" pitchFamily="18" charset="0"/>
              </a:rPr>
              <a:t>1</a:t>
            </a:r>
            <a:r>
              <a:rPr lang="ru-RU" altLang="ru-RU" dirty="0" smtClean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равны по </a:t>
            </a:r>
            <a:r>
              <a:rPr lang="ru-RU" altLang="ru-RU" dirty="0" smtClean="0">
                <a:cs typeface="Times New Roman" panose="02020603050405020304" pitchFamily="18" charset="0"/>
              </a:rPr>
              <a:t>катету и острому углу. </a:t>
            </a:r>
            <a:r>
              <a:rPr lang="ru-RU" altLang="ru-RU" dirty="0">
                <a:cs typeface="Times New Roman" panose="02020603050405020304" pitchFamily="18" charset="0"/>
              </a:rPr>
              <a:t>Значит, </a:t>
            </a:r>
            <a:r>
              <a:rPr lang="en-US" altLang="ru-RU" i="1" dirty="0" smtClean="0"/>
              <a:t>AC = A</a:t>
            </a:r>
            <a:r>
              <a:rPr lang="ru-RU" altLang="ru-RU" baseline="-30000" dirty="0" smtClean="0">
                <a:cs typeface="Times New Roman" panose="02020603050405020304" pitchFamily="18" charset="0"/>
              </a:rPr>
              <a:t>1</a:t>
            </a:r>
            <a:r>
              <a:rPr lang="en-US" altLang="ru-RU" i="1" dirty="0" smtClean="0">
                <a:cs typeface="Times New Roman" panose="02020603050405020304" pitchFamily="18" charset="0"/>
              </a:rPr>
              <a:t>C</a:t>
            </a:r>
            <a:r>
              <a:rPr lang="en-US" altLang="ru-RU" baseline="-25000" dirty="0" smtClean="0">
                <a:cs typeface="Times New Roman" panose="02020603050405020304" pitchFamily="18" charset="0"/>
              </a:rPr>
              <a:t>1</a:t>
            </a:r>
            <a:r>
              <a:rPr lang="ru-RU" altLang="ru-RU" dirty="0" smtClean="0">
                <a:cs typeface="Times New Roman" panose="02020603050405020304" pitchFamily="18" charset="0"/>
              </a:rPr>
              <a:t>. </a:t>
            </a:r>
            <a:r>
              <a:rPr lang="ru-RU" altLang="ru-RU" dirty="0">
                <a:cs typeface="Times New Roman" panose="02020603050405020304" pitchFamily="18" charset="0"/>
              </a:rPr>
              <a:t>Таким образом, треугольники </a:t>
            </a:r>
            <a:r>
              <a:rPr lang="en-US" altLang="ru-RU" i="1" dirty="0">
                <a:cs typeface="Times New Roman" panose="02020603050405020304" pitchFamily="18" charset="0"/>
              </a:rPr>
              <a:t>ABC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равны по </a:t>
            </a:r>
            <a:r>
              <a:rPr lang="ru-RU" altLang="ru-RU" dirty="0" smtClean="0">
                <a:cs typeface="Times New Roman" panose="02020603050405020304" pitchFamily="18" charset="0"/>
              </a:rPr>
              <a:t>двум сторонам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ru-RU" altLang="ru-RU" dirty="0" smtClean="0">
                <a:cs typeface="Times New Roman" panose="02020603050405020304" pitchFamily="18" charset="0"/>
              </a:rPr>
              <a:t>углу между ними.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084" y="2564904"/>
            <a:ext cx="614783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29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dirty="0"/>
              <a:t>3</a:t>
            </a:r>
            <a:r>
              <a:rPr lang="ru-RU" altLang="ru-RU" dirty="0" smtClean="0"/>
              <a:t>. Докажите</a:t>
            </a:r>
            <a:r>
              <a:rPr lang="ru-RU" altLang="ru-RU" dirty="0"/>
              <a:t>, что если</a:t>
            </a:r>
            <a:r>
              <a:rPr lang="ru-RU" altLang="ru-RU" dirty="0">
                <a:cs typeface="Times New Roman" panose="02020603050405020304" pitchFamily="18" charset="0"/>
              </a:rPr>
              <a:t> в треугольниках </a:t>
            </a:r>
            <a:r>
              <a:rPr lang="en-US" altLang="ru-RU" i="1" dirty="0">
                <a:cs typeface="Times New Roman" panose="02020603050405020304" pitchFamily="18" charset="0"/>
              </a:rPr>
              <a:t>ABC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AB</a:t>
            </a:r>
            <a:r>
              <a:rPr lang="ru-RU" altLang="ru-RU" i="1" dirty="0">
                <a:cs typeface="Times New Roman" panose="02020603050405020304" pitchFamily="18" charset="0"/>
              </a:rPr>
              <a:t> =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AC</a:t>
            </a:r>
            <a:r>
              <a:rPr lang="ru-RU" altLang="ru-RU" i="1" dirty="0">
                <a:cs typeface="Times New Roman" panose="02020603050405020304" pitchFamily="18" charset="0"/>
              </a:rPr>
              <a:t> =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медиана </a:t>
            </a:r>
            <a:r>
              <a:rPr lang="ru-RU" altLang="ru-RU" i="1" dirty="0">
                <a:cs typeface="Times New Roman" panose="02020603050405020304" pitchFamily="18" charset="0"/>
              </a:rPr>
              <a:t>С</a:t>
            </a:r>
            <a:r>
              <a:rPr lang="en-US" altLang="ru-RU" i="1" dirty="0">
                <a:cs typeface="Times New Roman" panose="02020603050405020304" pitchFamily="18" charset="0"/>
              </a:rPr>
              <a:t>M </a:t>
            </a:r>
            <a:r>
              <a:rPr lang="ru-RU" altLang="ru-RU" dirty="0">
                <a:cs typeface="Times New Roman" panose="02020603050405020304" pitchFamily="18" charset="0"/>
              </a:rPr>
              <a:t>равна медиане </a:t>
            </a:r>
            <a:r>
              <a:rPr lang="ru-RU" altLang="ru-RU" i="1" dirty="0">
                <a:cs typeface="Times New Roman" panose="02020603050405020304" pitchFamily="18" charset="0"/>
              </a:rPr>
              <a:t>С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M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то</a:t>
            </a:r>
            <a:r>
              <a:rPr lang="ru-RU" altLang="ru-RU" dirty="0">
                <a:cs typeface="Times New Roman" panose="02020603050405020304" pitchFamily="18" charset="0"/>
              </a:rPr>
              <a:t> треугольники </a:t>
            </a:r>
            <a:r>
              <a:rPr lang="en-US" altLang="ru-RU" i="1" dirty="0">
                <a:cs typeface="Times New Roman" panose="02020603050405020304" pitchFamily="18" charset="0"/>
              </a:rPr>
              <a:t>ABC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равны. 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5825257" cy="217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99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76872"/>
            <a:ext cx="5825257" cy="217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0" y="15791"/>
            <a:ext cx="91440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3300"/>
                </a:solidFill>
              </a:rPr>
              <a:t>Доказательство.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Т</a:t>
            </a:r>
            <a:r>
              <a:rPr lang="ru-RU" altLang="ru-RU" dirty="0">
                <a:cs typeface="Times New Roman" panose="02020603050405020304" pitchFamily="18" charset="0"/>
              </a:rPr>
              <a:t>реугольники </a:t>
            </a:r>
            <a:r>
              <a:rPr lang="en-US" altLang="ru-RU" i="1" dirty="0">
                <a:cs typeface="Times New Roman" panose="02020603050405020304" pitchFamily="18" charset="0"/>
              </a:rPr>
              <a:t>ACM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M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равны по трем сторонам. Значит</a:t>
            </a:r>
            <a:r>
              <a:rPr lang="en-US" altLang="ru-RU" dirty="0">
                <a:cs typeface="Times New Roman" panose="02020603050405020304" pitchFamily="18" charset="0"/>
              </a:rPr>
              <a:t>, </a:t>
            </a:r>
            <a:r>
              <a:rPr lang="ru-RU" altLang="ru-RU" dirty="0"/>
              <a:t>углы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 </a:t>
            </a:r>
            <a:r>
              <a:rPr lang="ru-RU" altLang="ru-RU" dirty="0"/>
              <a:t>и</a:t>
            </a:r>
            <a:r>
              <a:rPr lang="en-US" altLang="ru-RU" i="1" dirty="0">
                <a:cs typeface="Times New Roman" panose="02020603050405020304" pitchFamily="18" charset="0"/>
              </a:rPr>
              <a:t> A</a:t>
            </a:r>
            <a:r>
              <a:rPr lang="en-US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 равны</a:t>
            </a:r>
            <a:r>
              <a:rPr lang="en-US" altLang="ru-RU" dirty="0">
                <a:cs typeface="Times New Roman" panose="02020603050405020304" pitchFamily="18" charset="0"/>
              </a:rPr>
              <a:t>. </a:t>
            </a:r>
            <a:r>
              <a:rPr lang="ru-RU" altLang="ru-RU" dirty="0">
                <a:cs typeface="Times New Roman" panose="02020603050405020304" pitchFamily="18" charset="0"/>
              </a:rPr>
              <a:t>Таким образом, в треугольниках </a:t>
            </a:r>
            <a:r>
              <a:rPr lang="en-US" altLang="ru-RU" i="1" dirty="0">
                <a:cs typeface="Times New Roman" panose="02020603050405020304" pitchFamily="18" charset="0"/>
              </a:rPr>
              <a:t>ABC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AB</a:t>
            </a:r>
            <a:r>
              <a:rPr lang="ru-RU" altLang="ru-RU" i="1" dirty="0">
                <a:cs typeface="Times New Roman" panose="02020603050405020304" pitchFamily="18" charset="0"/>
              </a:rPr>
              <a:t> =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i="1" dirty="0">
                <a:cs typeface="Times New Roman" panose="02020603050405020304" pitchFamily="18" charset="0"/>
              </a:rPr>
              <a:t>С =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i="1" dirty="0">
                <a:cs typeface="Times New Roman" panose="02020603050405020304" pitchFamily="18" charset="0"/>
              </a:rPr>
              <a:t>С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ru-RU" altLang="ru-RU" dirty="0"/>
              <a:t>угол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i="1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равен углу</a:t>
            </a:r>
            <a:r>
              <a:rPr lang="ru-RU" altLang="ru-RU" i="1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.  Следовательно, эти треугольники равны по двум сторонам и углу между ними. 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21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dirty="0"/>
              <a:t>4</a:t>
            </a:r>
            <a:r>
              <a:rPr lang="ru-RU" altLang="ru-RU" dirty="0" smtClean="0"/>
              <a:t>*. Докажите</a:t>
            </a:r>
            <a:r>
              <a:rPr lang="ru-RU" altLang="ru-RU" dirty="0"/>
              <a:t>, что если</a:t>
            </a:r>
            <a:r>
              <a:rPr lang="ru-RU" altLang="ru-RU" dirty="0">
                <a:cs typeface="Times New Roman" panose="02020603050405020304" pitchFamily="18" charset="0"/>
              </a:rPr>
              <a:t> в треугольниках </a:t>
            </a:r>
            <a:r>
              <a:rPr lang="en-US" altLang="ru-RU" i="1" dirty="0">
                <a:cs typeface="Times New Roman" panose="02020603050405020304" pitchFamily="18" charset="0"/>
              </a:rPr>
              <a:t>ABC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AC</a:t>
            </a:r>
            <a:r>
              <a:rPr lang="ru-RU" altLang="ru-RU" i="1" dirty="0">
                <a:cs typeface="Times New Roman" panose="02020603050405020304" pitchFamily="18" charset="0"/>
              </a:rPr>
              <a:t> =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BC</a:t>
            </a:r>
            <a:r>
              <a:rPr lang="ru-RU" altLang="ru-RU" i="1" dirty="0">
                <a:cs typeface="Times New Roman" panose="02020603050405020304" pitchFamily="18" charset="0"/>
              </a:rPr>
              <a:t> =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медиана </a:t>
            </a:r>
            <a:r>
              <a:rPr lang="ru-RU" altLang="ru-RU" i="1" dirty="0">
                <a:cs typeface="Times New Roman" panose="02020603050405020304" pitchFamily="18" charset="0"/>
              </a:rPr>
              <a:t>С</a:t>
            </a:r>
            <a:r>
              <a:rPr lang="en-US" altLang="ru-RU" i="1" dirty="0">
                <a:cs typeface="Times New Roman" panose="02020603050405020304" pitchFamily="18" charset="0"/>
              </a:rPr>
              <a:t>M </a:t>
            </a:r>
            <a:r>
              <a:rPr lang="ru-RU" altLang="ru-RU" dirty="0">
                <a:cs typeface="Times New Roman" panose="02020603050405020304" pitchFamily="18" charset="0"/>
              </a:rPr>
              <a:t>равна медиане </a:t>
            </a:r>
            <a:r>
              <a:rPr lang="ru-RU" altLang="ru-RU" i="1" dirty="0">
                <a:cs typeface="Times New Roman" panose="02020603050405020304" pitchFamily="18" charset="0"/>
              </a:rPr>
              <a:t>С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M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то</a:t>
            </a:r>
            <a:r>
              <a:rPr lang="ru-RU" altLang="ru-RU" baseline="-30000" dirty="0"/>
              <a:t> </a:t>
            </a:r>
            <a:r>
              <a:rPr lang="ru-RU" altLang="ru-RU" dirty="0">
                <a:cs typeface="Times New Roman" panose="02020603050405020304" pitchFamily="18" charset="0"/>
              </a:rPr>
              <a:t>треугольники </a:t>
            </a:r>
            <a:r>
              <a:rPr lang="en-US" altLang="ru-RU" i="1" dirty="0">
                <a:cs typeface="Times New Roman" panose="02020603050405020304" pitchFamily="18" charset="0"/>
              </a:rPr>
              <a:t>ABC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равны.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5855159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72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29183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sz="2800" dirty="0" smtClean="0">
                <a:solidFill>
                  <a:srgbClr val="FF0000"/>
                </a:solidFill>
              </a:rPr>
              <a:t>Определение равенства треугольников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29183" y="505575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sz="2800" dirty="0" smtClean="0"/>
              <a:t>Учебник Л.С. </a:t>
            </a:r>
            <a:r>
              <a:rPr lang="ru-RU" sz="2800" dirty="0" err="1" smtClean="0"/>
              <a:t>Атанасяна</a:t>
            </a:r>
            <a:r>
              <a:rPr lang="ru-RU" sz="2800" dirty="0" smtClean="0"/>
              <a:t> и др.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340768"/>
            <a:ext cx="7993360" cy="33918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4755612"/>
            <a:ext cx="5468810" cy="67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701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4" name="Group 4"/>
          <p:cNvGrpSpPr>
            <a:grpSpLocks/>
          </p:cNvGrpSpPr>
          <p:nvPr/>
        </p:nvGrpSpPr>
        <p:grpSpPr bwMode="auto">
          <a:xfrm>
            <a:off x="0" y="-14288"/>
            <a:ext cx="9144000" cy="6434139"/>
            <a:chOff x="0" y="-9"/>
            <a:chExt cx="5760" cy="40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01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0" y="2784"/>
                  <a:ext cx="5760" cy="12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50000"/>
                    </a:spcBef>
                  </a:pPr>
                  <a:r>
                    <a:rPr lang="ru-RU" altLang="ru-RU" sz="2800" dirty="0">
                      <a:solidFill>
                        <a:srgbClr val="FF3300"/>
                      </a:solidFill>
                    </a:rPr>
                    <a:t>	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Следовательно, </a:t>
                  </a:r>
                  <a14:m>
                    <m:oMath xmlns:m="http://schemas.openxmlformats.org/officeDocument/2006/math">
                      <m:r>
                        <a:rPr lang="ru-RU" alt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</m:t>
                      </m:r>
                    </m:oMath>
                  </a14:m>
                  <a:r>
                    <a:rPr lang="en-US" altLang="ru-RU" i="1" dirty="0" smtClean="0">
                      <a:cs typeface="Times New Roman" panose="02020603050405020304" pitchFamily="18" charset="0"/>
                    </a:rPr>
                    <a:t>ACD</a:t>
                  </a:r>
                  <a:r>
                    <a:rPr lang="ru-RU" altLang="ru-RU" i="1" dirty="0" smtClean="0">
                      <a:cs typeface="Times New Roman" panose="02020603050405020304" pitchFamily="18" charset="0"/>
                    </a:rPr>
                    <a:t>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= </a:t>
                  </a:r>
                  <a14:m>
                    <m:oMath xmlns:m="http://schemas.openxmlformats.org/officeDocument/2006/math">
                      <m:r>
                        <a:rPr lang="ru-RU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 </m:t>
                      </m:r>
                    </m:oMath>
                  </a14:m>
                  <a:r>
                    <a:rPr lang="en-US" altLang="ru-RU" i="1" dirty="0">
                      <a:cs typeface="Times New Roman" panose="02020603050405020304" pitchFamily="18" charset="0"/>
                    </a:rPr>
                    <a:t>A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C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D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. Аналогично, треугольники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BCD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и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B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C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D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равны по трем сторонам. Следовательно, </a:t>
                  </a:r>
                  <a:r>
                    <a:rPr lang="ru-RU" altLang="ru-RU" dirty="0"/>
                    <a:t>угол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BCD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   </a:t>
                  </a:r>
                  <a:r>
                    <a:rPr lang="ru-RU" altLang="ru-RU" dirty="0"/>
                    <a:t>равен углу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B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C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D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. Значит, </a:t>
                  </a:r>
                  <a:r>
                    <a:rPr lang="ru-RU" altLang="ru-RU" dirty="0"/>
                    <a:t>угол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С </a:t>
                  </a:r>
                  <a:r>
                    <a:rPr lang="ru-RU" altLang="ru-RU" dirty="0"/>
                    <a:t>равен углу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 С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и треугольники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ABC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и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A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B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C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равны по двум сторонам и углу между ними.</a:t>
                  </a:r>
                  <a:endParaRPr lang="en-US" altLang="ru-RU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01" name="Text 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2784"/>
                  <a:ext cx="5760" cy="1260"/>
                </a:xfrm>
                <a:prstGeom prst="rect">
                  <a:avLst/>
                </a:prstGeom>
                <a:blipFill>
                  <a:blip r:embed="rId3"/>
                  <a:stretch>
                    <a:fillRect l="-1000" r="-1000" b="-609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0" y="-9"/>
              <a:ext cx="5760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dirty="0" smtClean="0">
                  <a:solidFill>
                    <a:srgbClr val="FF3300"/>
                  </a:solidFill>
                </a:rPr>
                <a:t>	Доказательство</a:t>
              </a:r>
              <a:r>
                <a:rPr lang="ru-RU" altLang="ru-RU" dirty="0">
                  <a:solidFill>
                    <a:srgbClr val="FF3300"/>
                  </a:solidFill>
                </a:rPr>
                <a:t>.</a:t>
              </a:r>
              <a:r>
                <a:rPr lang="ru-RU" altLang="ru-RU" dirty="0">
                  <a:cs typeface="Times New Roman" panose="02020603050405020304" pitchFamily="18" charset="0"/>
                </a:rPr>
                <a:t> Продолжим медианы и отложим отрезки </a:t>
              </a:r>
              <a:r>
                <a:rPr lang="en-US" altLang="ru-RU" i="1" dirty="0">
                  <a:cs typeface="Times New Roman" panose="02020603050405020304" pitchFamily="18" charset="0"/>
                </a:rPr>
                <a:t>MD</a:t>
              </a:r>
              <a:r>
                <a:rPr lang="ru-RU" altLang="ru-RU" i="1" dirty="0">
                  <a:cs typeface="Times New Roman" panose="02020603050405020304" pitchFamily="18" charset="0"/>
                </a:rPr>
                <a:t>=</a:t>
              </a:r>
              <a:r>
                <a:rPr lang="en-US" altLang="ru-RU" i="1" dirty="0">
                  <a:cs typeface="Times New Roman" panose="02020603050405020304" pitchFamily="18" charset="0"/>
                </a:rPr>
                <a:t>CM </a:t>
              </a:r>
              <a:r>
                <a:rPr lang="ru-RU" altLang="ru-RU" dirty="0">
                  <a:cs typeface="Times New Roman" panose="02020603050405020304" pitchFamily="18" charset="0"/>
                </a:rPr>
                <a:t>и </a:t>
              </a:r>
              <a:r>
                <a:rPr lang="en-US" altLang="ru-RU" i="1" dirty="0">
                  <a:cs typeface="Times New Roman" panose="02020603050405020304" pitchFamily="18" charset="0"/>
                </a:rPr>
                <a:t>M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1</a:t>
              </a:r>
              <a:r>
                <a:rPr lang="en-US" altLang="ru-RU" i="1" dirty="0">
                  <a:cs typeface="Times New Roman" panose="02020603050405020304" pitchFamily="18" charset="0"/>
                </a:rPr>
                <a:t>D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1</a:t>
              </a:r>
              <a:r>
                <a:rPr lang="ru-RU" altLang="ru-RU" dirty="0">
                  <a:cs typeface="Times New Roman" panose="02020603050405020304" pitchFamily="18" charset="0"/>
                </a:rPr>
                <a:t>=</a:t>
              </a:r>
              <a:r>
                <a:rPr lang="en-US" altLang="ru-RU" i="1" dirty="0">
                  <a:cs typeface="Times New Roman" panose="02020603050405020304" pitchFamily="18" charset="0"/>
                </a:rPr>
                <a:t>C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1</a:t>
              </a:r>
              <a:r>
                <a:rPr lang="en-US" altLang="ru-RU" i="1" dirty="0">
                  <a:cs typeface="Times New Roman" panose="02020603050405020304" pitchFamily="18" charset="0"/>
                </a:rPr>
                <a:t>M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1</a:t>
              </a:r>
              <a:r>
                <a:rPr lang="ru-RU" altLang="ru-RU" dirty="0">
                  <a:cs typeface="Times New Roman" panose="02020603050405020304" pitchFamily="18" charset="0"/>
                </a:rPr>
                <a:t>. Тогда четырехугольники </a:t>
              </a:r>
              <a:r>
                <a:rPr lang="en-US" altLang="ru-RU" i="1" dirty="0">
                  <a:cs typeface="Times New Roman" panose="02020603050405020304" pitchFamily="18" charset="0"/>
                </a:rPr>
                <a:t>ACBD </a:t>
              </a:r>
              <a:r>
                <a:rPr lang="ru-RU" altLang="ru-RU" dirty="0">
                  <a:cs typeface="Times New Roman" panose="02020603050405020304" pitchFamily="18" charset="0"/>
                </a:rPr>
                <a:t>и </a:t>
              </a:r>
              <a:r>
                <a:rPr lang="en-US" altLang="ru-RU" i="1" dirty="0">
                  <a:cs typeface="Times New Roman" panose="02020603050405020304" pitchFamily="18" charset="0"/>
                </a:rPr>
                <a:t>A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1</a:t>
              </a:r>
              <a:r>
                <a:rPr lang="ru-RU" altLang="ru-RU" i="1" dirty="0">
                  <a:cs typeface="Times New Roman" panose="02020603050405020304" pitchFamily="18" charset="0"/>
                </a:rPr>
                <a:t>С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1</a:t>
              </a:r>
              <a:r>
                <a:rPr lang="en-US" altLang="ru-RU" i="1" dirty="0">
                  <a:cs typeface="Times New Roman" panose="02020603050405020304" pitchFamily="18" charset="0"/>
                </a:rPr>
                <a:t>B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1</a:t>
              </a:r>
              <a:r>
                <a:rPr lang="en-US" altLang="ru-RU" i="1" dirty="0">
                  <a:cs typeface="Times New Roman" panose="02020603050405020304" pitchFamily="18" charset="0"/>
                </a:rPr>
                <a:t>D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1</a:t>
              </a:r>
              <a:r>
                <a:rPr lang="ru-RU" altLang="ru-RU" dirty="0">
                  <a:cs typeface="Times New Roman" panose="02020603050405020304" pitchFamily="18" charset="0"/>
                </a:rPr>
                <a:t> – параллелограммы. Треугольники </a:t>
              </a:r>
              <a:r>
                <a:rPr lang="en-US" altLang="ru-RU" i="1" dirty="0">
                  <a:cs typeface="Times New Roman" panose="02020603050405020304" pitchFamily="18" charset="0"/>
                </a:rPr>
                <a:t>ACD </a:t>
              </a:r>
              <a:r>
                <a:rPr lang="ru-RU" altLang="ru-RU" dirty="0">
                  <a:cs typeface="Times New Roman" panose="02020603050405020304" pitchFamily="18" charset="0"/>
                </a:rPr>
                <a:t>и </a:t>
              </a:r>
              <a:r>
                <a:rPr lang="en-US" altLang="ru-RU" i="1" dirty="0">
                  <a:cs typeface="Times New Roman" panose="02020603050405020304" pitchFamily="18" charset="0"/>
                </a:rPr>
                <a:t>A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1</a:t>
              </a:r>
              <a:r>
                <a:rPr lang="en-US" altLang="ru-RU" i="1" dirty="0">
                  <a:cs typeface="Times New Roman" panose="02020603050405020304" pitchFamily="18" charset="0"/>
                </a:rPr>
                <a:t>C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1</a:t>
              </a:r>
              <a:r>
                <a:rPr lang="en-US" altLang="ru-RU" i="1" dirty="0">
                  <a:cs typeface="Times New Roman" panose="02020603050405020304" pitchFamily="18" charset="0"/>
                </a:rPr>
                <a:t>D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1</a:t>
              </a:r>
              <a:r>
                <a:rPr lang="ru-RU" altLang="ru-RU" dirty="0">
                  <a:cs typeface="Times New Roman" panose="02020603050405020304" pitchFamily="18" charset="0"/>
                </a:rPr>
                <a:t> равны по трем сторонам. </a:t>
              </a:r>
              <a:endParaRPr lang="en-US" altLang="ru-RU" dirty="0">
                <a:cs typeface="Times New Roman" panose="02020603050405020304" pitchFamily="18" charset="0"/>
              </a:endParaRPr>
            </a:p>
          </p:txBody>
        </p:sp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6" y="935"/>
              <a:ext cx="2868" cy="1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218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dirty="0"/>
              <a:t>5</a:t>
            </a:r>
            <a:r>
              <a:rPr lang="ru-RU" altLang="ru-RU" dirty="0" smtClean="0"/>
              <a:t>*. Докажите</a:t>
            </a:r>
            <a:r>
              <a:rPr lang="ru-RU" altLang="ru-RU" dirty="0"/>
              <a:t>, что если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cs typeface="Times New Roman" panose="02020603050405020304" pitchFamily="18" charset="0"/>
              </a:rPr>
              <a:t>три медианы одного треугольника соответственно равны трём медианам другого треугольника, то такие треугольники равны.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830" y="1628800"/>
            <a:ext cx="633234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94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-14288"/>
            <a:ext cx="91440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solidFill>
                  <a:srgbClr val="FF3300"/>
                </a:solidFill>
              </a:rPr>
              <a:t>	Доказательство</a:t>
            </a:r>
            <a:r>
              <a:rPr lang="ru-RU" altLang="ru-RU" dirty="0">
                <a:solidFill>
                  <a:srgbClr val="FF3300"/>
                </a:solidFill>
              </a:rPr>
              <a:t>.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dirty="0"/>
              <a:t>Пусть в треугольниках </a:t>
            </a:r>
            <a:r>
              <a:rPr lang="en-US" i="1" dirty="0"/>
              <a:t>ABC </a:t>
            </a:r>
            <a:r>
              <a:rPr lang="ru-RU" dirty="0"/>
              <a:t>и </a:t>
            </a:r>
            <a:r>
              <a:rPr lang="en-US" i="1" dirty="0"/>
              <a:t>A</a:t>
            </a:r>
            <a:r>
              <a:rPr lang="ru-RU" baseline="-25000" dirty="0"/>
              <a:t>1</a:t>
            </a:r>
            <a:r>
              <a:rPr lang="en-US" i="1" dirty="0"/>
              <a:t>B</a:t>
            </a:r>
            <a:r>
              <a:rPr lang="ru-RU" baseline="-25000" dirty="0"/>
              <a:t>1</a:t>
            </a:r>
            <a:r>
              <a:rPr lang="en-US" i="1" dirty="0"/>
              <a:t>C</a:t>
            </a:r>
            <a:r>
              <a:rPr lang="ru-RU" baseline="-25000" dirty="0"/>
              <a:t>1</a:t>
            </a:r>
            <a:r>
              <a:rPr lang="ru-RU" dirty="0"/>
              <a:t> соответственно равны медианы </a:t>
            </a:r>
            <a:r>
              <a:rPr lang="en-US" i="1" dirty="0"/>
              <a:t>AK </a:t>
            </a:r>
            <a:r>
              <a:rPr lang="ru-RU" dirty="0"/>
              <a:t>и </a:t>
            </a:r>
            <a:r>
              <a:rPr lang="en-US" i="1" dirty="0"/>
              <a:t>A</a:t>
            </a:r>
            <a:r>
              <a:rPr lang="ru-RU" baseline="-25000" dirty="0"/>
              <a:t>1</a:t>
            </a:r>
            <a:r>
              <a:rPr lang="en-US" i="1" dirty="0"/>
              <a:t>K</a:t>
            </a:r>
            <a:r>
              <a:rPr lang="ru-RU" baseline="-25000" dirty="0"/>
              <a:t>1</a:t>
            </a:r>
            <a:r>
              <a:rPr lang="ru-RU" dirty="0"/>
              <a:t>, </a:t>
            </a:r>
            <a:r>
              <a:rPr lang="en-US" i="1" dirty="0"/>
              <a:t>BL </a:t>
            </a:r>
            <a:r>
              <a:rPr lang="ru-RU" dirty="0"/>
              <a:t>и </a:t>
            </a:r>
            <a:r>
              <a:rPr lang="en-US" i="1" dirty="0"/>
              <a:t>B</a:t>
            </a:r>
            <a:r>
              <a:rPr lang="ru-RU" baseline="-25000" dirty="0"/>
              <a:t>1</a:t>
            </a:r>
            <a:r>
              <a:rPr lang="en-US" i="1" dirty="0"/>
              <a:t>L</a:t>
            </a:r>
            <a:r>
              <a:rPr lang="ru-RU" baseline="-25000" dirty="0"/>
              <a:t>1</a:t>
            </a:r>
            <a:r>
              <a:rPr lang="ru-RU" dirty="0"/>
              <a:t>, </a:t>
            </a:r>
            <a:r>
              <a:rPr lang="en-US" i="1" dirty="0"/>
              <a:t>CM </a:t>
            </a:r>
            <a:r>
              <a:rPr lang="ru-RU" dirty="0"/>
              <a:t>и </a:t>
            </a:r>
            <a:r>
              <a:rPr lang="en-US" i="1" dirty="0"/>
              <a:t>C</a:t>
            </a:r>
            <a:r>
              <a:rPr lang="ru-RU" baseline="-25000" dirty="0"/>
              <a:t>1</a:t>
            </a:r>
            <a:r>
              <a:rPr lang="en-US" i="1" dirty="0"/>
              <a:t>M</a:t>
            </a:r>
            <a:r>
              <a:rPr lang="ru-RU" baseline="-25000" dirty="0"/>
              <a:t>1</a:t>
            </a:r>
            <a:r>
              <a:rPr lang="ru-RU" dirty="0"/>
              <a:t>. Докажем, что треугольники </a:t>
            </a:r>
            <a:r>
              <a:rPr lang="en-US" i="1" dirty="0"/>
              <a:t>ABC </a:t>
            </a:r>
            <a:r>
              <a:rPr lang="ru-RU" dirty="0"/>
              <a:t>и </a:t>
            </a:r>
            <a:r>
              <a:rPr lang="en-US" i="1" dirty="0"/>
              <a:t>A</a:t>
            </a:r>
            <a:r>
              <a:rPr lang="ru-RU" baseline="-25000" dirty="0"/>
              <a:t>1</a:t>
            </a:r>
            <a:r>
              <a:rPr lang="en-US" i="1" dirty="0"/>
              <a:t>B</a:t>
            </a:r>
            <a:r>
              <a:rPr lang="ru-RU" baseline="-25000" dirty="0"/>
              <a:t>1</a:t>
            </a:r>
            <a:r>
              <a:rPr lang="en-US" i="1" dirty="0"/>
              <a:t>C</a:t>
            </a:r>
            <a:r>
              <a:rPr lang="ru-RU" baseline="-25000" dirty="0"/>
              <a:t>1</a:t>
            </a:r>
            <a:r>
              <a:rPr lang="ru-RU" dirty="0"/>
              <a:t> равны. Медианы </a:t>
            </a:r>
            <a:r>
              <a:rPr lang="en-US" i="1" dirty="0"/>
              <a:t>OM </a:t>
            </a:r>
            <a:r>
              <a:rPr lang="ru-RU" dirty="0"/>
              <a:t>и </a:t>
            </a:r>
            <a:r>
              <a:rPr lang="en-US" i="1" dirty="0"/>
              <a:t>O</a:t>
            </a:r>
            <a:r>
              <a:rPr lang="ru-RU" baseline="-25000" dirty="0"/>
              <a:t>1</a:t>
            </a:r>
            <a:r>
              <a:rPr lang="en-US" i="1" dirty="0"/>
              <a:t>M</a:t>
            </a:r>
            <a:r>
              <a:rPr lang="ru-RU" baseline="-25000" dirty="0"/>
              <a:t>1</a:t>
            </a:r>
            <a:r>
              <a:rPr lang="ru-RU" dirty="0"/>
              <a:t> треугольников </a:t>
            </a:r>
            <a:r>
              <a:rPr lang="en-US" i="1" dirty="0"/>
              <a:t>ABO </a:t>
            </a:r>
            <a:r>
              <a:rPr lang="ru-RU" dirty="0"/>
              <a:t>и </a:t>
            </a:r>
            <a:r>
              <a:rPr lang="en-US" i="1" dirty="0"/>
              <a:t>A</a:t>
            </a:r>
            <a:r>
              <a:rPr lang="ru-RU" baseline="-25000" dirty="0"/>
              <a:t>1</a:t>
            </a:r>
            <a:r>
              <a:rPr lang="en-US" i="1" dirty="0"/>
              <a:t>B</a:t>
            </a:r>
            <a:r>
              <a:rPr lang="ru-RU" baseline="-25000" dirty="0"/>
              <a:t>1</a:t>
            </a:r>
            <a:r>
              <a:rPr lang="en-US" i="1" dirty="0"/>
              <a:t>O</a:t>
            </a:r>
            <a:r>
              <a:rPr lang="ru-RU" baseline="-25000" dirty="0"/>
              <a:t>1</a:t>
            </a:r>
            <a:r>
              <a:rPr lang="ru-RU" i="1" dirty="0"/>
              <a:t> </a:t>
            </a:r>
            <a:r>
              <a:rPr lang="ru-RU" dirty="0"/>
              <a:t>равны, так как они составляют одну третью часть соответствующих медиан данных треугольников. По </a:t>
            </a:r>
            <a:r>
              <a:rPr lang="ru-RU" dirty="0" smtClean="0"/>
              <a:t>предыдущей задаче </a:t>
            </a:r>
            <a:r>
              <a:rPr lang="ru-RU" dirty="0"/>
              <a:t>треугольники </a:t>
            </a:r>
            <a:r>
              <a:rPr lang="en-US" i="1" dirty="0"/>
              <a:t>ABO </a:t>
            </a:r>
            <a:r>
              <a:rPr lang="ru-RU" dirty="0"/>
              <a:t>и </a:t>
            </a:r>
            <a:r>
              <a:rPr lang="en-US" i="1" dirty="0"/>
              <a:t>A</a:t>
            </a:r>
            <a:r>
              <a:rPr lang="ru-RU" baseline="-25000" dirty="0"/>
              <a:t>1</a:t>
            </a:r>
            <a:r>
              <a:rPr lang="en-US" i="1" dirty="0"/>
              <a:t>B</a:t>
            </a:r>
            <a:r>
              <a:rPr lang="ru-RU" baseline="-25000" dirty="0"/>
              <a:t>1</a:t>
            </a:r>
            <a:r>
              <a:rPr lang="en-US" i="1" dirty="0"/>
              <a:t>O</a:t>
            </a:r>
            <a:r>
              <a:rPr lang="ru-RU" baseline="-25000" dirty="0"/>
              <a:t>1</a:t>
            </a:r>
            <a:r>
              <a:rPr lang="ru-RU" dirty="0"/>
              <a:t> равны, значит, </a:t>
            </a:r>
            <a:r>
              <a:rPr lang="en-US" i="1" dirty="0"/>
              <a:t>AB</a:t>
            </a:r>
            <a:r>
              <a:rPr lang="ru-RU" i="1" dirty="0"/>
              <a:t> = </a:t>
            </a:r>
            <a:r>
              <a:rPr lang="en-US" i="1" dirty="0"/>
              <a:t>A</a:t>
            </a:r>
            <a:r>
              <a:rPr lang="ru-RU" baseline="-25000" dirty="0"/>
              <a:t>1</a:t>
            </a:r>
            <a:r>
              <a:rPr lang="en-US" i="1" dirty="0"/>
              <a:t>B</a:t>
            </a:r>
            <a:r>
              <a:rPr lang="ru-RU" baseline="-25000" dirty="0"/>
              <a:t>1</a:t>
            </a:r>
            <a:r>
              <a:rPr lang="ru-RU" dirty="0"/>
              <a:t>. Аналогично доказывается, что </a:t>
            </a:r>
            <a:r>
              <a:rPr lang="en-US" i="1" dirty="0"/>
              <a:t>BC</a:t>
            </a:r>
            <a:r>
              <a:rPr lang="ru-RU" i="1" dirty="0"/>
              <a:t> = </a:t>
            </a:r>
            <a:r>
              <a:rPr lang="en-US" i="1" dirty="0"/>
              <a:t>B</a:t>
            </a:r>
            <a:r>
              <a:rPr lang="ru-RU" baseline="-25000" dirty="0"/>
              <a:t>1</a:t>
            </a:r>
            <a:r>
              <a:rPr lang="en-US" i="1" dirty="0"/>
              <a:t>C</a:t>
            </a:r>
            <a:r>
              <a:rPr lang="ru-RU" baseline="-25000" dirty="0"/>
              <a:t>1</a:t>
            </a:r>
            <a:r>
              <a:rPr lang="ru-RU" dirty="0"/>
              <a:t> и </a:t>
            </a:r>
            <a:r>
              <a:rPr lang="en-US" i="1" dirty="0"/>
              <a:t>AC</a:t>
            </a:r>
            <a:r>
              <a:rPr lang="ru-RU" i="1" dirty="0"/>
              <a:t> = </a:t>
            </a:r>
            <a:r>
              <a:rPr lang="en-US" i="1" dirty="0"/>
              <a:t>A</a:t>
            </a:r>
            <a:r>
              <a:rPr lang="ru-RU" baseline="-25000" dirty="0"/>
              <a:t>1</a:t>
            </a:r>
            <a:r>
              <a:rPr lang="en-US" i="1" dirty="0"/>
              <a:t>C</a:t>
            </a:r>
            <a:r>
              <a:rPr lang="ru-RU" baseline="-25000" dirty="0"/>
              <a:t>1</a:t>
            </a:r>
            <a:r>
              <a:rPr lang="ru-RU" dirty="0"/>
              <a:t>. Таким образом, треугольники </a:t>
            </a:r>
            <a:r>
              <a:rPr lang="en-US" i="1" dirty="0"/>
              <a:t>ABC </a:t>
            </a:r>
            <a:r>
              <a:rPr lang="ru-RU" dirty="0"/>
              <a:t>и </a:t>
            </a:r>
            <a:r>
              <a:rPr lang="en-US" i="1" dirty="0"/>
              <a:t>A</a:t>
            </a:r>
            <a:r>
              <a:rPr lang="ru-RU" baseline="-25000" dirty="0"/>
              <a:t>1</a:t>
            </a:r>
            <a:r>
              <a:rPr lang="en-US" i="1" dirty="0"/>
              <a:t>B</a:t>
            </a:r>
            <a:r>
              <a:rPr lang="ru-RU" baseline="-25000" dirty="0"/>
              <a:t>1</a:t>
            </a:r>
            <a:r>
              <a:rPr lang="en-US" i="1" dirty="0"/>
              <a:t>C</a:t>
            </a:r>
            <a:r>
              <a:rPr lang="ru-RU" baseline="-25000" dirty="0"/>
              <a:t>1 </a:t>
            </a:r>
            <a:r>
              <a:rPr lang="ru-RU" dirty="0"/>
              <a:t>равны по трем сторонам.</a:t>
            </a:r>
            <a:r>
              <a:rPr lang="ru-RU" b="1" dirty="0"/>
              <a:t> 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73016"/>
            <a:ext cx="633234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4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dirty="0"/>
              <a:t>6</a:t>
            </a:r>
            <a:r>
              <a:rPr lang="en-US" altLang="ru-RU" dirty="0" smtClean="0"/>
              <a:t>*</a:t>
            </a:r>
            <a:r>
              <a:rPr lang="ru-RU" altLang="ru-RU" dirty="0" smtClean="0"/>
              <a:t>. Докажите</a:t>
            </a:r>
            <a:r>
              <a:rPr lang="ru-RU" altLang="ru-RU" dirty="0"/>
              <a:t>, что если</a:t>
            </a:r>
            <a:r>
              <a:rPr lang="ru-RU" altLang="ru-RU" dirty="0">
                <a:cs typeface="Times New Roman" panose="02020603050405020304" pitchFamily="18" charset="0"/>
              </a:rPr>
              <a:t> в треугольниках </a:t>
            </a:r>
            <a:r>
              <a:rPr lang="en-US" altLang="ru-RU" i="1" dirty="0">
                <a:cs typeface="Times New Roman" panose="02020603050405020304" pitchFamily="18" charset="0"/>
              </a:rPr>
              <a:t>ABC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 smtClean="0">
                <a:cs typeface="Times New Roman" panose="02020603050405020304" pitchFamily="18" charset="0"/>
              </a:rPr>
              <a:t>AC</a:t>
            </a:r>
            <a:r>
              <a:rPr lang="ru-RU" altLang="ru-RU" i="1" dirty="0" smtClean="0">
                <a:cs typeface="Times New Roman" panose="02020603050405020304" pitchFamily="18" charset="0"/>
              </a:rPr>
              <a:t> </a:t>
            </a:r>
            <a:r>
              <a:rPr lang="ru-RU" altLang="ru-RU" i="1" dirty="0">
                <a:cs typeface="Times New Roman" panose="02020603050405020304" pitchFamily="18" charset="0"/>
              </a:rPr>
              <a:t>=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 smtClean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 smtClean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en-US" altLang="ru-RU" i="1" dirty="0" smtClean="0">
                <a:cs typeface="Times New Roman" panose="02020603050405020304" pitchFamily="18" charset="0"/>
              </a:rPr>
              <a:t>C</a:t>
            </a:r>
            <a:r>
              <a:rPr lang="ru-RU" altLang="ru-RU" i="1" dirty="0" smtClean="0">
                <a:cs typeface="Times New Roman" panose="02020603050405020304" pitchFamily="18" charset="0"/>
              </a:rPr>
              <a:t> </a:t>
            </a:r>
            <a:r>
              <a:rPr lang="ru-RU" altLang="ru-RU" i="1" dirty="0">
                <a:cs typeface="Times New Roman" panose="02020603050405020304" pitchFamily="18" charset="0"/>
              </a:rPr>
              <a:t>=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 smtClean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ru-RU" altLang="ru-RU" dirty="0" smtClean="0">
                <a:cs typeface="Times New Roman" panose="02020603050405020304" pitchFamily="18" charset="0"/>
              </a:rPr>
              <a:t>биссектриса </a:t>
            </a:r>
            <a:r>
              <a:rPr lang="ru-RU" altLang="ru-RU" i="1" dirty="0" smtClean="0">
                <a:cs typeface="Times New Roman" panose="02020603050405020304" pitchFamily="18" charset="0"/>
              </a:rPr>
              <a:t>С</a:t>
            </a:r>
            <a:r>
              <a:rPr lang="en-US" altLang="ru-RU" i="1" dirty="0">
                <a:cs typeface="Times New Roman" panose="02020603050405020304" pitchFamily="18" charset="0"/>
              </a:rPr>
              <a:t>D</a:t>
            </a:r>
            <a:r>
              <a:rPr lang="en-US" altLang="ru-RU" i="1" dirty="0" smtClean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равна </a:t>
            </a:r>
            <a:r>
              <a:rPr lang="ru-RU" altLang="ru-RU" dirty="0" smtClean="0">
                <a:cs typeface="Times New Roman" panose="02020603050405020304" pitchFamily="18" charset="0"/>
              </a:rPr>
              <a:t>биссектрисе </a:t>
            </a:r>
            <a:r>
              <a:rPr lang="ru-RU" altLang="ru-RU" i="1" dirty="0" smtClean="0">
                <a:cs typeface="Times New Roman" panose="02020603050405020304" pitchFamily="18" charset="0"/>
              </a:rPr>
              <a:t>С</a:t>
            </a:r>
            <a:r>
              <a:rPr lang="ru-RU" altLang="ru-RU" baseline="-30000" dirty="0" smtClean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D</a:t>
            </a:r>
            <a:r>
              <a:rPr lang="ru-RU" altLang="ru-RU" baseline="-30000" dirty="0" smtClean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то</a:t>
            </a:r>
            <a:r>
              <a:rPr lang="ru-RU" altLang="ru-RU" baseline="-30000" dirty="0"/>
              <a:t> </a:t>
            </a:r>
            <a:r>
              <a:rPr lang="ru-RU" altLang="ru-RU" dirty="0">
                <a:cs typeface="Times New Roman" panose="02020603050405020304" pitchFamily="18" charset="0"/>
              </a:rPr>
              <a:t>треугольники </a:t>
            </a:r>
            <a:r>
              <a:rPr lang="en-US" altLang="ru-RU" i="1" dirty="0">
                <a:cs typeface="Times New Roman" panose="02020603050405020304" pitchFamily="18" charset="0"/>
              </a:rPr>
              <a:t>ABC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равны.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518" y="1844824"/>
            <a:ext cx="6258963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26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6063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solidFill>
                  <a:srgbClr val="FF3300"/>
                </a:solidFill>
              </a:rPr>
              <a:t>	Доказательство.</a:t>
            </a:r>
            <a:r>
              <a:rPr lang="en-US" altLang="ru-RU" sz="2000" dirty="0" smtClean="0">
                <a:solidFill>
                  <a:srgbClr val="FF3300"/>
                </a:solidFill>
              </a:rPr>
              <a:t> </a:t>
            </a:r>
            <a:endParaRPr lang="en-US" altLang="ru-RU" sz="2000" dirty="0">
              <a:cs typeface="Times New Roman" panose="02020603050405020304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203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067944" y="27269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2784482"/>
            <a:ext cx="4440237" cy="273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485335"/>
            <a:ext cx="7880385" cy="218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5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dirty="0"/>
              <a:t>7</a:t>
            </a:r>
            <a:r>
              <a:rPr lang="en-US" altLang="ru-RU" dirty="0" smtClean="0"/>
              <a:t>*</a:t>
            </a:r>
            <a:r>
              <a:rPr lang="ru-RU" altLang="ru-RU" dirty="0" smtClean="0"/>
              <a:t>. Докажите</a:t>
            </a:r>
            <a:r>
              <a:rPr lang="ru-RU" altLang="ru-RU" dirty="0"/>
              <a:t>, что если</a:t>
            </a:r>
            <a:r>
              <a:rPr lang="ru-RU" altLang="ru-RU" dirty="0">
                <a:cs typeface="Times New Roman" panose="02020603050405020304" pitchFamily="18" charset="0"/>
              </a:rPr>
              <a:t> в треугольниках </a:t>
            </a:r>
            <a:r>
              <a:rPr lang="en-US" altLang="ru-RU" i="1" dirty="0">
                <a:cs typeface="Times New Roman" panose="02020603050405020304" pitchFamily="18" charset="0"/>
              </a:rPr>
              <a:t>ABC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 smtClean="0">
                <a:cs typeface="Times New Roman" panose="02020603050405020304" pitchFamily="18" charset="0"/>
              </a:rPr>
              <a:t>AB</a:t>
            </a:r>
            <a:r>
              <a:rPr lang="ru-RU" altLang="ru-RU" i="1" dirty="0" smtClean="0">
                <a:cs typeface="Times New Roman" panose="02020603050405020304" pitchFamily="18" charset="0"/>
              </a:rPr>
              <a:t> </a:t>
            </a:r>
            <a:r>
              <a:rPr lang="ru-RU" altLang="ru-RU" i="1" dirty="0">
                <a:cs typeface="Times New Roman" panose="02020603050405020304" pitchFamily="18" charset="0"/>
              </a:rPr>
              <a:t>=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 smtClean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 smtClean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en-US" altLang="ru-RU" i="1" dirty="0" smtClean="0">
                <a:cs typeface="Times New Roman" panose="02020603050405020304" pitchFamily="18" charset="0"/>
              </a:rPr>
              <a:t>C</a:t>
            </a:r>
            <a:r>
              <a:rPr lang="ru-RU" altLang="ru-RU" i="1" dirty="0" smtClean="0">
                <a:cs typeface="Times New Roman" panose="02020603050405020304" pitchFamily="18" charset="0"/>
              </a:rPr>
              <a:t> </a:t>
            </a:r>
            <a:r>
              <a:rPr lang="ru-RU" altLang="ru-RU" i="1" dirty="0">
                <a:cs typeface="Times New Roman" panose="02020603050405020304" pitchFamily="18" charset="0"/>
              </a:rPr>
              <a:t>=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 smtClean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ru-RU" altLang="ru-RU" dirty="0" smtClean="0">
                <a:cs typeface="Times New Roman" panose="02020603050405020304" pitchFamily="18" charset="0"/>
              </a:rPr>
              <a:t>биссектриса </a:t>
            </a:r>
            <a:r>
              <a:rPr lang="ru-RU" altLang="ru-RU" i="1" dirty="0" smtClean="0">
                <a:cs typeface="Times New Roman" panose="02020603050405020304" pitchFamily="18" charset="0"/>
              </a:rPr>
              <a:t>С</a:t>
            </a:r>
            <a:r>
              <a:rPr lang="en-US" altLang="ru-RU" i="1" dirty="0">
                <a:cs typeface="Times New Roman" panose="02020603050405020304" pitchFamily="18" charset="0"/>
              </a:rPr>
              <a:t>D</a:t>
            </a:r>
            <a:r>
              <a:rPr lang="en-US" altLang="ru-RU" i="1" dirty="0" smtClean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равна </a:t>
            </a:r>
            <a:r>
              <a:rPr lang="ru-RU" altLang="ru-RU" dirty="0" smtClean="0">
                <a:cs typeface="Times New Roman" panose="02020603050405020304" pitchFamily="18" charset="0"/>
              </a:rPr>
              <a:t>биссектрисе </a:t>
            </a:r>
            <a:r>
              <a:rPr lang="ru-RU" altLang="ru-RU" i="1" dirty="0" smtClean="0">
                <a:cs typeface="Times New Roman" panose="02020603050405020304" pitchFamily="18" charset="0"/>
              </a:rPr>
              <a:t>С</a:t>
            </a:r>
            <a:r>
              <a:rPr lang="ru-RU" altLang="ru-RU" baseline="-30000" dirty="0" smtClean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D</a:t>
            </a:r>
            <a:r>
              <a:rPr lang="ru-RU" altLang="ru-RU" baseline="-30000" dirty="0" smtClean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то</a:t>
            </a:r>
            <a:r>
              <a:rPr lang="ru-RU" altLang="ru-RU" baseline="-30000" dirty="0"/>
              <a:t> </a:t>
            </a:r>
            <a:r>
              <a:rPr lang="ru-RU" altLang="ru-RU" dirty="0">
                <a:cs typeface="Times New Roman" panose="02020603050405020304" pitchFamily="18" charset="0"/>
              </a:rPr>
              <a:t>треугольники </a:t>
            </a:r>
            <a:r>
              <a:rPr lang="en-US" altLang="ru-RU" i="1" dirty="0">
                <a:cs typeface="Times New Roman" panose="02020603050405020304" pitchFamily="18" charset="0"/>
              </a:rPr>
              <a:t>ABC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равны.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772816"/>
            <a:ext cx="666276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08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02" name="Text Box 6"/>
              <p:cNvSpPr txBox="1">
                <a:spLocks noChangeArrowheads="1"/>
              </p:cNvSpPr>
              <p:nvPr/>
            </p:nvSpPr>
            <p:spPr bwMode="auto">
              <a:xfrm>
                <a:off x="0" y="6063"/>
                <a:ext cx="9144000" cy="18967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altLang="ru-RU" dirty="0" smtClean="0">
                    <a:solidFill>
                      <a:srgbClr val="FF3300"/>
                    </a:solidFill>
                  </a:rPr>
                  <a:t>	</a:t>
                </a:r>
                <a:r>
                  <a:rPr lang="ru-RU" altLang="ru-RU" sz="2000" dirty="0" smtClean="0">
                    <a:solidFill>
                      <a:srgbClr val="FF3300"/>
                    </a:solidFill>
                  </a:rPr>
                  <a:t>Доказательство.</a:t>
                </a:r>
                <a:r>
                  <a:rPr lang="en-US" altLang="ru-RU" sz="2000" dirty="0" smtClean="0">
                    <a:solidFill>
                      <a:srgbClr val="FF3300"/>
                    </a:solidFill>
                  </a:rPr>
                  <a:t> </a:t>
                </a:r>
                <a:r>
                  <a:rPr lang="ru-RU" sz="2000" dirty="0"/>
                  <a:t>Обозначим </a:t>
                </a:r>
                <a:r>
                  <a:rPr lang="en-US" sz="2000" i="1" dirty="0"/>
                  <a:t>AB = A</a:t>
                </a:r>
                <a:r>
                  <a:rPr lang="en-US" sz="2000" baseline="-25000" dirty="0"/>
                  <a:t>1</a:t>
                </a:r>
                <a:r>
                  <a:rPr lang="en-US" sz="2000" i="1" dirty="0"/>
                  <a:t>B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 =</a:t>
                </a:r>
                <a:r>
                  <a:rPr lang="en-US" sz="2000" i="1" dirty="0"/>
                  <a:t> c</a:t>
                </a:r>
                <a:r>
                  <a:rPr lang="en-US" sz="2000" dirty="0"/>
                  <a:t>, </a:t>
                </a:r>
                <a:r>
                  <a:rPr lang="en-US" sz="2000" i="1" dirty="0"/>
                  <a:t>AC = A</a:t>
                </a:r>
                <a:r>
                  <a:rPr lang="en-US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en-US" sz="2000" baseline="-25000" dirty="0"/>
                  <a:t>1</a:t>
                </a:r>
                <a:r>
                  <a:rPr lang="en-US" sz="2000" i="1" dirty="0"/>
                  <a:t> = b</a:t>
                </a:r>
                <a:r>
                  <a:rPr lang="en-US" sz="2000" dirty="0"/>
                  <a:t>,</a:t>
                </a:r>
                <a:r>
                  <a:rPr lang="en-US" sz="2000" i="1" dirty="0"/>
                  <a:t> CD = C</a:t>
                </a:r>
                <a:r>
                  <a:rPr lang="en-US" sz="2000" baseline="-25000" dirty="0"/>
                  <a:t>1</a:t>
                </a:r>
                <a:r>
                  <a:rPr lang="en-US" sz="2000" i="1" dirty="0"/>
                  <a:t>D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 =</a:t>
                </a:r>
                <a:r>
                  <a:rPr lang="en-US" sz="2000" i="1" dirty="0"/>
                  <a:t> l</a:t>
                </a:r>
                <a:r>
                  <a:rPr lang="en-US" sz="2000" dirty="0"/>
                  <a:t>, </a:t>
                </a:r>
                <a:r>
                  <a:rPr lang="en-US" sz="2000" i="1" dirty="0"/>
                  <a:t>BC = a</a:t>
                </a:r>
                <a:r>
                  <a:rPr lang="en-US" sz="2000" dirty="0"/>
                  <a:t>,</a:t>
                </a:r>
                <a:r>
                  <a:rPr lang="en-US" sz="2000" i="1" dirty="0"/>
                  <a:t> B</a:t>
                </a:r>
                <a:r>
                  <a:rPr lang="en-US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en-US" sz="2000" baseline="-25000" dirty="0"/>
                  <a:t>1 </a:t>
                </a:r>
                <a:r>
                  <a:rPr lang="en-US" sz="2000" i="1" dirty="0"/>
                  <a:t>= a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. </a:t>
                </a:r>
                <a:r>
                  <a:rPr lang="ru-RU" sz="2000" dirty="0"/>
                  <a:t>Докажем, что </a:t>
                </a:r>
                <a:r>
                  <a:rPr lang="en-US" sz="2000" i="1" dirty="0"/>
                  <a:t>a</a:t>
                </a:r>
                <a:r>
                  <a:rPr lang="ru-RU" sz="2000" i="1" dirty="0"/>
                  <a:t> =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. Из этого будет следовать, что треугольники </a:t>
                </a:r>
                <a:r>
                  <a:rPr lang="en-US" sz="2000" i="1" dirty="0"/>
                  <a:t>ABC </a:t>
                </a:r>
                <a:r>
                  <a:rPr lang="ru-RU" sz="2000" dirty="0"/>
                  <a:t>и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равны по трем сторонам. Воспользуемся формулой для биссектрисы </a:t>
                </a:r>
                <a:r>
                  <a:rPr lang="ru-RU" sz="2000" dirty="0" smtClean="0"/>
                  <a:t>треугольника</a:t>
                </a:r>
                <a:r>
                  <a:rPr lang="en-US" sz="2000" dirty="0" smtClean="0"/>
                  <a:t> </a:t>
                </a:r>
                <a:r>
                  <a:rPr lang="ru-RU" altLang="ru-RU" sz="2000" dirty="0" smtClean="0">
                    <a:cs typeface="Times New Roman" panose="02020603050405020304" pitchFamily="18" charset="0"/>
                  </a:rPr>
                  <a:t> </a:t>
                </a:r>
              </a:p>
              <a:p>
                <a:pPr algn="ctr" eaLnBrk="1" hangingPunct="1">
                  <a:spcBef>
                    <a:spcPts val="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ru-RU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p>
                        <m:r>
                          <a:rPr lang="en-US" altLang="ru-RU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ru-RU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ru-RU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𝑎𝑏</m:t>
                    </m:r>
                    <m:r>
                      <a:rPr lang="en-US" altLang="ru-RU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ru-RU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ru-RU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ru-RU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ru-RU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𝑎𝑏</m:t>
                        </m:r>
                      </m:num>
                      <m:den>
                        <m:sSup>
                          <m:sSupPr>
                            <m:ctrlPr>
                              <a:rPr lang="en-US" altLang="ru-RU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ru-RU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ru-RU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en-US" altLang="ru-RU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ru-RU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altLang="ru-RU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ru-RU" sz="2000" dirty="0" smtClean="0">
                    <a:cs typeface="Times New Roman" panose="02020603050405020304" pitchFamily="18" charset="0"/>
                  </a:rPr>
                  <a:t>.</a:t>
                </a:r>
                <a:endParaRPr lang="en-US" altLang="ru-RU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2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063"/>
                <a:ext cx="9144000" cy="1896738"/>
              </a:xfrm>
              <a:prstGeom prst="rect">
                <a:avLst/>
              </a:prstGeom>
              <a:blipFill>
                <a:blip r:embed="rId3"/>
                <a:stretch>
                  <a:fillRect l="-667" r="-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203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6"/>
              <p:cNvSpPr txBox="1">
                <a:spLocks noChangeArrowheads="1"/>
              </p:cNvSpPr>
              <p:nvPr/>
            </p:nvSpPr>
            <p:spPr bwMode="auto">
              <a:xfrm>
                <a:off x="0" y="1772816"/>
                <a:ext cx="9144000" cy="16722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altLang="ru-RU" dirty="0" smtClean="0">
                    <a:solidFill>
                      <a:srgbClr val="FF3300"/>
                    </a:solidFill>
                  </a:rPr>
                  <a:t>	</a:t>
                </a:r>
                <a:r>
                  <a:rPr lang="ru-RU" sz="2000" dirty="0"/>
                  <a:t>Покажем, что при фиксированных </a:t>
                </a:r>
                <a:r>
                  <a:rPr lang="en-US" sz="2000" i="1" dirty="0"/>
                  <a:t>b </a:t>
                </a:r>
                <a:r>
                  <a:rPr lang="ru-RU" sz="2000" dirty="0"/>
                  <a:t>и </a:t>
                </a:r>
                <a:r>
                  <a:rPr lang="en-US" sz="2000" i="1" dirty="0"/>
                  <a:t>c </a:t>
                </a:r>
                <a:r>
                  <a:rPr lang="ru-RU" sz="2000" dirty="0"/>
                  <a:t>большему значению </a:t>
                </a:r>
                <a:r>
                  <a:rPr lang="en-US" sz="2000" i="1" dirty="0"/>
                  <a:t>a </a:t>
                </a:r>
                <a:r>
                  <a:rPr lang="ru-RU" sz="2000" dirty="0"/>
                  <a:t>соответствует большее значение </a:t>
                </a:r>
                <a:r>
                  <a:rPr lang="en-US" sz="2000" i="1" dirty="0"/>
                  <a:t>l </a:t>
                </a:r>
                <a:r>
                  <a:rPr lang="ru-RU" sz="2000" dirty="0"/>
                  <a:t>биссектрисы. Производная правой части, как функции от </a:t>
                </a:r>
                <a:r>
                  <a:rPr lang="en-US" sz="2000" i="1" dirty="0"/>
                  <a:t>a</a:t>
                </a:r>
                <a:r>
                  <a:rPr lang="ru-RU" sz="2000" dirty="0"/>
                  <a:t>, </a:t>
                </a:r>
                <a:r>
                  <a:rPr lang="ru-RU" sz="2000" dirty="0" smtClean="0"/>
                  <a:t>равна</a:t>
                </a:r>
                <a:endParaRPr lang="en-US" sz="2000" dirty="0" smtClean="0"/>
              </a:p>
              <a:p>
                <a:pPr algn="ctr"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1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altLang="ru-RU" sz="1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ru-RU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ru-RU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ru-RU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ru-RU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ru-RU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d>
                            <m:dPr>
                              <m:ctrlPr>
                                <a:rPr lang="en-US" altLang="ru-RU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ru-RU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en-US" altLang="ru-RU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ru-RU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altLang="ru-RU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ru-RU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ru-RU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en-US" altLang="ru-RU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ru-RU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ru-RU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altLang="ru-RU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altLang="ru-RU" sz="1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772816"/>
                <a:ext cx="9144000" cy="1672253"/>
              </a:xfrm>
              <a:prstGeom prst="rect">
                <a:avLst/>
              </a:prstGeom>
              <a:blipFill>
                <a:blip r:embed="rId4"/>
                <a:stretch>
                  <a:fillRect l="-667" r="-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067944" y="27269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3265576"/>
            <a:ext cx="91440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altLang="ru-RU" dirty="0" smtClean="0">
                <a:solidFill>
                  <a:srgbClr val="FF3300"/>
                </a:solidFill>
              </a:rPr>
              <a:t>	</a:t>
            </a:r>
            <a:r>
              <a:rPr lang="ru-RU" sz="2000" dirty="0"/>
              <a:t>Из неравенства треугольника следует, что </a:t>
            </a:r>
            <a:r>
              <a:rPr lang="en-US" sz="2000" i="1" dirty="0"/>
              <a:t>b</a:t>
            </a:r>
            <a:r>
              <a:rPr lang="ru-RU" sz="2000" i="1" dirty="0"/>
              <a:t> – </a:t>
            </a:r>
            <a:r>
              <a:rPr lang="en-US" sz="2000" i="1" dirty="0"/>
              <a:t>a </a:t>
            </a:r>
            <a:r>
              <a:rPr lang="ru-RU" sz="2000" dirty="0"/>
              <a:t>&lt; </a:t>
            </a:r>
            <a:r>
              <a:rPr lang="en-US" sz="2000" i="1" dirty="0"/>
              <a:t>c</a:t>
            </a:r>
            <a:r>
              <a:rPr lang="ru-RU" sz="2000" dirty="0"/>
              <a:t> и </a:t>
            </a:r>
            <a:r>
              <a:rPr lang="en-US" sz="2000" i="1" dirty="0"/>
              <a:t>a</a:t>
            </a:r>
            <a:r>
              <a:rPr lang="ru-RU" sz="2000" i="1" dirty="0"/>
              <a:t> + </a:t>
            </a:r>
            <a:r>
              <a:rPr lang="en-US" sz="2000" i="1" dirty="0"/>
              <a:t>b </a:t>
            </a:r>
            <a:r>
              <a:rPr lang="ru-RU" sz="2000" dirty="0"/>
              <a:t>&gt; </a:t>
            </a:r>
            <a:r>
              <a:rPr lang="en-US" sz="2000" i="1" dirty="0"/>
              <a:t>c</a:t>
            </a:r>
            <a:r>
              <a:rPr lang="ru-RU" sz="2000" dirty="0"/>
              <a:t>. Откуда получаем, что производная больше нуля, значит, функция строго возрастает, т.е. большему значению </a:t>
            </a:r>
            <a:r>
              <a:rPr lang="en-US" sz="2000" i="1" dirty="0"/>
              <a:t>a </a:t>
            </a:r>
            <a:r>
              <a:rPr lang="ru-RU" sz="2000" dirty="0"/>
              <a:t>соответствует большее значение </a:t>
            </a:r>
            <a:r>
              <a:rPr lang="en-US" sz="2000" i="1" dirty="0"/>
              <a:t>l</a:t>
            </a:r>
            <a:r>
              <a:rPr lang="ru-RU" sz="2000" dirty="0"/>
              <a:t>. Таким образом, из равенства биссектрис следует равенство сторон  </a:t>
            </a:r>
            <a:r>
              <a:rPr lang="en-US" sz="2000" i="1" dirty="0"/>
              <a:t>a </a:t>
            </a:r>
            <a:r>
              <a:rPr lang="ru-RU" sz="2000" dirty="0"/>
              <a:t>и </a:t>
            </a:r>
            <a:r>
              <a:rPr lang="en-US" sz="2000" i="1" dirty="0"/>
              <a:t>a</a:t>
            </a:r>
            <a:r>
              <a:rPr lang="ru-RU" sz="2000" baseline="-25000" dirty="0"/>
              <a:t>1</a:t>
            </a:r>
            <a:r>
              <a:rPr lang="ru-RU" sz="2000" dirty="0"/>
              <a:t>. Значит, треугольники </a:t>
            </a:r>
            <a:r>
              <a:rPr lang="en-US" sz="2000" i="1" dirty="0"/>
              <a:t>ABC </a:t>
            </a:r>
            <a:r>
              <a:rPr lang="ru-RU" sz="2000" dirty="0"/>
              <a:t>и </a:t>
            </a:r>
            <a:r>
              <a:rPr lang="en-US" sz="2000" i="1" dirty="0"/>
              <a:t>A</a:t>
            </a:r>
            <a:r>
              <a:rPr lang="ru-RU" sz="2000" baseline="-25000" dirty="0"/>
              <a:t>1</a:t>
            </a:r>
            <a:r>
              <a:rPr lang="en-US" sz="2000" i="1" dirty="0"/>
              <a:t>B</a:t>
            </a:r>
            <a:r>
              <a:rPr lang="ru-RU" sz="2000" baseline="-25000" dirty="0"/>
              <a:t>1</a:t>
            </a:r>
            <a:r>
              <a:rPr lang="en-US" sz="2000" i="1" dirty="0"/>
              <a:t>C</a:t>
            </a:r>
            <a:r>
              <a:rPr lang="ru-RU" sz="2000" baseline="-25000" dirty="0"/>
              <a:t>1</a:t>
            </a:r>
            <a:r>
              <a:rPr lang="ru-RU" sz="2000" dirty="0"/>
              <a:t> равны по трем сторонам.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923240"/>
            <a:ext cx="5112568" cy="182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60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dirty="0"/>
              <a:t>8</a:t>
            </a:r>
            <a:r>
              <a:rPr lang="ru-RU" altLang="ru-RU" dirty="0" smtClean="0"/>
              <a:t>*. Докажите</a:t>
            </a:r>
            <a:r>
              <a:rPr lang="ru-RU" altLang="ru-RU" dirty="0"/>
              <a:t>, что если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cs typeface="Times New Roman" panose="02020603050405020304" pitchFamily="18" charset="0"/>
              </a:rPr>
              <a:t>высоты одного треугольника соответственно равны трём высотам другого треугольника, то такие треугольники равны.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6552377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51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-14288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solidFill>
                  <a:srgbClr val="FF3300"/>
                </a:solidFill>
              </a:rPr>
              <a:t>	Доказательство</a:t>
            </a:r>
            <a:r>
              <a:rPr lang="ru-RU" altLang="ru-RU" dirty="0">
                <a:solidFill>
                  <a:srgbClr val="FF3300"/>
                </a:solidFill>
              </a:rPr>
              <a:t>.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12976"/>
            <a:ext cx="6142854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548680"/>
            <a:ext cx="7962847" cy="240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5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en-US" altLang="ru-RU" dirty="0"/>
              <a:t>9</a:t>
            </a:r>
            <a:r>
              <a:rPr lang="ru-RU" altLang="ru-RU" dirty="0" smtClean="0"/>
              <a:t>*. Докажите</a:t>
            </a:r>
            <a:r>
              <a:rPr lang="ru-RU" altLang="ru-RU" dirty="0"/>
              <a:t>, что если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cs typeface="Times New Roman" panose="02020603050405020304" pitchFamily="18" charset="0"/>
              </a:rPr>
              <a:t>медиана </a:t>
            </a:r>
            <a:r>
              <a:rPr lang="en-US" altLang="ru-RU" i="1" dirty="0" smtClean="0">
                <a:cs typeface="Times New Roman" panose="02020603050405020304" pitchFamily="18" charset="0"/>
              </a:rPr>
              <a:t>m</a:t>
            </a:r>
            <a:r>
              <a:rPr lang="ru-RU" altLang="ru-RU" dirty="0" smtClean="0">
                <a:cs typeface="Times New Roman" panose="02020603050405020304" pitchFamily="18" charset="0"/>
              </a:rPr>
              <a:t>, биссектриса</a:t>
            </a:r>
            <a:r>
              <a:rPr lang="en-US" altLang="ru-RU" dirty="0" smtClean="0">
                <a:cs typeface="Times New Roman" panose="02020603050405020304" pitchFamily="18" charset="0"/>
              </a:rPr>
              <a:t> </a:t>
            </a:r>
            <a:r>
              <a:rPr lang="en-US" altLang="ru-RU" i="1" dirty="0" smtClean="0">
                <a:cs typeface="Times New Roman" panose="02020603050405020304" pitchFamily="18" charset="0"/>
              </a:rPr>
              <a:t>l</a:t>
            </a:r>
            <a:r>
              <a:rPr lang="ru-RU" altLang="ru-RU" dirty="0" smtClean="0">
                <a:cs typeface="Times New Roman" panose="02020603050405020304" pitchFamily="18" charset="0"/>
              </a:rPr>
              <a:t> и высота</a:t>
            </a:r>
            <a:r>
              <a:rPr lang="en-US" altLang="ru-RU" dirty="0" smtClean="0">
                <a:cs typeface="Times New Roman" panose="02020603050405020304" pitchFamily="18" charset="0"/>
              </a:rPr>
              <a:t> </a:t>
            </a:r>
            <a:r>
              <a:rPr lang="en-US" altLang="ru-RU" i="1" dirty="0" smtClean="0">
                <a:cs typeface="Times New Roman" panose="02020603050405020304" pitchFamily="18" charset="0"/>
              </a:rPr>
              <a:t>h</a:t>
            </a:r>
            <a:r>
              <a:rPr lang="ru-RU" altLang="ru-RU" dirty="0" smtClean="0">
                <a:cs typeface="Times New Roman" panose="02020603050405020304" pitchFamily="18" charset="0"/>
              </a:rPr>
              <a:t>, проведённые из одной вершины треугольника</a:t>
            </a:r>
            <a:r>
              <a:rPr lang="ru-RU" altLang="ru-RU" smtClean="0">
                <a:cs typeface="Times New Roman" panose="02020603050405020304" pitchFamily="18" charset="0"/>
              </a:rPr>
              <a:t>, равны соответственно </a:t>
            </a:r>
            <a:r>
              <a:rPr lang="ru-RU" altLang="ru-RU" dirty="0" smtClean="0">
                <a:cs typeface="Times New Roman" panose="02020603050405020304" pitchFamily="18" charset="0"/>
              </a:rPr>
              <a:t>медиане, биссектрисе и высоте другого треугольника, причём (</a:t>
            </a:r>
            <a:r>
              <a:rPr lang="en-US" altLang="ru-RU" i="1" dirty="0" smtClean="0">
                <a:cs typeface="Times New Roman" panose="02020603050405020304" pitchFamily="18" charset="0"/>
              </a:rPr>
              <a:t>m &gt; l &gt; h</a:t>
            </a:r>
            <a:r>
              <a:rPr lang="en-US" altLang="ru-RU" dirty="0" smtClean="0">
                <a:cs typeface="Times New Roman" panose="02020603050405020304" pitchFamily="18" charset="0"/>
              </a:rPr>
              <a:t>), </a:t>
            </a:r>
            <a:r>
              <a:rPr lang="ru-RU" altLang="ru-RU" dirty="0" smtClean="0">
                <a:cs typeface="Times New Roman" panose="02020603050405020304" pitchFamily="18" charset="0"/>
              </a:rPr>
              <a:t>то эти треугольники равны.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622" y="2276872"/>
            <a:ext cx="7064756" cy="2580799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-15158" y="5381759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dirty="0" smtClean="0"/>
              <a:t>Подсказку можно найти в книге В.И. Голубева.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89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620688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sz="2800" dirty="0" smtClean="0"/>
              <a:t>	1. Равны ли треугольники </a:t>
            </a:r>
            <a:r>
              <a:rPr lang="en-US" sz="2800" i="1" dirty="0" smtClean="0"/>
              <a:t>ABC </a:t>
            </a:r>
            <a:r>
              <a:rPr lang="ru-RU" sz="2800" dirty="0" smtClean="0"/>
              <a:t>и </a:t>
            </a:r>
            <a:r>
              <a:rPr lang="en-US" sz="2800" i="1" dirty="0" smtClean="0"/>
              <a:t>BAC</a:t>
            </a:r>
            <a:r>
              <a:rPr lang="ru-RU" sz="2800" dirty="0"/>
              <a:t>?</a:t>
            </a:r>
            <a:endParaRPr lang="ru-RU" sz="2800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2492896"/>
            <a:ext cx="4340118" cy="3672408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29183" y="-21338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sz="2800" dirty="0" smtClean="0">
                <a:solidFill>
                  <a:srgbClr val="FF0000"/>
                </a:solidFill>
              </a:rPr>
              <a:t>Вопросы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1143908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sz="2800" dirty="0" smtClean="0"/>
              <a:t>	2. Треугольники </a:t>
            </a:r>
            <a:r>
              <a:rPr lang="en-US" sz="2800" i="1" dirty="0" smtClean="0"/>
              <a:t>ABC </a:t>
            </a:r>
            <a:r>
              <a:rPr lang="ru-RU" sz="2800" dirty="0" smtClean="0"/>
              <a:t>и </a:t>
            </a:r>
            <a:r>
              <a:rPr lang="en-US" sz="2800" i="1" dirty="0" smtClean="0"/>
              <a:t>BAC</a:t>
            </a:r>
            <a:r>
              <a:rPr lang="ru-RU" sz="2800" i="1" dirty="0" smtClean="0"/>
              <a:t> </a:t>
            </a:r>
            <a:r>
              <a:rPr lang="ru-RU" sz="2800" dirty="0" smtClean="0"/>
              <a:t>разные, или это один и тот же треугольник?</a:t>
            </a:r>
          </a:p>
        </p:txBody>
      </p:sp>
    </p:spTree>
    <p:extLst>
      <p:ext uri="{BB962C8B-B14F-4D97-AF65-F5344CB8AC3E}">
        <p14:creationId xmlns:p14="http://schemas.microsoft.com/office/powerpoint/2010/main" val="37175873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260648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dirty="0" smtClean="0">
                <a:solidFill>
                  <a:srgbClr val="FF0000"/>
                </a:solidFill>
              </a:rPr>
              <a:t>Верны ли следующие утверждения</a:t>
            </a:r>
          </a:p>
          <a:p>
            <a:pPr algn="just"/>
            <a:r>
              <a:rPr lang="ru-RU" dirty="0" smtClean="0"/>
              <a:t>	</a:t>
            </a:r>
            <a:r>
              <a:rPr lang="ru-RU" dirty="0"/>
              <a:t>1</a:t>
            </a:r>
            <a:r>
              <a:rPr lang="ru-RU" dirty="0" smtClean="0"/>
              <a:t>. Если две стороны и высота, проведённая из их общей вершины, одного </a:t>
            </a:r>
            <a:r>
              <a:rPr lang="ru-RU" dirty="0"/>
              <a:t>треугольника соответственно равны </a:t>
            </a:r>
            <a:r>
              <a:rPr lang="ru-RU" dirty="0" smtClean="0"/>
              <a:t>двум сторонам </a:t>
            </a:r>
            <a:r>
              <a:rPr lang="ru-RU" dirty="0"/>
              <a:t>и </a:t>
            </a:r>
            <a:r>
              <a:rPr lang="ru-RU" dirty="0" smtClean="0"/>
              <a:t>высоте </a:t>
            </a:r>
            <a:r>
              <a:rPr lang="ru-RU" dirty="0"/>
              <a:t>другого треугольника, то эти треугольники равны.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36912"/>
            <a:ext cx="5943702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680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-1161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dirty="0" smtClean="0">
                <a:solidFill>
                  <a:srgbClr val="FF0000"/>
                </a:solidFill>
              </a:rPr>
              <a:t>	Решение</a:t>
            </a:r>
            <a:r>
              <a:rPr lang="ru-RU" dirty="0" smtClean="0"/>
              <a:t>. Неверно. Пример приведён на рисунке.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780" y="908720"/>
            <a:ext cx="3960440" cy="314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dirty="0"/>
              <a:t>2</a:t>
            </a:r>
            <a:r>
              <a:rPr lang="ru-RU" altLang="ru-RU" dirty="0" smtClean="0"/>
              <a:t>. Если</a:t>
            </a:r>
            <a:r>
              <a:rPr lang="ru-RU" altLang="ru-RU" dirty="0" smtClean="0">
                <a:cs typeface="Times New Roman" panose="02020603050405020304" pitchFamily="18" charset="0"/>
              </a:rPr>
              <a:t> </a:t>
            </a:r>
            <a:r>
              <a:rPr lang="ru-RU" dirty="0" smtClean="0"/>
              <a:t>две </a:t>
            </a:r>
            <a:r>
              <a:rPr lang="ru-RU" dirty="0"/>
              <a:t>стороны и высота, </a:t>
            </a:r>
            <a:r>
              <a:rPr lang="ru-RU" dirty="0" smtClean="0"/>
              <a:t>проведённая к одной </a:t>
            </a:r>
            <a:r>
              <a:rPr lang="ru-RU" dirty="0"/>
              <a:t>из них, одного треугольника соответственно равны двум сторонам и высоте другого </a:t>
            </a:r>
            <a:r>
              <a:rPr lang="ru-RU" dirty="0" smtClean="0"/>
              <a:t>треугольника, то такие треугольники равны.</a:t>
            </a:r>
            <a:r>
              <a:rPr lang="ru-RU" altLang="ru-RU" sz="2800" dirty="0" smtClean="0">
                <a:cs typeface="Times New Roman" panose="02020603050405020304" pitchFamily="18" charset="0"/>
              </a:rPr>
              <a:t> 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55" y="2132856"/>
            <a:ext cx="5635689" cy="2048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043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-1161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dirty="0" smtClean="0">
                <a:solidFill>
                  <a:srgbClr val="FF0000"/>
                </a:solidFill>
              </a:rPr>
              <a:t>	Решение</a:t>
            </a:r>
            <a:r>
              <a:rPr lang="ru-RU" dirty="0" smtClean="0"/>
              <a:t>. Неверно. Пример приведён на рисунке.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268760"/>
            <a:ext cx="7833741" cy="217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5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-1161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dirty="0" smtClean="0"/>
              <a:t>	</a:t>
            </a:r>
            <a:r>
              <a:rPr lang="en-US" dirty="0"/>
              <a:t>3</a:t>
            </a:r>
            <a:r>
              <a:rPr lang="ru-RU" dirty="0" smtClean="0"/>
              <a:t>. </a:t>
            </a:r>
            <a:r>
              <a:rPr lang="ru-RU" dirty="0"/>
              <a:t>Если угол, сторона, прилежащая к этому углу, и биссектриса, проведенная к другой стороне, прилежащей к данному углу, одного треугольника соответственно равны углу, стороне и биссектрисе другого треугольника, то эти треугольники равны.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06362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90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9455" y="18864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dirty="0" smtClean="0">
                <a:solidFill>
                  <a:srgbClr val="FF0000"/>
                </a:solidFill>
              </a:rPr>
              <a:t>	Решение</a:t>
            </a:r>
            <a:r>
              <a:rPr lang="ru-RU" dirty="0" smtClean="0"/>
              <a:t>. Неверно. Пример приведён на рисунке.</a:t>
            </a:r>
            <a:r>
              <a:rPr lang="en-US" dirty="0" smtClean="0"/>
              <a:t> </a:t>
            </a:r>
            <a:r>
              <a:rPr lang="ru-RU" dirty="0" smtClean="0"/>
              <a:t>В треугольниках </a:t>
            </a:r>
            <a:r>
              <a:rPr lang="en-US" i="1" dirty="0" smtClean="0"/>
              <a:t>ABC </a:t>
            </a:r>
            <a:r>
              <a:rPr lang="ru-RU" dirty="0" smtClean="0"/>
              <a:t>и </a:t>
            </a:r>
            <a:r>
              <a:rPr lang="en-US" i="1" dirty="0" smtClean="0"/>
              <a:t>ABC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ru-RU" dirty="0" smtClean="0"/>
              <a:t>сторона </a:t>
            </a:r>
            <a:r>
              <a:rPr lang="en-US" i="1" dirty="0" smtClean="0"/>
              <a:t>AB </a:t>
            </a:r>
            <a:r>
              <a:rPr lang="ru-RU" dirty="0" smtClean="0"/>
              <a:t>общая, угол </a:t>
            </a:r>
            <a:r>
              <a:rPr lang="en-US" i="1" dirty="0" smtClean="0"/>
              <a:t>B </a:t>
            </a:r>
            <a:r>
              <a:rPr lang="ru-RU" dirty="0" smtClean="0"/>
              <a:t>общий, биссектрисы </a:t>
            </a:r>
            <a:r>
              <a:rPr lang="en-US" i="1" dirty="0" smtClean="0"/>
              <a:t>AD </a:t>
            </a:r>
            <a:r>
              <a:rPr lang="ru-RU" dirty="0" smtClean="0"/>
              <a:t>и </a:t>
            </a:r>
            <a:r>
              <a:rPr lang="en-US" i="1" dirty="0" smtClean="0"/>
              <a:t>AD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ru-RU" dirty="0" smtClean="0"/>
              <a:t>равны, однако сами треугольники не равны.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44824"/>
            <a:ext cx="2952328" cy="294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14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-1161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dirty="0" smtClean="0"/>
              <a:t>	</a:t>
            </a:r>
            <a:r>
              <a:rPr lang="en-US" dirty="0"/>
              <a:t>4</a:t>
            </a:r>
            <a:r>
              <a:rPr lang="ru-RU" dirty="0" smtClean="0"/>
              <a:t>*. Если </a:t>
            </a:r>
            <a:r>
              <a:rPr lang="ru-RU" dirty="0"/>
              <a:t>угол, сторона, прилежащая к этому углу, и медиана, проведенная к этой стороне, одного треугольника соответственно равны углу, стороне и медиане другого треугольника, то эти треугольники равны.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6154169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53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68960"/>
            <a:ext cx="2743200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9455" y="18864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dirty="0" smtClean="0">
                <a:solidFill>
                  <a:srgbClr val="FF0000"/>
                </a:solidFill>
              </a:rPr>
              <a:t>	Решение</a:t>
            </a:r>
            <a:r>
              <a:rPr lang="ru-RU" dirty="0" smtClean="0"/>
              <a:t>. Неверно. Пример приведён на рисунке. 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2"/>
              <p:cNvSpPr txBox="1">
                <a:spLocks noChangeArrowheads="1"/>
              </p:cNvSpPr>
              <p:nvPr/>
            </p:nvSpPr>
            <p:spPr bwMode="auto">
              <a:xfrm>
                <a:off x="19455" y="677887"/>
                <a:ext cx="9144000" cy="19389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/>
                <a:r>
                  <a:rPr lang="ru-RU" dirty="0" smtClean="0">
                    <a:solidFill>
                      <a:srgbClr val="FF0000"/>
                    </a:solidFill>
                  </a:rPr>
                  <a:t>	</a:t>
                </a:r>
                <a:r>
                  <a:rPr lang="ru-RU" dirty="0"/>
                  <a:t>Р</a:t>
                </a:r>
                <a:r>
                  <a:rPr lang="ru-RU" dirty="0" smtClean="0"/>
                  <a:t>ассмотрим </a:t>
                </a:r>
                <a:r>
                  <a:rPr lang="ru-RU" dirty="0"/>
                  <a:t>окружность с центром в точке </a:t>
                </a:r>
                <a:r>
                  <a:rPr lang="en-US" i="1" dirty="0"/>
                  <a:t>M</a:t>
                </a:r>
                <a:r>
                  <a:rPr lang="ru-RU" dirty="0"/>
                  <a:t>. Проведем два диаметра </a:t>
                </a:r>
                <a:r>
                  <a:rPr lang="en-US" i="1" dirty="0"/>
                  <a:t>AB </a:t>
                </a:r>
                <a:r>
                  <a:rPr lang="ru-RU" dirty="0"/>
                  <a:t>и </a:t>
                </a:r>
                <a:r>
                  <a:rPr lang="en-US" i="1" dirty="0"/>
                  <a:t>A</a:t>
                </a:r>
                <a:r>
                  <a:rPr lang="ru-RU" baseline="-25000" dirty="0"/>
                  <a:t>1</a:t>
                </a:r>
                <a:r>
                  <a:rPr lang="en-US" i="1" dirty="0"/>
                  <a:t>B</a:t>
                </a:r>
                <a:r>
                  <a:rPr lang="ru-RU" baseline="-25000" dirty="0"/>
                  <a:t>1</a:t>
                </a:r>
                <a:r>
                  <a:rPr lang="ru-RU" dirty="0"/>
                  <a:t>. Через точки </a:t>
                </a:r>
                <a:r>
                  <a:rPr lang="en-US" i="1" dirty="0"/>
                  <a:t>A</a:t>
                </a:r>
                <a:r>
                  <a:rPr lang="ru-RU" dirty="0"/>
                  <a:t>, </a:t>
                </a:r>
                <a:r>
                  <a:rPr lang="en-US" i="1" dirty="0"/>
                  <a:t>A</a:t>
                </a:r>
                <a:r>
                  <a:rPr lang="ru-RU" baseline="-25000" dirty="0"/>
                  <a:t>1</a:t>
                </a:r>
                <a:r>
                  <a:rPr lang="ru-RU" dirty="0"/>
                  <a:t>, </a:t>
                </a:r>
                <a:r>
                  <a:rPr lang="en-US" i="1" dirty="0"/>
                  <a:t>M</a:t>
                </a:r>
                <a:r>
                  <a:rPr lang="ru-RU" dirty="0"/>
                  <a:t> проведем еще одну окружность и выберем на ней точку </a:t>
                </a:r>
                <a:r>
                  <a:rPr lang="en-US" i="1" dirty="0"/>
                  <a:t>C</a:t>
                </a:r>
                <a:r>
                  <a:rPr lang="ru-RU" dirty="0"/>
                  <a:t>, как показано на рисунке. В треугольниках </a:t>
                </a:r>
                <a:r>
                  <a:rPr lang="en-US" i="1" dirty="0"/>
                  <a:t>ABC </a:t>
                </a:r>
                <a:r>
                  <a:rPr lang="ru-RU" dirty="0"/>
                  <a:t>и </a:t>
                </a:r>
                <a:r>
                  <a:rPr lang="en-US" i="1" dirty="0"/>
                  <a:t>A</a:t>
                </a:r>
                <a:r>
                  <a:rPr lang="ru-RU" baseline="-25000" dirty="0"/>
                  <a:t>1</a:t>
                </a:r>
                <a:r>
                  <a:rPr lang="en-US" i="1" dirty="0"/>
                  <a:t>B</a:t>
                </a:r>
                <a:r>
                  <a:rPr lang="ru-RU" baseline="-25000" dirty="0"/>
                  <a:t>1</a:t>
                </a:r>
                <a:r>
                  <a:rPr lang="en-US" i="1" dirty="0"/>
                  <a:t>C</a:t>
                </a:r>
                <a:r>
                  <a:rPr lang="en-US" dirty="0"/>
                  <a:t> </a:t>
                </a:r>
                <a:r>
                  <a:rPr lang="en-US" i="1" dirty="0"/>
                  <a:t>AB </a:t>
                </a:r>
                <a:r>
                  <a:rPr lang="ru-RU" i="1" dirty="0"/>
                  <a:t>= </a:t>
                </a:r>
                <a:r>
                  <a:rPr lang="en-US" i="1" dirty="0"/>
                  <a:t>A</a:t>
                </a:r>
                <a:r>
                  <a:rPr lang="ru-RU" baseline="-25000" dirty="0"/>
                  <a:t>1</a:t>
                </a:r>
                <a:r>
                  <a:rPr lang="en-US" i="1" dirty="0"/>
                  <a:t>B</a:t>
                </a:r>
                <a:r>
                  <a:rPr lang="ru-RU" baseline="-25000" dirty="0"/>
                  <a:t>1</a:t>
                </a:r>
                <a:r>
                  <a:rPr lang="ru-RU" dirty="0" smtClean="0"/>
                  <a:t>,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ru-RU" sz="2000" dirty="0" smtClean="0">
                    <a:cs typeface="Times New Roman" panose="02020603050405020304" pitchFamily="18" charset="0"/>
                  </a:rPr>
                  <a:t>, </a:t>
                </a:r>
                <a:r>
                  <a:rPr lang="ru-RU" dirty="0"/>
                  <a:t>медиана </a:t>
                </a:r>
                <a:r>
                  <a:rPr lang="ru-RU" i="1" dirty="0"/>
                  <a:t>С</a:t>
                </a:r>
                <a:r>
                  <a:rPr lang="en-US" i="1" dirty="0"/>
                  <a:t>M </a:t>
                </a:r>
                <a:r>
                  <a:rPr lang="ru-RU" dirty="0"/>
                  <a:t>– общая. Однако треугольники </a:t>
                </a:r>
                <a:r>
                  <a:rPr lang="en-US" i="1" dirty="0"/>
                  <a:t>ABC </a:t>
                </a:r>
                <a:r>
                  <a:rPr lang="ru-RU" dirty="0"/>
                  <a:t>и </a:t>
                </a:r>
                <a:r>
                  <a:rPr lang="en-US" i="1" dirty="0"/>
                  <a:t>A</a:t>
                </a:r>
                <a:r>
                  <a:rPr lang="ru-RU" baseline="-25000" dirty="0"/>
                  <a:t>1</a:t>
                </a:r>
                <a:r>
                  <a:rPr lang="en-US" i="1" dirty="0"/>
                  <a:t>B</a:t>
                </a:r>
                <a:r>
                  <a:rPr lang="ru-RU" baseline="-25000" dirty="0"/>
                  <a:t>1</a:t>
                </a:r>
                <a:r>
                  <a:rPr lang="en-US" i="1" dirty="0"/>
                  <a:t>C</a:t>
                </a:r>
                <a:r>
                  <a:rPr lang="ru-RU" dirty="0"/>
                  <a:t> не равны.</a:t>
                </a:r>
                <a:endParaRPr lang="ru-RU" altLang="ru-RU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455" y="677887"/>
                <a:ext cx="9144000" cy="1938992"/>
              </a:xfrm>
              <a:prstGeom prst="rect">
                <a:avLst/>
              </a:prstGeom>
              <a:blipFill>
                <a:blip r:embed="rId4"/>
                <a:stretch>
                  <a:fillRect l="-1000" t="-2516" r="-1067" b="-62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282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98" name="Text Box 2"/>
              <p:cNvSpPr txBox="1">
                <a:spLocks noChangeArrowheads="1"/>
              </p:cNvSpPr>
              <p:nvPr/>
            </p:nvSpPr>
            <p:spPr bwMode="auto">
              <a:xfrm>
                <a:off x="0" y="-11610"/>
                <a:ext cx="9144000" cy="2062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/>
                <a:r>
                  <a:rPr lang="ru-RU" altLang="ru-RU" sz="2800" dirty="0" smtClean="0"/>
                  <a:t>	</a:t>
                </a:r>
                <a:r>
                  <a:rPr lang="ru-RU" altLang="ru-RU" sz="2000" dirty="0" smtClean="0">
                    <a:solidFill>
                      <a:srgbClr val="FF0000"/>
                    </a:solidFill>
                  </a:rPr>
                  <a:t>Найдите ошибку в доказательстве следующих утверждений.</a:t>
                </a:r>
                <a:r>
                  <a:rPr lang="ru-RU" altLang="ru-RU" sz="2000" dirty="0"/>
                  <a:t>	</a:t>
                </a:r>
                <a:endParaRPr lang="ru-RU" altLang="ru-RU" sz="2000" dirty="0" smtClean="0"/>
              </a:p>
              <a:p>
                <a:pPr algn="just"/>
                <a:r>
                  <a:rPr lang="ru-RU" sz="2000" dirty="0" smtClean="0"/>
                  <a:t>	1. Если </a:t>
                </a:r>
                <a:r>
                  <a:rPr lang="ru-RU" sz="2000" dirty="0"/>
                  <a:t>две стороны и </a:t>
                </a:r>
                <a:r>
                  <a:rPr lang="ru-RU" sz="2000" dirty="0" smtClean="0"/>
                  <a:t>угол, противолежащий одной из них, </a:t>
                </a:r>
                <a:r>
                  <a:rPr lang="ru-RU" sz="2000" dirty="0"/>
                  <a:t>одного треугольника соответственно равны двум сторонам и углу другого треугольника, то такие треугольники равны</a:t>
                </a:r>
                <a:r>
                  <a:rPr lang="ru-RU" sz="2000" dirty="0" smtClean="0"/>
                  <a:t>.</a:t>
                </a:r>
              </a:p>
              <a:p>
                <a:pPr algn="just"/>
                <a:r>
                  <a:rPr lang="ru-RU" sz="2000" dirty="0"/>
                  <a:t>	</a:t>
                </a:r>
                <a:r>
                  <a:rPr lang="ru-RU" sz="2000" dirty="0" smtClean="0">
                    <a:solidFill>
                      <a:srgbClr val="FF0000"/>
                    </a:solidFill>
                  </a:rPr>
                  <a:t>Доказательство</a:t>
                </a:r>
                <a:r>
                  <a:rPr lang="ru-RU" sz="2000" dirty="0" smtClean="0"/>
                  <a:t>. </a:t>
                </a:r>
                <a:r>
                  <a:rPr lang="ru-RU" sz="2000" dirty="0"/>
                  <a:t>Пусть в треугольниках </a:t>
                </a:r>
                <a:r>
                  <a:rPr lang="en-US" sz="2000" i="1" dirty="0"/>
                  <a:t>ABC </a:t>
                </a:r>
                <a:r>
                  <a:rPr lang="ru-RU" sz="2000" dirty="0"/>
                  <a:t>и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</a:t>
                </a:r>
                <a:r>
                  <a:rPr lang="en-US" sz="2000" i="1" dirty="0"/>
                  <a:t>AB</a:t>
                </a:r>
                <a:r>
                  <a:rPr lang="ru-RU" sz="2000" i="1" dirty="0"/>
                  <a:t> =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, </a:t>
                </a:r>
                <a:r>
                  <a:rPr lang="en-US" sz="2000" i="1" dirty="0"/>
                  <a:t>AC</a:t>
                </a:r>
                <a:r>
                  <a:rPr lang="ru-RU" sz="2000" i="1" dirty="0"/>
                  <a:t> =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,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=∠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000" dirty="0" smtClean="0"/>
                  <a:t>.</a:t>
                </a:r>
                <a:endParaRPr lang="ru-RU" altLang="ru-RU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98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11610"/>
                <a:ext cx="9144000" cy="2062103"/>
              </a:xfrm>
              <a:prstGeom prst="rect">
                <a:avLst/>
              </a:prstGeom>
              <a:blipFill>
                <a:blip r:embed="rId3"/>
                <a:stretch>
                  <a:fillRect l="-667" r="-667" b="-44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0" y="3780468"/>
            <a:ext cx="6372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ea typeface="Times New Roman" panose="02020603050405020304" pitchFamily="18" charset="0"/>
              </a:rPr>
              <a:t>	</a:t>
            </a:r>
            <a:r>
              <a:rPr lang="ru-RU" sz="2000" dirty="0">
                <a:ea typeface="Times New Roman" panose="02020603050405020304" pitchFamily="18" charset="0"/>
              </a:rPr>
              <a:t>Отложим треугольник </a:t>
            </a:r>
            <a:r>
              <a:rPr lang="en-US" sz="2000" i="1" dirty="0">
                <a:ea typeface="Times New Roman" panose="02020603050405020304" pitchFamily="18" charset="0"/>
              </a:rPr>
              <a:t>ABC </a:t>
            </a:r>
            <a:r>
              <a:rPr lang="ru-RU" sz="2000" dirty="0">
                <a:ea typeface="Times New Roman" panose="02020603050405020304" pitchFamily="18" charset="0"/>
              </a:rPr>
              <a:t>от луча </a:t>
            </a:r>
            <a:r>
              <a:rPr lang="en-US" sz="2000" i="1" dirty="0">
                <a:ea typeface="Times New Roman" panose="02020603050405020304" pitchFamily="18" charset="0"/>
              </a:rPr>
              <a:t>A</a:t>
            </a:r>
            <a:r>
              <a:rPr lang="ru-RU" sz="2000" baseline="-25000" dirty="0">
                <a:ea typeface="Times New Roman" panose="02020603050405020304" pitchFamily="18" charset="0"/>
              </a:rPr>
              <a:t>1</a:t>
            </a:r>
            <a:r>
              <a:rPr lang="en-US" sz="2000" i="1" dirty="0">
                <a:ea typeface="Times New Roman" panose="02020603050405020304" pitchFamily="18" charset="0"/>
              </a:rPr>
              <a:t>B</a:t>
            </a:r>
            <a:r>
              <a:rPr lang="ru-RU" sz="2000" baseline="-25000" dirty="0">
                <a:ea typeface="Times New Roman" panose="02020603050405020304" pitchFamily="18" charset="0"/>
              </a:rPr>
              <a:t>1</a:t>
            </a:r>
            <a:r>
              <a:rPr lang="ru-RU" sz="2000" dirty="0">
                <a:ea typeface="Times New Roman" panose="02020603050405020304" pitchFamily="18" charset="0"/>
              </a:rPr>
              <a:t> так, чтобы вершина </a:t>
            </a:r>
            <a:r>
              <a:rPr lang="ru-RU" sz="2000" i="1" dirty="0">
                <a:ea typeface="Times New Roman" panose="02020603050405020304" pitchFamily="18" charset="0"/>
              </a:rPr>
              <a:t>С</a:t>
            </a:r>
            <a:r>
              <a:rPr lang="ru-RU" sz="2000" dirty="0">
                <a:ea typeface="Times New Roman" panose="02020603050405020304" pitchFamily="18" charset="0"/>
              </a:rPr>
              <a:t> перешла бы в точку </a:t>
            </a:r>
            <a:r>
              <a:rPr lang="ru-RU" sz="2000" i="1" dirty="0">
                <a:ea typeface="Times New Roman" panose="02020603050405020304" pitchFamily="18" charset="0"/>
              </a:rPr>
              <a:t>С</a:t>
            </a:r>
            <a:r>
              <a:rPr lang="ru-RU" sz="2000" i="1" baseline="-25000" dirty="0">
                <a:ea typeface="Times New Roman" panose="02020603050405020304" pitchFamily="18" charset="0"/>
              </a:rPr>
              <a:t>2</a:t>
            </a:r>
            <a:r>
              <a:rPr lang="ru-RU" sz="2000" dirty="0">
                <a:ea typeface="Times New Roman" panose="02020603050405020304" pitchFamily="18" charset="0"/>
              </a:rPr>
              <a:t>, лежащую по другую сторону от точки </a:t>
            </a:r>
            <a:r>
              <a:rPr lang="ru-RU" sz="2000" i="1" dirty="0">
                <a:ea typeface="Times New Roman" panose="02020603050405020304" pitchFamily="18" charset="0"/>
              </a:rPr>
              <a:t>С</a:t>
            </a:r>
            <a:r>
              <a:rPr lang="ru-RU" sz="2000" baseline="-25000" dirty="0">
                <a:ea typeface="Times New Roman" panose="02020603050405020304" pitchFamily="18" charset="0"/>
              </a:rPr>
              <a:t>1</a:t>
            </a:r>
            <a:r>
              <a:rPr lang="ru-RU" sz="2000" dirty="0">
                <a:ea typeface="Times New Roman" panose="02020603050405020304" pitchFamily="18" charset="0"/>
              </a:rPr>
              <a:t> относительно прямой </a:t>
            </a:r>
            <a:r>
              <a:rPr lang="ru-RU" sz="2000" i="1" dirty="0" smtClean="0">
                <a:ea typeface="Times New Roman" panose="02020603050405020304" pitchFamily="18" charset="0"/>
              </a:rPr>
              <a:t>А</a:t>
            </a:r>
            <a:r>
              <a:rPr lang="ru-RU" sz="2000" baseline="-25000" dirty="0" smtClean="0">
                <a:ea typeface="Times New Roman" panose="02020603050405020304" pitchFamily="18" charset="0"/>
              </a:rPr>
              <a:t>1</a:t>
            </a:r>
            <a:r>
              <a:rPr lang="ru-RU" sz="2000" i="1" dirty="0" smtClean="0">
                <a:ea typeface="Times New Roman" panose="02020603050405020304" pitchFamily="18" charset="0"/>
              </a:rPr>
              <a:t>В</a:t>
            </a:r>
            <a:r>
              <a:rPr lang="ru-RU" sz="2000" baseline="-25000" dirty="0" smtClean="0">
                <a:ea typeface="Times New Roman" panose="02020603050405020304" pitchFamily="18" charset="0"/>
              </a:rPr>
              <a:t>1</a:t>
            </a:r>
            <a:r>
              <a:rPr lang="ru-RU" sz="2000" dirty="0" smtClean="0">
                <a:ea typeface="Times New Roman" panose="02020603050405020304" pitchFamily="18" charset="0"/>
              </a:rPr>
              <a:t>.</a:t>
            </a:r>
            <a:endParaRPr lang="ru-RU" sz="2000" dirty="0"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0" y="4857452"/>
                <a:ext cx="9144000" cy="2000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 smtClean="0">
                    <a:ea typeface="Times New Roman" panose="02020603050405020304" pitchFamily="18" charset="0"/>
                  </a:rPr>
                  <a:t>	</a:t>
                </a:r>
                <a:r>
                  <a:rPr lang="ru-RU" sz="2000" dirty="0" smtClean="0"/>
                  <a:t>Из </a:t>
                </a:r>
                <a:r>
                  <a:rPr lang="ru-RU" sz="2000" dirty="0"/>
                  <a:t>равенства сторон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С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и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С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следует, что треугольник </a:t>
                </a:r>
                <a:r>
                  <a:rPr lang="ru-RU" sz="2000" i="1" dirty="0"/>
                  <a:t>С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А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С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равнобедренный, значит,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=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2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. Из этого и равенства углов 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и 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следует равенство углов 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и 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2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. Значит, треугольник 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равнобедренный. Следовательно, его стороны 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 </a:t>
                </a:r>
                <a:r>
                  <a:rPr lang="ru-RU" sz="2000" dirty="0"/>
                  <a:t>и 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равны. Треугольники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и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равны по двум сторонам и углу между ними (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=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, 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= 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,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</a:rPr>
                      <m:t>=∠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000" dirty="0"/>
                  <a:t>).</a:t>
                </a:r>
                <a:r>
                  <a:rPr lang="ru-RU" sz="2000" i="1" dirty="0"/>
                  <a:t> </a:t>
                </a:r>
                <a:r>
                  <a:rPr lang="ru-RU" sz="2000" dirty="0"/>
                  <a:t>Следовательно, равны и треугольники </a:t>
                </a:r>
                <a:r>
                  <a:rPr lang="ru-RU" sz="2000" i="1" dirty="0"/>
                  <a:t>АВС</a:t>
                </a:r>
                <a:r>
                  <a:rPr lang="ru-RU" sz="2000" dirty="0"/>
                  <a:t> и </a:t>
                </a:r>
                <a:r>
                  <a:rPr lang="ru-RU" sz="2000" i="1" dirty="0"/>
                  <a:t>А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В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С</a:t>
                </a:r>
                <a:r>
                  <a:rPr lang="ru-RU" sz="2000" baseline="-25000" dirty="0"/>
                  <a:t>1</a:t>
                </a:r>
                <a:r>
                  <a:rPr lang="ru-RU" sz="2000" dirty="0" smtClean="0"/>
                  <a:t>.</a:t>
                </a:r>
                <a:endParaRPr lang="ru-RU" sz="20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57452"/>
                <a:ext cx="9144000" cy="2000548"/>
              </a:xfrm>
              <a:prstGeom prst="rect">
                <a:avLst/>
              </a:prstGeom>
              <a:blipFill>
                <a:blip r:embed="rId4"/>
                <a:stretch>
                  <a:fillRect l="-667" r="-667" b="-45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7701" y="1916832"/>
            <a:ext cx="2564148" cy="29454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800" y="2055240"/>
            <a:ext cx="5688632" cy="172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6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-11610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altLang="ru-RU" sz="2800" dirty="0" smtClean="0"/>
              <a:t>	</a:t>
            </a:r>
            <a:r>
              <a:rPr lang="ru-RU" dirty="0"/>
              <a:t>На самом деле, это утверждение неверно. Пример приведён на </a:t>
            </a:r>
            <a:r>
              <a:rPr lang="ru-RU" dirty="0" smtClean="0"/>
              <a:t>рисунке. </a:t>
            </a:r>
            <a:r>
              <a:rPr lang="ru-RU" dirty="0"/>
              <a:t>Треугольники </a:t>
            </a:r>
            <a:r>
              <a:rPr lang="en-US" i="1" dirty="0"/>
              <a:t>ABC </a:t>
            </a:r>
            <a:r>
              <a:rPr lang="ru-RU" dirty="0"/>
              <a:t>и </a:t>
            </a:r>
            <a:r>
              <a:rPr lang="en-US" i="1" dirty="0"/>
              <a:t>AB</a:t>
            </a:r>
            <a:r>
              <a:rPr lang="ru-RU" baseline="-25000" dirty="0"/>
              <a:t>1</a:t>
            </a:r>
            <a:r>
              <a:rPr lang="en-US" i="1" dirty="0"/>
              <a:t>C </a:t>
            </a:r>
            <a:r>
              <a:rPr lang="ru-RU" dirty="0"/>
              <a:t>не равны, но у них </a:t>
            </a:r>
            <a:r>
              <a:rPr lang="en-US" i="1" dirty="0"/>
              <a:t>AB</a:t>
            </a:r>
            <a:r>
              <a:rPr lang="ru-RU" i="1" dirty="0"/>
              <a:t> = </a:t>
            </a:r>
            <a:r>
              <a:rPr lang="en-US" i="1" dirty="0"/>
              <a:t>AB</a:t>
            </a:r>
            <a:r>
              <a:rPr lang="ru-RU" baseline="-25000" dirty="0"/>
              <a:t>1</a:t>
            </a:r>
            <a:r>
              <a:rPr lang="ru-RU" dirty="0"/>
              <a:t>, </a:t>
            </a:r>
            <a:r>
              <a:rPr lang="en-US" i="1" dirty="0"/>
              <a:t>AC </a:t>
            </a:r>
            <a:r>
              <a:rPr lang="ru-RU" dirty="0"/>
              <a:t>– общая сторона, угол </a:t>
            </a:r>
            <a:r>
              <a:rPr lang="en-US" i="1" dirty="0"/>
              <a:t>C </a:t>
            </a:r>
            <a:r>
              <a:rPr lang="ru-RU" dirty="0"/>
              <a:t>общий.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412776"/>
            <a:ext cx="3465905" cy="303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51" name="Text Box 3"/>
              <p:cNvSpPr txBox="1">
                <a:spLocks noChangeArrowheads="1"/>
              </p:cNvSpPr>
              <p:nvPr/>
            </p:nvSpPr>
            <p:spPr bwMode="auto">
              <a:xfrm>
                <a:off x="-29183" y="2219380"/>
                <a:ext cx="9144000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altLang="ru-RU" dirty="0" smtClean="0">
                    <a:cs typeface="Times New Roman" panose="02020603050405020304" pitchFamily="18" charset="0"/>
                  </a:rPr>
                  <a:t>	</a:t>
                </a:r>
                <a:r>
                  <a:rPr lang="ru-RU" dirty="0"/>
                  <a:t>Таким </a:t>
                </a:r>
                <a:r>
                  <a:rPr lang="ru-RU" dirty="0" smtClean="0"/>
                  <a:t>образом, </a:t>
                </a:r>
                <a:r>
                  <a:rPr lang="ru-RU" dirty="0"/>
                  <a:t>если в треугольниках </a:t>
                </a:r>
                <a:r>
                  <a:rPr lang="ru-RU" i="1" dirty="0"/>
                  <a:t>АВС</a:t>
                </a:r>
                <a:r>
                  <a:rPr lang="ru-RU" dirty="0"/>
                  <a:t> и </a:t>
                </a:r>
                <a:r>
                  <a:rPr lang="ru-RU" i="1" dirty="0"/>
                  <a:t>А</a:t>
                </a:r>
                <a:r>
                  <a:rPr lang="ru-RU" baseline="-25000" dirty="0"/>
                  <a:t>1</a:t>
                </a:r>
                <a:r>
                  <a:rPr lang="ru-RU" i="1" dirty="0"/>
                  <a:t>В</a:t>
                </a:r>
                <a:r>
                  <a:rPr lang="ru-RU" baseline="-25000" dirty="0"/>
                  <a:t>1</a:t>
                </a:r>
                <a:r>
                  <a:rPr lang="ru-RU" i="1" dirty="0"/>
                  <a:t>С</a:t>
                </a:r>
                <a:r>
                  <a:rPr lang="ru-RU" baseline="-25000" dirty="0"/>
                  <a:t>1</a:t>
                </a:r>
                <a:r>
                  <a:rPr lang="ru-RU" dirty="0"/>
                  <a:t> выполняются ра­венства: </a:t>
                </a:r>
                <a:r>
                  <a:rPr lang="ru-RU" i="1" dirty="0"/>
                  <a:t>АВ=А</a:t>
                </a:r>
                <a:r>
                  <a:rPr lang="ru-RU" baseline="-25000" dirty="0"/>
                  <a:t>1</a:t>
                </a:r>
                <a:r>
                  <a:rPr lang="ru-RU" i="1" dirty="0"/>
                  <a:t>В</a:t>
                </a:r>
                <a:r>
                  <a:rPr lang="ru-RU" baseline="-25000" dirty="0"/>
                  <a:t>1</a:t>
                </a:r>
                <a:r>
                  <a:rPr lang="ru-RU" dirty="0"/>
                  <a:t>,</a:t>
                </a:r>
                <a:r>
                  <a:rPr lang="ru-RU" i="1" dirty="0"/>
                  <a:t> ВС=В</a:t>
                </a:r>
                <a:r>
                  <a:rPr lang="ru-RU" baseline="-25000" dirty="0"/>
                  <a:t>1</a:t>
                </a:r>
                <a:r>
                  <a:rPr lang="ru-RU" i="1" dirty="0"/>
                  <a:t>С</a:t>
                </a:r>
                <a:r>
                  <a:rPr lang="ru-RU" baseline="-25000" dirty="0"/>
                  <a:t>1</a:t>
                </a:r>
                <a:r>
                  <a:rPr lang="ru-RU" dirty="0"/>
                  <a:t>,</a:t>
                </a:r>
                <a:r>
                  <a:rPr lang="ru-RU" i="1" dirty="0"/>
                  <a:t> </a:t>
                </a:r>
                <a:r>
                  <a:rPr lang="ru-RU" i="1" dirty="0" smtClean="0"/>
                  <a:t>АС=А</a:t>
                </a:r>
                <a:r>
                  <a:rPr lang="ru-RU" baseline="-25000" dirty="0" smtClean="0"/>
                  <a:t>1</a:t>
                </a:r>
                <a:r>
                  <a:rPr lang="ru-RU" i="1" dirty="0" smtClean="0"/>
                  <a:t>С</a:t>
                </a:r>
                <a:r>
                  <a:rPr lang="ru-RU" baseline="-25000" dirty="0" smtClean="0"/>
                  <a:t>1</a:t>
                </a:r>
                <a:r>
                  <a:rPr lang="ru-RU" dirty="0" smtClean="0"/>
                  <a:t>;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/>
                  <a:t>то </a:t>
                </a:r>
                <a:r>
                  <a:rPr lang="ru-RU" dirty="0"/>
                  <a:t>эти треугольники равны и их равенство обозначают: </a:t>
                </a:r>
                <a:r>
                  <a:rPr lang="ru-RU" i="1" dirty="0"/>
                  <a:t>∆ ABC = ∆ </a:t>
                </a:r>
                <a:r>
                  <a:rPr lang="ru-RU" i="1" dirty="0" smtClean="0"/>
                  <a:t>A</a:t>
                </a:r>
                <a:r>
                  <a:rPr lang="ru-RU" baseline="-25000" dirty="0" smtClean="0"/>
                  <a:t>1</a:t>
                </a:r>
                <a:r>
                  <a:rPr lang="ru-RU" i="1" dirty="0" smtClean="0"/>
                  <a:t>B</a:t>
                </a:r>
                <a:r>
                  <a:rPr lang="ru-RU" baseline="-25000" dirty="0" smtClean="0"/>
                  <a:t>1</a:t>
                </a:r>
                <a:r>
                  <a:rPr lang="ru-RU" i="1" dirty="0" smtClean="0"/>
                  <a:t>C</a:t>
                </a:r>
                <a:r>
                  <a:rPr lang="ru-RU" baseline="-25000" dirty="0" smtClean="0"/>
                  <a:t>1</a:t>
                </a:r>
                <a:r>
                  <a:rPr lang="ru-RU" dirty="0" smtClean="0"/>
                  <a:t>.</a:t>
                </a:r>
              </a:p>
            </p:txBody>
          </p:sp>
        </mc:Choice>
        <mc:Fallback xmlns="">
          <p:sp>
            <p:nvSpPr>
              <p:cNvPr id="2051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9183" y="2219380"/>
                <a:ext cx="9144000" cy="1569660"/>
              </a:xfrm>
              <a:prstGeom prst="rect">
                <a:avLst/>
              </a:prstGeom>
              <a:blipFill>
                <a:blip r:embed="rId3"/>
                <a:stretch>
                  <a:fillRect l="-1000" t="-3101" r="-1067" b="-775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 Box 3"/>
          <p:cNvSpPr txBox="1">
            <a:spLocks noChangeArrowheads="1"/>
          </p:cNvSpPr>
          <p:nvPr/>
        </p:nvSpPr>
        <p:spPr bwMode="auto">
          <a:xfrm>
            <a:off x="-29183" y="1028795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</a:t>
            </a:r>
            <a:r>
              <a:rPr lang="ru-RU" dirty="0"/>
              <a:t>Два треугольника называются </a:t>
            </a:r>
            <a:r>
              <a:rPr lang="ru-RU" b="1" i="1" dirty="0"/>
              <a:t>равными</a:t>
            </a:r>
            <a:r>
              <a:rPr lang="ru-RU" dirty="0"/>
              <a:t>, если стороны одного соот­ветственно равны сторонам другого, и углы, заключенные между соответс­твенно равными сторонами, равны</a:t>
            </a:r>
            <a:r>
              <a:rPr lang="ru-RU" dirty="0" smtClean="0"/>
              <a:t>.</a:t>
            </a: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789040"/>
            <a:ext cx="8335538" cy="2934109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83653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sz="2800" dirty="0" smtClean="0"/>
              <a:t>Учебник А.В. Погорелова</a:t>
            </a:r>
          </a:p>
        </p:txBody>
      </p:sp>
    </p:spTree>
    <p:extLst>
      <p:ext uri="{BB962C8B-B14F-4D97-AF65-F5344CB8AC3E}">
        <p14:creationId xmlns:p14="http://schemas.microsoft.com/office/powerpoint/2010/main" val="418449219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dirty="0"/>
              <a:t>2</a:t>
            </a:r>
            <a:r>
              <a:rPr lang="ru-RU" altLang="ru-RU" dirty="0" smtClean="0"/>
              <a:t>. Г</a:t>
            </a:r>
            <a:r>
              <a:rPr lang="ru-RU" dirty="0" smtClean="0"/>
              <a:t>ипотенуза </a:t>
            </a:r>
            <a:r>
              <a:rPr lang="ru-RU" dirty="0"/>
              <a:t>прямоугольного треугольника равна его катету.</a:t>
            </a:r>
            <a:r>
              <a:rPr lang="ru-RU" altLang="ru-RU" dirty="0" smtClean="0">
                <a:cs typeface="Times New Roman" panose="02020603050405020304" pitchFamily="18" charset="0"/>
              </a:rPr>
              <a:t> 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0" y="2944607"/>
            <a:ext cx="9144000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altLang="ru-RU" sz="2800" dirty="0" smtClean="0">
                <a:solidFill>
                  <a:srgbClr val="FF3300"/>
                </a:solidFill>
              </a:rPr>
              <a:t>	</a:t>
            </a:r>
            <a:r>
              <a:rPr lang="ru-RU" altLang="ru-RU" sz="2000" dirty="0" smtClean="0">
                <a:solidFill>
                  <a:srgbClr val="FF3300"/>
                </a:solidFill>
              </a:rPr>
              <a:t>Доказательство. </a:t>
            </a:r>
            <a:r>
              <a:rPr lang="ru-RU" sz="2000" dirty="0"/>
              <a:t>Пусть </a:t>
            </a:r>
            <a:r>
              <a:rPr lang="en-US" sz="2000" i="1" dirty="0"/>
              <a:t>ABC </a:t>
            </a:r>
            <a:r>
              <a:rPr lang="ru-RU" sz="2000" dirty="0"/>
              <a:t>– прямоугольный треугольник (угол </a:t>
            </a:r>
            <a:r>
              <a:rPr lang="en-US" sz="2000" i="1" dirty="0"/>
              <a:t>C </a:t>
            </a:r>
            <a:r>
              <a:rPr lang="ru-RU" sz="2000" dirty="0"/>
              <a:t>– </a:t>
            </a:r>
            <a:r>
              <a:rPr lang="ru-RU" sz="2000" dirty="0" smtClean="0"/>
              <a:t>прямой). </a:t>
            </a:r>
            <a:r>
              <a:rPr lang="ru-RU" sz="2000" dirty="0"/>
              <a:t>Докажем, что гипотенуза </a:t>
            </a:r>
            <a:r>
              <a:rPr lang="en-US" sz="2000" i="1" dirty="0"/>
              <a:t>AB </a:t>
            </a:r>
            <a:r>
              <a:rPr lang="ru-RU" sz="2000" dirty="0"/>
              <a:t>равна катету </a:t>
            </a:r>
            <a:r>
              <a:rPr lang="en-US" sz="2000" i="1" dirty="0"/>
              <a:t>AC</a:t>
            </a:r>
            <a:r>
              <a:rPr lang="ru-RU" sz="2000" dirty="0"/>
              <a:t>.</a:t>
            </a:r>
            <a:r>
              <a:rPr lang="ru-RU" sz="2000" i="1" dirty="0"/>
              <a:t> </a:t>
            </a:r>
            <a:r>
              <a:rPr lang="ru-RU" sz="2000" dirty="0" smtClean="0"/>
              <a:t>Проведём </a:t>
            </a:r>
            <a:r>
              <a:rPr lang="ru-RU" sz="2000" dirty="0"/>
              <a:t>биссектрису угла </a:t>
            </a:r>
            <a:r>
              <a:rPr lang="en-US" sz="2000" i="1" dirty="0"/>
              <a:t>A</a:t>
            </a:r>
            <a:r>
              <a:rPr lang="ru-RU" sz="2000" dirty="0"/>
              <a:t> и серединный перпендикуляр к стороне </a:t>
            </a:r>
            <a:r>
              <a:rPr lang="en-US" sz="2000" i="1" dirty="0"/>
              <a:t>BC</a:t>
            </a:r>
            <a:r>
              <a:rPr lang="ru-RU" sz="2000" dirty="0"/>
              <a:t>. Обозначим через </a:t>
            </a:r>
            <a:r>
              <a:rPr lang="en-US" sz="2000" i="1" dirty="0"/>
              <a:t>E </a:t>
            </a:r>
            <a:r>
              <a:rPr lang="ru-RU" sz="2000" dirty="0"/>
              <a:t>их точку пересечения. Соединим отрезками точку </a:t>
            </a:r>
            <a:r>
              <a:rPr lang="en-US" sz="2000" i="1" dirty="0"/>
              <a:t>E</a:t>
            </a:r>
            <a:r>
              <a:rPr lang="ru-RU" sz="2000" dirty="0"/>
              <a:t> с вершинами </a:t>
            </a:r>
            <a:r>
              <a:rPr lang="en-US" sz="2000" i="1" dirty="0"/>
              <a:t>B </a:t>
            </a:r>
            <a:r>
              <a:rPr lang="ru-RU" sz="2000" dirty="0"/>
              <a:t>и </a:t>
            </a:r>
            <a:r>
              <a:rPr lang="en-US" sz="2000" i="1" dirty="0"/>
              <a:t>C</a:t>
            </a:r>
            <a:r>
              <a:rPr lang="ru-RU" sz="2000" dirty="0"/>
              <a:t>. Из точки </a:t>
            </a:r>
            <a:r>
              <a:rPr lang="en-US" sz="2000" i="1" dirty="0"/>
              <a:t>E </a:t>
            </a:r>
            <a:r>
              <a:rPr lang="ru-RU" sz="2000" dirty="0"/>
              <a:t>опустим перпендикуляры </a:t>
            </a:r>
            <a:r>
              <a:rPr lang="en-US" sz="2000" i="1" dirty="0"/>
              <a:t>EF </a:t>
            </a:r>
            <a:r>
              <a:rPr lang="ru-RU" sz="2000" dirty="0"/>
              <a:t>и </a:t>
            </a:r>
            <a:r>
              <a:rPr lang="en-US" sz="2000" i="1" dirty="0"/>
              <a:t>EG </a:t>
            </a:r>
            <a:r>
              <a:rPr lang="ru-RU" sz="2000" dirty="0"/>
              <a:t>соответственно на стороны </a:t>
            </a:r>
            <a:r>
              <a:rPr lang="en-US" sz="2000" i="1" dirty="0"/>
              <a:t>AC </a:t>
            </a:r>
            <a:r>
              <a:rPr lang="ru-RU" sz="2000" dirty="0"/>
              <a:t>и </a:t>
            </a:r>
            <a:r>
              <a:rPr lang="en-US" sz="2000" i="1" dirty="0"/>
              <a:t>AB </a:t>
            </a:r>
            <a:r>
              <a:rPr lang="ru-RU" sz="2000" dirty="0"/>
              <a:t>треугольника </a:t>
            </a:r>
            <a:r>
              <a:rPr lang="en-US" sz="2000" i="1" dirty="0"/>
              <a:t>ABC</a:t>
            </a:r>
            <a:r>
              <a:rPr lang="ru-RU" sz="2000" dirty="0"/>
              <a:t>. Так как точка </a:t>
            </a:r>
            <a:r>
              <a:rPr lang="en-US" sz="2000" i="1" dirty="0"/>
              <a:t>E </a:t>
            </a:r>
            <a:r>
              <a:rPr lang="ru-RU" sz="2000" dirty="0"/>
              <a:t>принадлежит серединному перпендикуляру к отрезку </a:t>
            </a:r>
            <a:r>
              <a:rPr lang="en-US" sz="2000" i="1" dirty="0"/>
              <a:t>BC</a:t>
            </a:r>
            <a:r>
              <a:rPr lang="ru-RU" sz="2000" dirty="0"/>
              <a:t>, то отрезки </a:t>
            </a:r>
            <a:r>
              <a:rPr lang="en-US" sz="2000" i="1" dirty="0"/>
              <a:t>BE </a:t>
            </a:r>
            <a:r>
              <a:rPr lang="ru-RU" sz="2000" dirty="0"/>
              <a:t>и </a:t>
            </a:r>
            <a:r>
              <a:rPr lang="en-US" sz="2000" i="1" dirty="0"/>
              <a:t>CE </a:t>
            </a:r>
            <a:r>
              <a:rPr lang="ru-RU" sz="2000" dirty="0"/>
              <a:t>равны. Так как точка </a:t>
            </a:r>
            <a:r>
              <a:rPr lang="ru-RU" sz="2000" i="1" dirty="0"/>
              <a:t>Е </a:t>
            </a:r>
            <a:r>
              <a:rPr lang="ru-RU" sz="2000" dirty="0"/>
              <a:t>принадлежит биссектрисе угла </a:t>
            </a:r>
            <a:r>
              <a:rPr lang="en-US" sz="2000" i="1" dirty="0"/>
              <a:t>A</a:t>
            </a:r>
            <a:r>
              <a:rPr lang="ru-RU" sz="2000" dirty="0"/>
              <a:t>, то отрезки </a:t>
            </a:r>
            <a:r>
              <a:rPr lang="en-US" sz="2000" i="1" dirty="0"/>
              <a:t>EF </a:t>
            </a:r>
            <a:r>
              <a:rPr lang="ru-RU" sz="2000" dirty="0"/>
              <a:t>и </a:t>
            </a:r>
            <a:r>
              <a:rPr lang="en-US" sz="2000" i="1" dirty="0"/>
              <a:t>EG </a:t>
            </a:r>
            <a:r>
              <a:rPr lang="ru-RU" sz="2000" dirty="0"/>
              <a:t>равны. Прямоугольные треугольники </a:t>
            </a:r>
            <a:r>
              <a:rPr lang="en-US" sz="2000" i="1" dirty="0"/>
              <a:t>BEG </a:t>
            </a:r>
            <a:r>
              <a:rPr lang="ru-RU" sz="2000" dirty="0"/>
              <a:t>и </a:t>
            </a:r>
            <a:r>
              <a:rPr lang="en-US" sz="2000" i="1" dirty="0"/>
              <a:t>CEF </a:t>
            </a:r>
            <a:r>
              <a:rPr lang="ru-RU" sz="2000" dirty="0"/>
              <a:t>равны по катету и гипотенузе. Следовательно, отрезки </a:t>
            </a:r>
            <a:r>
              <a:rPr lang="en-US" sz="2000" i="1" dirty="0"/>
              <a:t>BG </a:t>
            </a:r>
            <a:r>
              <a:rPr lang="ru-RU" sz="2000" dirty="0"/>
              <a:t>и </a:t>
            </a:r>
            <a:r>
              <a:rPr lang="en-US" sz="2000" i="1" dirty="0"/>
              <a:t>CF </a:t>
            </a:r>
            <a:r>
              <a:rPr lang="ru-RU" sz="2000" dirty="0"/>
              <a:t>равны. Прямоугольные треугольники </a:t>
            </a:r>
            <a:r>
              <a:rPr lang="en-US" sz="2000" i="1" dirty="0"/>
              <a:t>AEG </a:t>
            </a:r>
            <a:r>
              <a:rPr lang="ru-RU" sz="2000" dirty="0"/>
              <a:t>и </a:t>
            </a:r>
            <a:r>
              <a:rPr lang="en-US" sz="2000" i="1" dirty="0"/>
              <a:t>AEF </a:t>
            </a:r>
            <a:r>
              <a:rPr lang="ru-RU" sz="2000" dirty="0"/>
              <a:t>равны по катету и гипотенузе. Следовательно, отрезки </a:t>
            </a:r>
            <a:r>
              <a:rPr lang="en-US" sz="2000" i="1" dirty="0"/>
              <a:t>AG </a:t>
            </a:r>
            <a:r>
              <a:rPr lang="ru-RU" sz="2000" dirty="0"/>
              <a:t>и </a:t>
            </a:r>
            <a:r>
              <a:rPr lang="en-US" sz="2000" i="1" dirty="0"/>
              <a:t>AF </a:t>
            </a:r>
            <a:r>
              <a:rPr lang="ru-RU" sz="2000" dirty="0"/>
              <a:t>равны. Складывая отрезки </a:t>
            </a:r>
            <a:r>
              <a:rPr lang="en-US" sz="2000" i="1" dirty="0"/>
              <a:t>AG </a:t>
            </a:r>
            <a:r>
              <a:rPr lang="ru-RU" sz="2000" dirty="0"/>
              <a:t>и </a:t>
            </a:r>
            <a:r>
              <a:rPr lang="en-US" sz="2000" i="1" dirty="0"/>
              <a:t>BG</a:t>
            </a:r>
            <a:r>
              <a:rPr lang="ru-RU" sz="2000" dirty="0"/>
              <a:t>, </a:t>
            </a:r>
            <a:r>
              <a:rPr lang="en-US" sz="2000" i="1" dirty="0"/>
              <a:t>AF </a:t>
            </a:r>
            <a:r>
              <a:rPr lang="ru-RU" sz="2000" dirty="0"/>
              <a:t>и </a:t>
            </a:r>
            <a:r>
              <a:rPr lang="en-US" sz="2000" i="1" dirty="0"/>
              <a:t>CF</a:t>
            </a:r>
            <a:r>
              <a:rPr lang="ru-RU" sz="2000" dirty="0"/>
              <a:t>, получаем равенство гипотенузы </a:t>
            </a:r>
            <a:r>
              <a:rPr lang="en-US" sz="2000" i="1" dirty="0"/>
              <a:t>AB </a:t>
            </a:r>
            <a:r>
              <a:rPr lang="ru-RU" sz="2000" dirty="0"/>
              <a:t>и катета </a:t>
            </a:r>
            <a:r>
              <a:rPr lang="en-US" sz="2000" i="1" dirty="0"/>
              <a:t>AC</a:t>
            </a:r>
            <a:r>
              <a:rPr lang="ru-RU" sz="2000" dirty="0"/>
              <a:t>.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501455"/>
            <a:ext cx="4608512" cy="244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4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sz="2000" dirty="0"/>
              <a:t>Найти ошибку поможет программа </a:t>
            </a:r>
            <a:r>
              <a:rPr lang="en-US" sz="2000" dirty="0" err="1" smtClean="0"/>
              <a:t>GeoGebra</a:t>
            </a:r>
            <a:r>
              <a:rPr lang="ru-RU" sz="2000" dirty="0" smtClean="0"/>
              <a:t>. </a:t>
            </a:r>
            <a:r>
              <a:rPr lang="ru-RU" sz="2000" dirty="0"/>
              <a:t>В ней можно построить прямоугольный треугольник </a:t>
            </a:r>
            <a:r>
              <a:rPr lang="en-US" sz="2000" i="1" dirty="0"/>
              <a:t>ABC</a:t>
            </a:r>
            <a:r>
              <a:rPr lang="ru-RU" sz="2000" dirty="0"/>
              <a:t>, провести биссектрису угла </a:t>
            </a:r>
            <a:r>
              <a:rPr lang="en-US" sz="2000" i="1" dirty="0"/>
              <a:t>A</a:t>
            </a:r>
            <a:r>
              <a:rPr lang="ru-RU" sz="2000" dirty="0"/>
              <a:t> и серединный перпендикуляр к отрезку </a:t>
            </a:r>
            <a:r>
              <a:rPr lang="en-US" sz="2000" i="1" dirty="0"/>
              <a:t>BC</a:t>
            </a:r>
            <a:r>
              <a:rPr lang="ru-RU" sz="2000" dirty="0"/>
              <a:t>, найти их точку пересечения </a:t>
            </a:r>
            <a:r>
              <a:rPr lang="en-US" sz="2000" i="1" dirty="0"/>
              <a:t>E</a:t>
            </a:r>
            <a:r>
              <a:rPr lang="ru-RU" sz="2000" dirty="0"/>
              <a:t>, опустить из неё перпендикуляры на прямые, содержащие стороны </a:t>
            </a:r>
            <a:r>
              <a:rPr lang="en-US" sz="2000" i="1" dirty="0"/>
              <a:t>AC </a:t>
            </a:r>
            <a:r>
              <a:rPr lang="ru-RU" sz="2000" dirty="0"/>
              <a:t>и </a:t>
            </a:r>
            <a:r>
              <a:rPr lang="en-US" sz="2000" i="1" dirty="0"/>
              <a:t>AB </a:t>
            </a:r>
            <a:r>
              <a:rPr lang="ru-RU" sz="2000" dirty="0"/>
              <a:t>(рис. 9).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2843808" y="1459243"/>
            <a:ext cx="3324225" cy="2052955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3512198"/>
            <a:ext cx="91440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sz="2000" dirty="0"/>
              <a:t>В треугольнике </a:t>
            </a:r>
            <a:r>
              <a:rPr lang="en-US" sz="2000" i="1" dirty="0"/>
              <a:t>ABH AB</a:t>
            </a:r>
            <a:r>
              <a:rPr lang="ru-RU" sz="2000" i="1" dirty="0"/>
              <a:t> = </a:t>
            </a:r>
            <a:r>
              <a:rPr lang="en-US" sz="2000" i="1" dirty="0"/>
              <a:t>AH</a:t>
            </a:r>
            <a:r>
              <a:rPr lang="ru-RU" sz="2000" dirty="0"/>
              <a:t>. Следовательно, биссектриса угла </a:t>
            </a:r>
            <a:r>
              <a:rPr lang="en-US" sz="2000" i="1" dirty="0"/>
              <a:t>A</a:t>
            </a:r>
            <a:r>
              <a:rPr lang="ru-RU" sz="2000" dirty="0"/>
              <a:t> пересечёт отрезок </a:t>
            </a:r>
            <a:r>
              <a:rPr lang="en-US" sz="2000" i="1" dirty="0"/>
              <a:t>BH </a:t>
            </a:r>
            <a:r>
              <a:rPr lang="ru-RU" sz="2000" dirty="0"/>
              <a:t>в его середине </a:t>
            </a:r>
            <a:r>
              <a:rPr lang="en-US" sz="2000" i="1" dirty="0"/>
              <a:t>E</a:t>
            </a:r>
            <a:r>
              <a:rPr lang="ru-RU" sz="2000" dirty="0"/>
              <a:t>, которая расположена вне треугольника </a:t>
            </a:r>
            <a:r>
              <a:rPr lang="en-US" sz="2000" i="1" dirty="0"/>
              <a:t>ABC</a:t>
            </a:r>
            <a:r>
              <a:rPr lang="ru-RU" sz="2000" dirty="0"/>
              <a:t>. Серединный перпендикуляр к отрезку </a:t>
            </a:r>
            <a:r>
              <a:rPr lang="en-US" sz="2000" i="1" dirty="0"/>
              <a:t>BC </a:t>
            </a:r>
            <a:r>
              <a:rPr lang="ru-RU" sz="2000" dirty="0"/>
              <a:t>содержит среднюю линию треугольника </a:t>
            </a:r>
            <a:r>
              <a:rPr lang="en-US" sz="2000" i="1" dirty="0"/>
              <a:t>BCH</a:t>
            </a:r>
            <a:r>
              <a:rPr lang="ru-RU" sz="2000" dirty="0"/>
              <a:t>, следовательно, пересекает отрезок </a:t>
            </a:r>
            <a:r>
              <a:rPr lang="en-US" sz="2000" i="1" dirty="0"/>
              <a:t>BH </a:t>
            </a:r>
            <a:r>
              <a:rPr lang="ru-RU" sz="2000" dirty="0"/>
              <a:t>в точке </a:t>
            </a:r>
            <a:r>
              <a:rPr lang="en-US" sz="2000" i="1" dirty="0"/>
              <a:t>E</a:t>
            </a:r>
            <a:r>
              <a:rPr lang="ru-RU" sz="2000" dirty="0"/>
              <a:t>. Таким образом, точка </a:t>
            </a:r>
            <a:r>
              <a:rPr lang="en-US" sz="2000" i="1" dirty="0"/>
              <a:t>E </a:t>
            </a:r>
            <a:r>
              <a:rPr lang="ru-RU" sz="2000" dirty="0"/>
              <a:t>является точкой пересечения биссектрисы угла </a:t>
            </a:r>
            <a:r>
              <a:rPr lang="en-US" sz="2000" i="1" dirty="0"/>
              <a:t>A </a:t>
            </a:r>
            <a:r>
              <a:rPr lang="ru-RU" sz="2000" dirty="0"/>
              <a:t>и серединного перпендикуляра к отрезку </a:t>
            </a:r>
            <a:r>
              <a:rPr lang="en-US" sz="2000" i="1" dirty="0"/>
              <a:t>BC</a:t>
            </a:r>
            <a:r>
              <a:rPr lang="ru-RU" sz="2000" dirty="0"/>
              <a:t>. Так как точка </a:t>
            </a:r>
            <a:r>
              <a:rPr lang="en-US" sz="2000" i="1" dirty="0"/>
              <a:t>E</a:t>
            </a:r>
            <a:r>
              <a:rPr lang="ru-RU" sz="2000" dirty="0"/>
              <a:t> расположена вне треугольника </a:t>
            </a:r>
            <a:r>
              <a:rPr lang="en-US" sz="2000" i="1" dirty="0"/>
              <a:t>ABC</a:t>
            </a:r>
            <a:r>
              <a:rPr lang="ru-RU" sz="2000" dirty="0"/>
              <a:t>, то основание </a:t>
            </a:r>
            <a:r>
              <a:rPr lang="en-US" sz="2000" i="1" dirty="0"/>
              <a:t>F </a:t>
            </a:r>
            <a:r>
              <a:rPr lang="ru-RU" sz="2000" dirty="0"/>
              <a:t>перпендикуляра, опущенного из точки </a:t>
            </a:r>
            <a:r>
              <a:rPr lang="en-US" sz="2000" i="1" dirty="0"/>
              <a:t>E </a:t>
            </a:r>
            <a:r>
              <a:rPr lang="ru-RU" sz="2000" dirty="0"/>
              <a:t>на прямую </a:t>
            </a:r>
            <a:r>
              <a:rPr lang="en-US" sz="2000" i="1" dirty="0"/>
              <a:t>AC</a:t>
            </a:r>
            <a:r>
              <a:rPr lang="ru-RU" sz="2000" dirty="0"/>
              <a:t>, будет принадлежать продолжению стороны </a:t>
            </a:r>
            <a:r>
              <a:rPr lang="en-US" sz="2000" i="1" dirty="0"/>
              <a:t>AC</a:t>
            </a:r>
            <a:r>
              <a:rPr lang="ru-RU" sz="2000" dirty="0"/>
              <a:t>, а так как отрезок </a:t>
            </a:r>
            <a:r>
              <a:rPr lang="en-US" sz="2000" i="1" dirty="0"/>
              <a:t>AE </a:t>
            </a:r>
            <a:r>
              <a:rPr lang="ru-RU" sz="2000" dirty="0"/>
              <a:t>меньше отрезка </a:t>
            </a:r>
            <a:r>
              <a:rPr lang="en-US" sz="2000" i="1" dirty="0"/>
              <a:t>AB</a:t>
            </a:r>
            <a:r>
              <a:rPr lang="ru-RU" sz="2000" dirty="0"/>
              <a:t>, то основание </a:t>
            </a:r>
            <a:r>
              <a:rPr lang="en-US" sz="2000" i="1" dirty="0"/>
              <a:t>G </a:t>
            </a:r>
            <a:r>
              <a:rPr lang="ru-RU" sz="2000" dirty="0"/>
              <a:t>перпендикуляра, опущенного из точки </a:t>
            </a:r>
            <a:r>
              <a:rPr lang="en-US" sz="2000" i="1" dirty="0"/>
              <a:t>E </a:t>
            </a:r>
            <a:r>
              <a:rPr lang="ru-RU" sz="2000" dirty="0"/>
              <a:t>на прямую </a:t>
            </a:r>
            <a:r>
              <a:rPr lang="en-US" sz="2000" i="1" dirty="0"/>
              <a:t>AB</a:t>
            </a:r>
            <a:r>
              <a:rPr lang="ru-RU" sz="2000" dirty="0"/>
              <a:t>, будет принадлежать стороне </a:t>
            </a:r>
            <a:r>
              <a:rPr lang="en-US" sz="2000" i="1" dirty="0"/>
              <a:t>AB</a:t>
            </a:r>
            <a:r>
              <a:rPr lang="ru-RU" sz="2000" dirty="0"/>
              <a:t>.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81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16632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Прямой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угол равен тупому углу.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9756" y="582593"/>
                <a:ext cx="9036496" cy="2893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Доказательство.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Пусть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ABCD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– четырёхугольник (рис. 64), в котором 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AD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BC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, угол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D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прямой, угол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C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тупой. Докажем, что углы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D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C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равны. Проведём серединные перпендикуляры к сторонам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AB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CD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. Обозначим через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G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их точку пересечения. Прямоугольные треугольники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AEG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BEG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равны по двум катетам. Следовательно,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AG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BG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. Прямоугольные треугольники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DFG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CFG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также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равны по двум катетам. Следовательно,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DG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CG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∠</m:t>
                    </m:r>
                    <m:r>
                      <a:rPr lang="en-US" sz="2000" i="1">
                        <a:latin typeface="Cambria Math"/>
                      </a:rPr>
                      <m:t>𝐺𝐷𝐹</m:t>
                    </m:r>
                    <m:r>
                      <a:rPr lang="ru-RU" sz="2000">
                        <a:latin typeface="Cambria Math"/>
                      </a:rPr>
                      <m:t>=</m:t>
                    </m:r>
                    <m:r>
                      <a:rPr lang="ru-RU" sz="2000" i="1">
                        <a:latin typeface="Cambria Math"/>
                      </a:rPr>
                      <m:t>∠</m:t>
                    </m:r>
                    <m:r>
                      <a:rPr lang="ru-RU" sz="2000" i="1">
                        <a:latin typeface="Cambria Math"/>
                      </a:rPr>
                      <m:t>𝐺𝐶𝐹</m:t>
                    </m:r>
                  </m:oMath>
                </a14:m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. Треугольники 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ADG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BCG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равны по трём сторонам. Следовательно,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∠</m:t>
                    </m:r>
                    <m:r>
                      <a:rPr lang="en-US" sz="2000" i="1">
                        <a:latin typeface="Cambria Math"/>
                      </a:rPr>
                      <m:t>𝐴𝐷𝐺</m:t>
                    </m:r>
                    <m:r>
                      <a:rPr lang="ru-RU" sz="2000">
                        <a:latin typeface="Cambria Math"/>
                      </a:rPr>
                      <m:t>=</m:t>
                    </m:r>
                    <m:r>
                      <a:rPr lang="ru-RU" sz="2000" i="1">
                        <a:latin typeface="Cambria Math"/>
                      </a:rPr>
                      <m:t>∠</m:t>
                    </m:r>
                    <m:r>
                      <a:rPr lang="ru-RU" sz="2000" i="1">
                        <a:latin typeface="Cambria Math"/>
                      </a:rPr>
                      <m:t>𝐵𝐶𝐺</m:t>
                    </m:r>
                  </m:oMath>
                </a14:m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. Вычитая из второго равенства углов первое, получаем равенство углов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ADC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BCD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, т. е. получаем, что прямой угол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ADC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равен тупому углу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BCD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56" y="582593"/>
                <a:ext cx="9036496" cy="2893100"/>
              </a:xfrm>
              <a:prstGeom prst="rect">
                <a:avLst/>
              </a:prstGeom>
              <a:blipFill>
                <a:blip r:embed="rId2"/>
                <a:stretch>
                  <a:fillRect l="-742" t="-422" r="-675" b="-29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3147838" y="3645024"/>
            <a:ext cx="2648298" cy="309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7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254" y="476672"/>
            <a:ext cx="903649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 равенства углов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ADG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BCG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GDF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GCF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следует равенство углов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ADC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BCD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(рис. 81), так как угол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ADC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равен разности углов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ADG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CDF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угол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BCD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равен сумме углов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BCG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GCF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2915816" y="1772816"/>
            <a:ext cx="3050746" cy="295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4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Box 3"/>
          <p:cNvSpPr txBox="1">
            <a:spLocks noChangeArrowheads="1"/>
          </p:cNvSpPr>
          <p:nvPr/>
        </p:nvSpPr>
        <p:spPr bwMode="auto">
          <a:xfrm>
            <a:off x="-29183" y="21604"/>
            <a:ext cx="91440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</a:t>
            </a:r>
            <a:r>
              <a:rPr lang="ru-RU" dirty="0"/>
              <a:t>Следующее свойство равенства треугольников принимается за аксио­му</a:t>
            </a:r>
            <a:r>
              <a:rPr lang="ru-RU" dirty="0" smtClean="0"/>
              <a:t>.</a:t>
            </a:r>
            <a:endParaRPr lang="en-US" dirty="0" smtClean="0"/>
          </a:p>
          <a:p>
            <a:pPr algn="just" eaLnBrk="1" hangingPunct="1">
              <a:spcBef>
                <a:spcPts val="0"/>
              </a:spcBef>
            </a:pPr>
            <a:r>
              <a:rPr lang="en-US" dirty="0"/>
              <a:t>	</a:t>
            </a:r>
            <a:r>
              <a:rPr lang="ru-RU" i="1" dirty="0">
                <a:solidFill>
                  <a:srgbClr val="FF0000"/>
                </a:solidFill>
              </a:rPr>
              <a:t>Каковы бы ни были треугольник и луч на плоскости</a:t>
            </a:r>
            <a:r>
              <a:rPr lang="ru-RU" dirty="0">
                <a:solidFill>
                  <a:srgbClr val="FF0000"/>
                </a:solidFill>
              </a:rPr>
              <a:t>,</a:t>
            </a:r>
            <a:r>
              <a:rPr lang="ru-RU" i="1" dirty="0">
                <a:solidFill>
                  <a:srgbClr val="FF0000"/>
                </a:solidFill>
              </a:rPr>
              <a:t> существует тре­угольник</a:t>
            </a:r>
            <a:r>
              <a:rPr lang="ru-RU" dirty="0">
                <a:solidFill>
                  <a:srgbClr val="FF0000"/>
                </a:solidFill>
              </a:rPr>
              <a:t>,</a:t>
            </a:r>
            <a:r>
              <a:rPr lang="ru-RU" i="1" dirty="0">
                <a:solidFill>
                  <a:srgbClr val="FF0000"/>
                </a:solidFill>
              </a:rPr>
              <a:t> равный данному</a:t>
            </a:r>
            <a:r>
              <a:rPr lang="ru-RU" dirty="0">
                <a:solidFill>
                  <a:srgbClr val="FF0000"/>
                </a:solidFill>
              </a:rPr>
              <a:t>,</a:t>
            </a:r>
            <a:r>
              <a:rPr lang="ru-RU" i="1" dirty="0">
                <a:solidFill>
                  <a:srgbClr val="FF0000"/>
                </a:solidFill>
              </a:rPr>
              <a:t> у которого первая вершина совпадает с верши­ной луча</a:t>
            </a:r>
            <a:r>
              <a:rPr lang="ru-RU" dirty="0">
                <a:solidFill>
                  <a:srgbClr val="FF0000"/>
                </a:solidFill>
              </a:rPr>
              <a:t>,</a:t>
            </a:r>
            <a:r>
              <a:rPr lang="ru-RU" i="1" dirty="0">
                <a:solidFill>
                  <a:srgbClr val="FF0000"/>
                </a:solidFill>
              </a:rPr>
              <a:t> вторая - </a:t>
            </a:r>
            <a:r>
              <a:rPr lang="ru-RU" i="1" dirty="0" smtClean="0">
                <a:solidFill>
                  <a:srgbClr val="FF0000"/>
                </a:solidFill>
              </a:rPr>
              <a:t>принадлежит лучу</a:t>
            </a:r>
            <a:r>
              <a:rPr lang="ru-RU" dirty="0" smtClean="0">
                <a:solidFill>
                  <a:srgbClr val="FF0000"/>
                </a:solidFill>
              </a:rPr>
              <a:t>,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>
                <a:solidFill>
                  <a:srgbClr val="FF0000"/>
                </a:solidFill>
              </a:rPr>
              <a:t>а третья расположена в заданной по­луплоскости относительно </a:t>
            </a:r>
            <a:r>
              <a:rPr lang="ru-RU" i="1" dirty="0" smtClean="0">
                <a:solidFill>
                  <a:srgbClr val="FF0000"/>
                </a:solidFill>
              </a:rPr>
              <a:t>луча.</a:t>
            </a:r>
            <a:endParaRPr lang="en-US" i="1" dirty="0" smtClean="0">
              <a:solidFill>
                <a:srgbClr val="FF0000"/>
              </a:solidFill>
            </a:endParaRPr>
          </a:p>
          <a:p>
            <a:pPr algn="just" eaLnBrk="1" hangingPunct="1">
              <a:spcBef>
                <a:spcPts val="0"/>
              </a:spcBef>
            </a:pPr>
            <a:r>
              <a:rPr lang="en-US" dirty="0" smtClean="0"/>
              <a:t>	</a:t>
            </a:r>
            <a:r>
              <a:rPr lang="ru-RU" dirty="0" smtClean="0"/>
              <a:t>Другими </a:t>
            </a:r>
            <a:r>
              <a:rPr lang="ru-RU" dirty="0"/>
              <a:t>словами, это свойство означает, что в заданной полуплос­кости относительно заданного луча можно отложить </a:t>
            </a:r>
            <a:r>
              <a:rPr lang="ru-RU" dirty="0" smtClean="0"/>
              <a:t>единственный треугольник</a:t>
            </a:r>
            <a:r>
              <a:rPr lang="ru-RU" dirty="0"/>
              <a:t>, равный данному, у которого одна вершина совпадает с вершиной луча, а </a:t>
            </a:r>
            <a:r>
              <a:rPr lang="ru-RU" dirty="0" err="1"/>
              <a:t>дугая</a:t>
            </a:r>
            <a:r>
              <a:rPr lang="ru-RU" dirty="0"/>
              <a:t> - принадлежит лучу.</a:t>
            </a:r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4174439"/>
            <a:ext cx="4469799" cy="249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58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7772400" cy="387896"/>
          </a:xfrm>
        </p:spPr>
        <p:txBody>
          <a:bodyPr/>
          <a:lstStyle/>
          <a:p>
            <a:pPr eaLnBrk="1" hangingPunct="1"/>
            <a:r>
              <a:rPr lang="ru-RU" altLang="ru-RU" sz="3200" dirty="0" smtClean="0">
                <a:solidFill>
                  <a:srgbClr val="FF3300"/>
                </a:solidFill>
              </a:rPr>
              <a:t>Первый признак равенства треугольников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11560" y="629795"/>
            <a:ext cx="7772400" cy="38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2400" kern="0" dirty="0" smtClean="0">
                <a:solidFill>
                  <a:schemeClr val="tx1"/>
                </a:solidFill>
              </a:rPr>
              <a:t>Учебник Л.С. </a:t>
            </a:r>
            <a:r>
              <a:rPr lang="ru-RU" altLang="ru-RU" sz="2400" kern="0" dirty="0" err="1" smtClean="0">
                <a:solidFill>
                  <a:schemeClr val="tx1"/>
                </a:solidFill>
              </a:rPr>
              <a:t>Атанасяна</a:t>
            </a:r>
            <a:r>
              <a:rPr lang="ru-RU" altLang="ru-RU" sz="2400" kern="0" dirty="0" smtClean="0">
                <a:solidFill>
                  <a:schemeClr val="tx1"/>
                </a:solidFill>
              </a:rPr>
              <a:t> и др.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142958"/>
            <a:ext cx="6335009" cy="564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72409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1694</TotalTime>
  <Words>702</Words>
  <Application>Microsoft Office PowerPoint</Application>
  <PresentationFormat>Экран (4:3)</PresentationFormat>
  <Paragraphs>268</Paragraphs>
  <Slides>73</Slides>
  <Notes>70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73</vt:i4>
      </vt:variant>
    </vt:vector>
  </HeadingPairs>
  <TitlesOfParts>
    <vt:vector size="77" baseType="lpstr">
      <vt:lpstr>Arial Black</vt:lpstr>
      <vt:lpstr>Cambria Math</vt:lpstr>
      <vt:lpstr>Times New Roman</vt:lpstr>
      <vt:lpstr>Оформление по умолчанию</vt:lpstr>
      <vt:lpstr>Равенство треугольников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Первый признак равенства треугольников</vt:lpstr>
      <vt:lpstr>Презентация PowerPoint</vt:lpstr>
      <vt:lpstr>Презентация PowerPoint</vt:lpstr>
      <vt:lpstr>Равнобедренные треугольники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Признак равнобедренного треугольника</vt:lpstr>
      <vt:lpstr>Доказательство Евклида</vt:lpstr>
      <vt:lpstr>Свойство равнобедренного треугольника</vt:lpstr>
      <vt:lpstr>Презентация PowerPoint</vt:lpstr>
      <vt:lpstr>Признаки равенства прямоугольных треугольников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Признаки равенства треугольников по трём элементам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Пользователь</cp:lastModifiedBy>
  <cp:revision>129</cp:revision>
  <dcterms:created xsi:type="dcterms:W3CDTF">2008-04-30T05:51:18Z</dcterms:created>
  <dcterms:modified xsi:type="dcterms:W3CDTF">2020-09-18T15:26:33Z</dcterms:modified>
</cp:coreProperties>
</file>