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550" r:id="rId2"/>
    <p:sldId id="303" r:id="rId3"/>
    <p:sldId id="435" r:id="rId4"/>
    <p:sldId id="438" r:id="rId5"/>
    <p:sldId id="556" r:id="rId6"/>
    <p:sldId id="439" r:id="rId7"/>
    <p:sldId id="440" r:id="rId8"/>
    <p:sldId id="442" r:id="rId9"/>
    <p:sldId id="445" r:id="rId10"/>
    <p:sldId id="557" r:id="rId11"/>
    <p:sldId id="446" r:id="rId12"/>
    <p:sldId id="447" r:id="rId13"/>
    <p:sldId id="434" r:id="rId14"/>
    <p:sldId id="448" r:id="rId15"/>
    <p:sldId id="449" r:id="rId16"/>
    <p:sldId id="450" r:id="rId17"/>
    <p:sldId id="451" r:id="rId18"/>
    <p:sldId id="564" r:id="rId19"/>
    <p:sldId id="453" r:id="rId20"/>
    <p:sldId id="554" r:id="rId21"/>
    <p:sldId id="565" r:id="rId22"/>
    <p:sldId id="553" r:id="rId23"/>
    <p:sldId id="566" r:id="rId24"/>
    <p:sldId id="454" r:id="rId25"/>
    <p:sldId id="546" r:id="rId26"/>
    <p:sldId id="551" r:id="rId27"/>
    <p:sldId id="547" r:id="rId28"/>
    <p:sldId id="548" r:id="rId29"/>
    <p:sldId id="552" r:id="rId30"/>
    <p:sldId id="555" r:id="rId31"/>
    <p:sldId id="561" r:id="rId32"/>
    <p:sldId id="567" r:id="rId33"/>
    <p:sldId id="562" r:id="rId34"/>
    <p:sldId id="568" r:id="rId35"/>
    <p:sldId id="559" r:id="rId36"/>
    <p:sldId id="560" r:id="rId37"/>
    <p:sldId id="563" r:id="rId38"/>
    <p:sldId id="55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0929"/>
  </p:normalViewPr>
  <p:slideViewPr>
    <p:cSldViewPr>
      <p:cViewPr varScale="1">
        <p:scale>
          <a:sx n="98" d="100"/>
          <a:sy n="98" d="100"/>
        </p:scale>
        <p:origin x="5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3</a:t>
            </a:fld>
            <a:endParaRPr lang="ru-RU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12</a:t>
            </a:fld>
            <a:endParaRPr lang="ru-RU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B23BD-A384-4CA4-84D4-8CF0DA89ED36}" type="slidenum">
              <a:rPr lang="ru-RU"/>
              <a:pPr/>
              <a:t>25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3679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B23BD-A384-4CA4-84D4-8CF0DA89ED36}" type="slidenum">
              <a:rPr lang="ru-RU"/>
              <a:pPr/>
              <a:t>26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44458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CC672-BCDE-43AC-8C5F-AD7F74BE7B16}" type="slidenum">
              <a:rPr lang="ru-RU"/>
              <a:pPr/>
              <a:t>27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7966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C1BDE-3630-401D-8B76-DF4E96715FCE}" type="slidenum">
              <a:rPr lang="ru-RU"/>
              <a:pPr/>
              <a:t>28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14877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C1BDE-3630-401D-8B76-DF4E96715FCE}" type="slidenum">
              <a:rPr lang="ru-RU"/>
              <a:pPr/>
              <a:t>29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79793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31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236024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32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701754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7E727D-C88B-44E4-A4F7-54B0F64D4677}" type="slidenum">
              <a:rPr lang="ru-RU" sz="1200"/>
              <a:pPr eaLnBrk="1" hangingPunct="1"/>
              <a:t>33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4101303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7E727D-C88B-44E4-A4F7-54B0F64D4677}" type="slidenum">
              <a:rPr lang="ru-RU" sz="1200"/>
              <a:pPr eaLnBrk="1" hangingPunct="1"/>
              <a:t>34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73521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4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FF5F1-6018-4F2B-B20B-B056E422C0DB}" type="slidenum">
              <a:rPr lang="ru-RU"/>
              <a:pPr/>
              <a:t>35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21198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845C7-967E-4FB2-980B-1443AE6E843F}" type="slidenum">
              <a:rPr lang="ru-RU"/>
              <a:pPr/>
              <a:t>36</a:t>
            </a:fld>
            <a:endParaRPr lang="ru-RU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63228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5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990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6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7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9F8AA0-7FDD-4D97-92C1-76EB350EDEDB}" type="slidenum">
              <a:rPr lang="ru-RU" sz="1200" smtClean="0"/>
              <a:pPr eaLnBrk="1" hangingPunct="1"/>
              <a:t>8</a:t>
            </a:fld>
            <a:endParaRPr lang="ru-RU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9</a:t>
            </a:fld>
            <a:endParaRPr lang="ru-RU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10</a:t>
            </a:fld>
            <a:endParaRPr lang="ru-RU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0516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11</a:t>
            </a:fld>
            <a:endParaRPr lang="ru-RU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280920" cy="223224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Комбинаторные задачи по геометрии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9144000" cy="1296144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доктор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физико-математических наук,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заведующий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кафедрой элементарной математики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МПГУ,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автор учебников по геометрии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7—9 и 10—11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0869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Text Box 5"/>
              <p:cNvSpPr txBox="1">
                <a:spLocks noChangeArrowheads="1"/>
              </p:cNvSpPr>
              <p:nvPr/>
            </p:nvSpPr>
            <p:spPr bwMode="auto">
              <a:xfrm>
                <a:off x="0" y="-16840"/>
                <a:ext cx="9144000" cy="3602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 smtClean="0">
                    <a:solidFill>
                      <a:srgbClr val="FF3300"/>
                    </a:solidFill>
                  </a:rPr>
                  <a:t> </a:t>
                </a:r>
                <a:r>
                  <a:rPr lang="ru-RU" dirty="0" smtClean="0">
                    <a:cs typeface="Times New Roman" pitchFamily="18" charset="0"/>
                  </a:rPr>
                  <a:t>Заметим</a:t>
                </a:r>
                <a:r>
                  <a:rPr lang="ru-RU" dirty="0">
                    <a:cs typeface="Times New Roman" pitchFamily="18" charset="0"/>
                  </a:rPr>
                  <a:t>, что наибольшее число точек попарных пересечений получается, если каждая прямая пересекается с каждой</a:t>
                </a:r>
                <a:r>
                  <a:rPr lang="ru-RU" dirty="0" smtClean="0">
                    <a:cs typeface="Times New Roman" pitchFamily="18" charset="0"/>
                  </a:rPr>
                  <a:t>, </a:t>
                </a:r>
                <a:r>
                  <a:rPr lang="ru-RU" dirty="0">
                    <a:cs typeface="Times New Roman" pitchFamily="18" charset="0"/>
                  </a:rPr>
                  <a:t>при этом никакие три прямые не пересекаются в одной точке. В этом случае каждая прямая имеет </a:t>
                </a:r>
                <a:r>
                  <a:rPr lang="en-US" i="1" dirty="0">
                    <a:cs typeface="Times New Roman" pitchFamily="18" charset="0"/>
                  </a:rPr>
                  <a:t>n</a:t>
                </a:r>
                <a:r>
                  <a:rPr lang="ru-RU" dirty="0">
                    <a:cs typeface="Times New Roman" pitchFamily="18" charset="0"/>
                  </a:rPr>
                  <a:t> – 1 точку пересечения с остальными прямыми, и мы находимся в ситуации, аналогичной ситуации задачи </a:t>
                </a:r>
                <a:r>
                  <a:rPr lang="ru-RU" dirty="0"/>
                  <a:t>7</a:t>
                </a:r>
                <a:r>
                  <a:rPr lang="ru-RU" dirty="0">
                    <a:cs typeface="Times New Roman" pitchFamily="18" charset="0"/>
                  </a:rPr>
                  <a:t>. </a:t>
                </a:r>
                <a:r>
                  <a:rPr lang="ru-RU" dirty="0"/>
                  <a:t>Имеется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en-US" i="1" dirty="0">
                    <a:cs typeface="Times New Roman" pitchFamily="18" charset="0"/>
                  </a:rPr>
                  <a:t>n</a:t>
                </a:r>
                <a:r>
                  <a:rPr lang="ru-RU" dirty="0"/>
                  <a:t> прямых</a:t>
                </a:r>
                <a:r>
                  <a:rPr lang="ru-RU" dirty="0">
                    <a:cs typeface="Times New Roman" pitchFamily="18" charset="0"/>
                  </a:rPr>
                  <a:t> и на каждой прямой </a:t>
                </a:r>
                <a:r>
                  <a:rPr lang="en-US" i="1" dirty="0">
                    <a:cs typeface="Times New Roman" pitchFamily="18" charset="0"/>
                  </a:rPr>
                  <a:t>n </a:t>
                </a:r>
                <a:r>
                  <a:rPr lang="ru-RU" dirty="0">
                    <a:cs typeface="Times New Roman" pitchFamily="18" charset="0"/>
                  </a:rPr>
                  <a:t>– 1 точка</a:t>
                </a:r>
                <a:r>
                  <a:rPr lang="ru-RU" dirty="0"/>
                  <a:t>. При этом</a:t>
                </a:r>
                <a:r>
                  <a:rPr lang="ru-RU" dirty="0">
                    <a:cs typeface="Times New Roman" pitchFamily="18" charset="0"/>
                  </a:rPr>
                  <a:t>, </a:t>
                </a:r>
                <a:r>
                  <a:rPr lang="ru-RU" dirty="0"/>
                  <a:t>каждая точка принадлежит ровно двум прямым. Следовательно, </a:t>
                </a:r>
                <a:r>
                  <a:rPr lang="ru-RU" dirty="0">
                    <a:cs typeface="Times New Roman" pitchFamily="18" charset="0"/>
                  </a:rPr>
                  <a:t>число точек </a:t>
                </a:r>
                <a:r>
                  <a:rPr lang="ru-RU" dirty="0"/>
                  <a:t>попарных </a:t>
                </a:r>
                <a:r>
                  <a:rPr lang="ru-RU" dirty="0">
                    <a:cs typeface="Times New Roman" pitchFamily="18" charset="0"/>
                  </a:rPr>
                  <a:t>пересечени</a:t>
                </a:r>
                <a:r>
                  <a:rPr lang="ru-RU" dirty="0"/>
                  <a:t>й</a:t>
                </a:r>
                <a:r>
                  <a:rPr lang="ru-RU" dirty="0">
                    <a:cs typeface="Times New Roman" pitchFamily="18" charset="0"/>
                  </a:rPr>
                  <a:t> будет равно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86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6840"/>
                <a:ext cx="9144000" cy="3602038"/>
              </a:xfrm>
              <a:prstGeom prst="rect">
                <a:avLst/>
              </a:prstGeom>
              <a:blipFill>
                <a:blip r:embed="rId3"/>
                <a:stretch>
                  <a:fillRect l="-1000" t="-1354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19455" y="3416818"/>
                <a:ext cx="5272625" cy="32779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 smtClean="0"/>
                  <a:t>	</a:t>
                </a:r>
                <a:r>
                  <a:rPr lang="ru-RU" dirty="0"/>
                  <a:t>Можно было бы рассуждать и короче. Действительно, для того, чтобы подсчитать количество точек пересечения, достаточно подсчитать, количество пар прямых, которые можно образовать из данных </a:t>
                </a:r>
                <a:r>
                  <a:rPr lang="ru-RU" i="1" dirty="0"/>
                  <a:t>n </a:t>
                </a:r>
                <a:r>
                  <a:rPr lang="ru-RU" dirty="0"/>
                  <a:t>прямых. Как мы знаем, это число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.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55" y="3416818"/>
                <a:ext cx="5272625" cy="3277949"/>
              </a:xfrm>
              <a:prstGeom prst="rect">
                <a:avLst/>
              </a:prstGeom>
              <a:blipFill>
                <a:blip r:embed="rId4"/>
                <a:stretch>
                  <a:fillRect l="-1734" r="-1850" b="-9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3" y="3416818"/>
            <a:ext cx="3536447" cy="274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sz="2800" dirty="0" smtClean="0"/>
              <a:t>3. </a:t>
            </a:r>
            <a:r>
              <a:rPr lang="ru-RU" sz="2800" dirty="0"/>
              <a:t>На сколько частей разбивают </a:t>
            </a:r>
            <a:r>
              <a:rPr lang="ru-RU" sz="2800" dirty="0" smtClean="0"/>
              <a:t>плоскость: а) две; б) три; в) четыре; г)</a:t>
            </a:r>
            <a:r>
              <a:rPr lang="en-US" sz="2800" dirty="0" smtClean="0"/>
              <a:t>*</a:t>
            </a:r>
            <a:r>
              <a:rPr lang="ru-RU" sz="2800" dirty="0" smtClean="0"/>
              <a:t> </a:t>
            </a:r>
            <a:r>
              <a:rPr lang="en-US" sz="2800" i="1" dirty="0" smtClean="0"/>
              <a:t>n</a:t>
            </a:r>
            <a:r>
              <a:rPr lang="ru-RU" sz="2800" dirty="0" smtClean="0"/>
              <a:t> попарно пересекающихся прямых, </a:t>
            </a:r>
            <a:r>
              <a:rPr lang="ru-RU" sz="2800" dirty="0"/>
              <a:t>никакие три из которых не </a:t>
            </a:r>
            <a:r>
              <a:rPr lang="ru-RU" sz="2800" dirty="0" smtClean="0"/>
              <a:t>пересекаются </a:t>
            </a:r>
            <a:r>
              <a:rPr lang="ru-RU" sz="2800" dirty="0"/>
              <a:t>в одной точке</a:t>
            </a:r>
            <a:r>
              <a:rPr lang="ru-RU" sz="2800" dirty="0" smtClean="0"/>
              <a:t>?</a:t>
            </a:r>
            <a:r>
              <a:rPr lang="en-US" sz="2800" dirty="0" smtClean="0"/>
              <a:t> </a:t>
            </a:r>
            <a:r>
              <a:rPr lang="en-US" dirty="0" smtClean="0"/>
              <a:t>	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420888"/>
            <a:ext cx="4311506" cy="33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455" y="0"/>
            <a:ext cx="9144000" cy="6496262"/>
            <a:chOff x="19455" y="0"/>
            <a:chExt cx="9144000" cy="6496262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402" y="4149080"/>
              <a:ext cx="3098106" cy="2347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9455" y="0"/>
                  <a:ext cx="9144000" cy="4385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/>
                  <a:r>
                    <a:rPr lang="ru-RU" sz="2800" dirty="0" smtClean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 </a:t>
                  </a:r>
                  <a:r>
                    <a:rPr lang="ru-RU" dirty="0"/>
                    <a:t>Выясним, на сколько увеличивается число частей плоскости при добавлении новой прямой к данным. Количество частей плоскости, которые разбиваются на две части новой прямой, равно количеству частей новой прямой, на которые она разбивается точками пересечения с имеющимися прямыми. Каждая такая часть новой прямой разбивает соответствующую часть плоскости на две части. Поскольку </a:t>
                  </a:r>
                  <a:r>
                    <a:rPr lang="en-US" i="1" dirty="0"/>
                    <a:t>n</a:t>
                  </a:r>
                  <a:r>
                    <a:rPr lang="ru-RU" dirty="0"/>
                    <a:t>-я прямая пересекается с </a:t>
                  </a:r>
                  <a:r>
                    <a:rPr lang="en-US" i="1" dirty="0"/>
                    <a:t>n</a:t>
                  </a:r>
                  <a:r>
                    <a:rPr lang="ru-RU" dirty="0"/>
                    <a:t> – 1 прямой, то она разбивается на </a:t>
                  </a:r>
                  <a:r>
                    <a:rPr lang="en-US" i="1" dirty="0"/>
                    <a:t>n</a:t>
                  </a:r>
                  <a:r>
                    <a:rPr lang="ru-RU" dirty="0"/>
                    <a:t> частей и поэтому число частей плоскости увеличивается на </a:t>
                  </a:r>
                  <a:r>
                    <a:rPr lang="en-US" i="1" dirty="0"/>
                    <a:t>n</a:t>
                  </a:r>
                  <a:r>
                    <a:rPr lang="ru-RU" dirty="0"/>
                    <a:t>. Таким образом, общее число частей, на которые </a:t>
                  </a:r>
                  <a:r>
                    <a:rPr lang="en-US" i="1" dirty="0"/>
                    <a:t>n </a:t>
                  </a:r>
                  <a:r>
                    <a:rPr lang="ru-RU" dirty="0"/>
                    <a:t> прямых разбивают плоскость, равно 2 + 2 + 3 + … + </a:t>
                  </a:r>
                  <a:r>
                    <a:rPr lang="en-US" i="1" dirty="0"/>
                    <a:t>n</a:t>
                  </a:r>
                  <a:r>
                    <a:rPr lang="ru-RU" i="1" dirty="0"/>
                    <a:t> = </a:t>
                  </a:r>
                  <a:r>
                    <a:rPr lang="ru-RU" dirty="0"/>
                    <a:t>1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dirty="0"/>
                    <a:t>.</a:t>
                  </a:r>
                  <a:endParaRPr lang="ru-RU" dirty="0"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455" y="0"/>
                  <a:ext cx="9144000" cy="4385944"/>
                </a:xfrm>
                <a:prstGeom prst="rect">
                  <a:avLst/>
                </a:prstGeom>
                <a:blipFill>
                  <a:blip r:embed="rId4"/>
                  <a:stretch>
                    <a:fillRect l="-1000" r="-1067" b="-41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779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8" y="76470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sz="2800" dirty="0"/>
              <a:t>4</a:t>
            </a:r>
            <a:r>
              <a:rPr lang="ru-RU" sz="2800" dirty="0" smtClean="0"/>
              <a:t>. </a:t>
            </a:r>
            <a:r>
              <a:rPr lang="ru-RU" sz="2800" dirty="0"/>
              <a:t>Какое наибольшее число точек попарных пересечений могут </a:t>
            </a:r>
            <a:r>
              <a:rPr lang="ru-RU" sz="2800" dirty="0" smtClean="0"/>
              <a:t>иметь: а) две; б) три; в) четыре; г) </a:t>
            </a:r>
            <a:r>
              <a:rPr lang="en-US" sz="2800" i="1" dirty="0" smtClean="0"/>
              <a:t>n</a:t>
            </a:r>
            <a:r>
              <a:rPr lang="ru-RU" sz="2800" dirty="0" smtClean="0"/>
              <a:t> окружностей?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6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31682"/>
            <a:ext cx="9144000" cy="4837478"/>
            <a:chOff x="0" y="31682"/>
            <a:chExt cx="9144000" cy="483747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2852936"/>
              <a:ext cx="3638299" cy="201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0" y="31682"/>
              <a:ext cx="9144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Решение.</a:t>
              </a:r>
              <a:r>
                <a:rPr lang="ru-RU" dirty="0"/>
                <a:t> Заметим, что наибольшее число точек попарных пересечений получается, если каждая окружность пересекается с каждой, и при этом никакие три окружности не пересекаются в одной точке. В этом случае каждая окружность имеет 2(</a:t>
              </a:r>
              <a:r>
                <a:rPr lang="ru-RU" i="1" dirty="0"/>
                <a:t>n</a:t>
              </a:r>
              <a:r>
                <a:rPr lang="ru-RU" dirty="0"/>
                <a:t> – 1) точку пересечения с остальными окружностями. Число точек попарных пересечений будет равно 2 + 4 + 6 +…+ </a:t>
              </a:r>
              <a:r>
                <a:rPr lang="en-US" dirty="0"/>
                <a:t>2(</a:t>
              </a:r>
              <a:r>
                <a:rPr lang="en-US" i="1" dirty="0"/>
                <a:t>n</a:t>
              </a:r>
              <a:r>
                <a:rPr lang="en-US" dirty="0"/>
                <a:t> – 1) = </a:t>
              </a:r>
              <a:r>
                <a:rPr lang="en-US" i="1" dirty="0"/>
                <a:t>n</a:t>
              </a:r>
              <a:r>
                <a:rPr lang="en-US" dirty="0"/>
                <a:t>(</a:t>
              </a:r>
              <a:r>
                <a:rPr lang="en-US" i="1" dirty="0"/>
                <a:t>n</a:t>
              </a:r>
              <a:r>
                <a:rPr lang="en-US" dirty="0"/>
                <a:t> – 1).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3114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На </a:t>
            </a:r>
            <a:r>
              <a:rPr lang="ru-RU" dirty="0" smtClean="0"/>
              <a:t>какое наибольшее число </a:t>
            </a:r>
            <a:r>
              <a:rPr lang="ru-RU" dirty="0"/>
              <a:t>частей разбивают </a:t>
            </a:r>
            <a:r>
              <a:rPr lang="ru-RU" dirty="0" smtClean="0"/>
              <a:t>плоскость: а) две; б) три; в) четыре; г</a:t>
            </a:r>
            <a:r>
              <a:rPr lang="ru-RU" dirty="0" smtClean="0"/>
              <a:t>)</a:t>
            </a:r>
            <a:r>
              <a:rPr lang="en-US" smtClean="0"/>
              <a:t>*</a:t>
            </a:r>
            <a:r>
              <a:rPr lang="ru-RU" smtClean="0"/>
              <a:t> </a:t>
            </a:r>
            <a:r>
              <a:rPr lang="en-US" i="1" dirty="0" smtClean="0"/>
              <a:t>n</a:t>
            </a:r>
            <a:r>
              <a:rPr lang="ru-RU" dirty="0" smtClean="0"/>
              <a:t> </a:t>
            </a:r>
            <a:r>
              <a:rPr lang="ru-RU" dirty="0"/>
              <a:t>попарно </a:t>
            </a:r>
            <a:r>
              <a:rPr lang="ru-RU" dirty="0" smtClean="0"/>
              <a:t>пересекающи</a:t>
            </a:r>
            <a:r>
              <a:rPr lang="ru-RU" dirty="0"/>
              <a:t>х</a:t>
            </a:r>
            <a:r>
              <a:rPr lang="ru-RU" dirty="0" smtClean="0"/>
              <a:t>ся окружностей, </a:t>
            </a:r>
            <a:r>
              <a:rPr lang="ru-RU" dirty="0"/>
              <a:t>никакие три из которых не пересекаются в одной </a:t>
            </a:r>
            <a:r>
              <a:rPr lang="ru-RU" dirty="0" smtClean="0"/>
              <a:t>точке?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6382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0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>
                <a:solidFill>
                  <a:srgbClr val="FF0000"/>
                </a:solidFill>
              </a:rPr>
              <a:t>Решение.</a:t>
            </a:r>
            <a:r>
              <a:rPr lang="ru-RU" dirty="0"/>
              <a:t> Выясним, на сколько увеличивается число частей плоскости при добавлении новой окружности к данным. Количество частей плоскости, которые разбиваются на две части новой окружностью, равно количеству дуг новой окружности, на которые она разбивается точками пересечения с имеющимися окружностями. Каждая такая дуга новой окружности разбивает соответствующую часть плоскости на две части. Поскольку </a:t>
            </a:r>
            <a:r>
              <a:rPr lang="en-US" i="1" dirty="0"/>
              <a:t>n</a:t>
            </a:r>
            <a:r>
              <a:rPr lang="ru-RU" dirty="0"/>
              <a:t>-я окружность пересекается с </a:t>
            </a:r>
            <a:r>
              <a:rPr lang="en-US" i="1" dirty="0"/>
              <a:t>n</a:t>
            </a:r>
            <a:r>
              <a:rPr lang="ru-RU" dirty="0"/>
              <a:t> – 1 окружностью, то она разбивается на 2(</a:t>
            </a:r>
            <a:r>
              <a:rPr lang="en-US" i="1" dirty="0"/>
              <a:t>n</a:t>
            </a:r>
            <a:r>
              <a:rPr lang="ru-RU" dirty="0"/>
              <a:t> – 1) дуг и поэтому число частей плоскости увеличивается на 2(</a:t>
            </a:r>
            <a:r>
              <a:rPr lang="en-US" i="1" dirty="0"/>
              <a:t>n</a:t>
            </a:r>
            <a:r>
              <a:rPr lang="ru-RU" dirty="0"/>
              <a:t> – 1). Таким образом, общее число частей, на которые </a:t>
            </a:r>
            <a:r>
              <a:rPr lang="en-US" i="1" dirty="0"/>
              <a:t>n </a:t>
            </a:r>
            <a:r>
              <a:rPr lang="en-US" dirty="0"/>
              <a:t> </a:t>
            </a:r>
            <a:r>
              <a:rPr lang="ru-RU" dirty="0"/>
              <a:t>окружностей разбивают плоскость, равно </a:t>
            </a:r>
            <a:r>
              <a:rPr lang="en-US" dirty="0" smtClean="0"/>
              <a:t>2 + 2</a:t>
            </a:r>
            <a:r>
              <a:rPr lang="ru-RU" dirty="0" smtClean="0"/>
              <a:t> </a:t>
            </a:r>
            <a:r>
              <a:rPr lang="ru-RU" dirty="0"/>
              <a:t>+ 4 + 6 + … </a:t>
            </a:r>
            <a:r>
              <a:rPr lang="en-US" dirty="0"/>
              <a:t>+ 2(</a:t>
            </a:r>
            <a:r>
              <a:rPr lang="en-US" i="1" dirty="0"/>
              <a:t>n </a:t>
            </a:r>
            <a:r>
              <a:rPr lang="en-US" dirty="0"/>
              <a:t>– 1) = 2(2 + 2 + 3 + … + (</a:t>
            </a:r>
            <a:r>
              <a:rPr lang="en-US" i="1" dirty="0"/>
              <a:t>n</a:t>
            </a:r>
            <a:r>
              <a:rPr lang="en-US" dirty="0"/>
              <a:t> – 1</a:t>
            </a:r>
            <a:r>
              <a:rPr lang="en-US" dirty="0" smtClean="0"/>
              <a:t>)) </a:t>
            </a:r>
            <a:r>
              <a:rPr lang="en-US" dirty="0"/>
              <a:t>=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 </a:t>
            </a:r>
            <a:r>
              <a:rPr lang="en-US" dirty="0"/>
              <a:t>– 1) + 2.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50" y="4725144"/>
            <a:ext cx="36382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6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6. </a:t>
            </a:r>
            <a:r>
              <a:rPr lang="ru-RU" dirty="0"/>
              <a:t>Сколько диагоналей </a:t>
            </a:r>
            <a:r>
              <a:rPr lang="ru-RU" dirty="0" smtClean="0"/>
              <a:t>имеет: а) треугольник; б) четырёхугольник; в) пятиугольник; г) шестиугольник; д)</a:t>
            </a:r>
            <a:r>
              <a:rPr lang="en-US" dirty="0" smtClean="0"/>
              <a:t>*</a:t>
            </a:r>
            <a:r>
              <a:rPr lang="ru-RU" dirty="0" smtClean="0"/>
              <a:t> </a:t>
            </a:r>
            <a:r>
              <a:rPr lang="en-US" i="1" dirty="0" smtClean="0"/>
              <a:t>n</a:t>
            </a:r>
            <a:r>
              <a:rPr lang="ru-RU" dirty="0" smtClean="0"/>
              <a:t>-угольник?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84784"/>
            <a:ext cx="3875256" cy="38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88640"/>
                <a:ext cx="9144000" cy="720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8640"/>
                <a:ext cx="9144000" cy="720775"/>
              </a:xfrm>
              <a:prstGeom prst="rect">
                <a:avLst/>
              </a:prstGeom>
              <a:blipFill>
                <a:blip r:embed="rId2"/>
                <a:stretch>
                  <a:fillRect b="-42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455" y="11470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7. </a:t>
            </a:r>
            <a:r>
              <a:rPr lang="ru-RU" dirty="0" smtClean="0"/>
              <a:t>Существует </a:t>
            </a:r>
            <a:r>
              <a:rPr lang="ru-RU" dirty="0"/>
              <a:t>ли многоугольник, число диагоналей которого равно числу его сторон?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455" y="317021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9. Многоугольник </a:t>
            </a:r>
            <a:r>
              <a:rPr lang="ru-RU" dirty="0">
                <a:cs typeface="Times New Roman" pitchFamily="18" charset="0"/>
              </a:rPr>
              <a:t>имеет 35 диагоналей. Сколько у него сторон</a:t>
            </a:r>
            <a:r>
              <a:rPr lang="ru-RU" dirty="0" smtClean="0">
                <a:cs typeface="Times New Roman" pitchFamily="18" charset="0"/>
              </a:rPr>
              <a:t>?</a:t>
            </a:r>
            <a:endParaRPr lang="ru-RU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455" y="215860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8. </a:t>
            </a:r>
            <a:r>
              <a:rPr lang="ru-RU" dirty="0" smtClean="0"/>
              <a:t>Может </a:t>
            </a:r>
            <a:r>
              <a:rPr lang="ru-RU" dirty="0"/>
              <a:t>ли многоугольник иметь ровно</a:t>
            </a:r>
            <a:r>
              <a:rPr lang="ru-RU" dirty="0" smtClean="0"/>
              <a:t>: а) 10; б) 20; в) 30 диагоналей?</a:t>
            </a:r>
            <a:endParaRPr lang="ru-RU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455" y="418182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10. </a:t>
            </a:r>
            <a:r>
              <a:rPr lang="ru-RU" dirty="0"/>
              <a:t>Может ли прямая пересекать все </a:t>
            </a:r>
            <a:r>
              <a:rPr lang="ru-RU" dirty="0" smtClean="0"/>
              <a:t>стороны: а) треугольника; б) четырехугольника; в) пятиугольника; г)* </a:t>
            </a:r>
            <a:r>
              <a:rPr lang="en-US" i="1" dirty="0" smtClean="0"/>
              <a:t>n</a:t>
            </a:r>
            <a:r>
              <a:rPr lang="ru-RU" dirty="0" smtClean="0"/>
              <a:t>-угольника</a:t>
            </a:r>
            <a:r>
              <a:rPr lang="ru-RU" dirty="0" smtClean="0">
                <a:cs typeface="Times New Roman" pitchFamily="18" charset="0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9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sz="2000" dirty="0">
                <a:solidFill>
                  <a:srgbClr val="FF0000"/>
                </a:solidFill>
              </a:rPr>
              <a:t>Решение.</a:t>
            </a:r>
            <a:r>
              <a:rPr lang="ru-RU" sz="2000" dirty="0"/>
              <a:t> </a:t>
            </a:r>
            <a:r>
              <a:rPr lang="ru-RU" sz="2000" dirty="0" smtClean="0"/>
              <a:t>Докажем, </a:t>
            </a:r>
            <a:r>
              <a:rPr lang="ru-RU" sz="2000" dirty="0"/>
              <a:t>что прямая может пересекать только четное число сторон многоугольника. </a:t>
            </a:r>
          </a:p>
          <a:p>
            <a:pPr algn="just"/>
            <a:r>
              <a:rPr lang="ru-RU" sz="2000" dirty="0" smtClean="0"/>
              <a:t>	Пусть </a:t>
            </a:r>
            <a:r>
              <a:rPr lang="ru-RU" sz="2000" dirty="0"/>
              <a:t>прямая </a:t>
            </a:r>
            <a:r>
              <a:rPr lang="en-US" sz="2000" i="1" dirty="0"/>
              <a:t>l </a:t>
            </a:r>
            <a:r>
              <a:rPr lang="ru-RU" sz="2000" dirty="0"/>
              <a:t>пересекает стороны многоугольника. Условимся называть одну из полуплоскостей, на которые прямая </a:t>
            </a:r>
            <a:r>
              <a:rPr lang="en-US" sz="2000" i="1" dirty="0"/>
              <a:t>l </a:t>
            </a:r>
            <a:r>
              <a:rPr lang="ru-RU" sz="2000" dirty="0"/>
              <a:t>разбивает плоскость, – верхней, а другую – нижней. Совершим обход ломаной, ограничивающей этот многоугольник, выйдя из некоторой ее точки </a:t>
            </a:r>
            <a:r>
              <a:rPr lang="en-US" sz="2000" i="1" dirty="0" smtClean="0"/>
              <a:t>A </a:t>
            </a:r>
            <a:r>
              <a:rPr lang="ru-RU" sz="2000" dirty="0" smtClean="0"/>
              <a:t>верхней </a:t>
            </a:r>
            <a:r>
              <a:rPr lang="ru-RU" sz="2000" dirty="0"/>
              <a:t>полуплоскости, и вернувшись в ту же </a:t>
            </a:r>
            <a:r>
              <a:rPr lang="ru-RU" sz="2000" dirty="0" smtClean="0"/>
              <a:t>точку.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2173621"/>
            <a:ext cx="6228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Если по пути нам встретится точка пересечения с прямой </a:t>
            </a:r>
            <a:r>
              <a:rPr lang="en-US" sz="2000" i="1" dirty="0"/>
              <a:t>l</a:t>
            </a:r>
            <a:r>
              <a:rPr lang="ru-RU" sz="2000" dirty="0"/>
              <a:t>, то проходя через эту точку мы перейдем из верхней полуплоскости в нижнюю. Однако в нижней полуплоскости мы не можем остаться до конца обхода, поскольку в конце обхода мы возвращаемся в начальную точку верхней полуплоскости. Следовательно, где-то мы выйдем из нижней полуплоскости в верхнюю.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9346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Вход в нижнюю полуплоскость и выход из нее в верхнюю дают пару точек пересечения с прямой </a:t>
            </a:r>
            <a:r>
              <a:rPr lang="en-US" sz="2000" i="1" dirty="0"/>
              <a:t>l</a:t>
            </a:r>
            <a:r>
              <a:rPr lang="ru-RU" sz="2000" dirty="0"/>
              <a:t>. Если при дальнейшем движении по ломаной мы все время остаемся в верхней полуплоскости, то общее число точек пересечения будет равно двум. Если в какой-то точке мы снова перейдем из верхней полуплоскости в нижнюю, то найдется и парная ей точка, в которой мы из нижней полуплоскости переходим в верхнюю. Таким образом, число точек пересечения прямой </a:t>
            </a:r>
            <a:r>
              <a:rPr lang="en-US" sz="2000" i="1" dirty="0"/>
              <a:t>l</a:t>
            </a:r>
            <a:r>
              <a:rPr lang="ru-RU" sz="2000" dirty="0"/>
              <a:t> со сторонами многоугольника должно быть четным.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2" y="2308324"/>
            <a:ext cx="2768336" cy="22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8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-28575" y="116632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  <a:cs typeface="Times New Roman" charset="0"/>
              </a:rPr>
              <a:t>ЛИТЕРАТУРА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7168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1224"/>
            <a:ext cx="2591488" cy="39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57" y="2181224"/>
            <a:ext cx="2416787" cy="398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28575" y="620688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charset="0"/>
              </a:rPr>
              <a:t>Сайт </a:t>
            </a:r>
            <a:r>
              <a:rPr lang="en-US" sz="2800" dirty="0" smtClean="0">
                <a:cs typeface="Times New Roman" charset="0"/>
              </a:rPr>
              <a:t>vasmirnov.ru. </a:t>
            </a:r>
            <a:r>
              <a:rPr lang="ru-RU" sz="2800" dirty="0" smtClean="0">
                <a:cs typeface="Times New Roman" charset="0"/>
              </a:rPr>
              <a:t>Раздел «Статьи и пособия о преподавании геометрии в школе». Брошюра «Комбинаторные задачи по геометрии».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455" y="18864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11*. П</a:t>
            </a:r>
            <a:r>
              <a:rPr lang="ru-RU" dirty="0" smtClean="0"/>
              <a:t>рямая имеет 2021 общую точку с простой замкнутой ломаной. Докажите, что найдётся прямая, имеющая с этой ломаной большее число общих точек.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369530"/>
            <a:ext cx="9144000" cy="3755578"/>
            <a:chOff x="0" y="1369530"/>
            <a:chExt cx="9144000" cy="3755578"/>
          </a:xfrm>
        </p:grpSpPr>
        <p:sp>
          <p:nvSpPr>
            <p:cNvPr id="8" name="TextBox 7"/>
            <p:cNvSpPr txBox="1"/>
            <p:nvPr/>
          </p:nvSpPr>
          <p:spPr>
            <a:xfrm>
              <a:off x="0" y="1369530"/>
              <a:ext cx="914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Решение. </a:t>
              </a:r>
              <a:r>
                <a:rPr lang="ru-RU" dirty="0"/>
                <a:t>В силу предыдущей задачи, прямая должна пройти через нечетное число вершин </a:t>
              </a:r>
              <a:r>
                <a:rPr lang="ru-RU" dirty="0" smtClean="0"/>
                <a:t>ломаной. </a:t>
              </a:r>
              <a:r>
                <a:rPr lang="ru-RU" dirty="0"/>
                <a:t>Немного сдвинем эту прямую, как показано на рисунке. Число общих точек прямой и ломаной при этом увеличится.</a:t>
              </a:r>
              <a:endParaRPr lang="ru-RU" sz="20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1800" y="3115052"/>
              <a:ext cx="3305636" cy="2010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49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043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12. Какое </a:t>
            </a:r>
            <a:r>
              <a:rPr lang="ru-RU" dirty="0"/>
              <a:t>наибольшее число точек самопересечения может иметь замкнутая ломаная </a:t>
            </a:r>
            <a:r>
              <a:rPr lang="ru-RU" dirty="0" smtClean="0"/>
              <a:t>с пятью сторонами? Приведите пример такой ломаной.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201810"/>
                <a:ext cx="9144000" cy="2097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	</a:t>
                </a:r>
                <a:r>
                  <a:rPr lang="ru-RU" dirty="0" smtClean="0"/>
                  <a:t>Решение. Каждая </a:t>
                </a:r>
                <a:r>
                  <a:rPr lang="ru-RU" dirty="0"/>
                  <a:t>сторона ломаной может пересекаться только с не соседними сторонами. Таких сторон у пятисторонней ломаной две. Значит, число точек самопересечения не превосходит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5</m:t>
                        </m:r>
                        <m:r>
                          <a:rPr lang="ru-RU" i="1">
                            <a:latin typeface="Cambria Math"/>
                            <a:ea typeface="Cambria Math"/>
                          </a:rPr>
                          <m:t>∙2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=5.</m:t>
                    </m:r>
                  </m:oMath>
                </a14:m>
                <a:r>
                  <a:rPr lang="ru-RU" dirty="0"/>
                  <a:t> Пример замкнутой пятисторонней ломаной с пятью точками самопересечения дает пентаграмма.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1810"/>
                <a:ext cx="9144000" cy="2097241"/>
              </a:xfrm>
              <a:prstGeom prst="rect">
                <a:avLst/>
              </a:prstGeom>
              <a:blipFill>
                <a:blip r:embed="rId2"/>
                <a:stretch>
                  <a:fillRect l="-1000" t="-2326" r="-1000" b="-5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501008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043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13. Какое </a:t>
            </a:r>
            <a:r>
              <a:rPr lang="ru-RU" dirty="0"/>
              <a:t>наибольшее число точек самопересечения может иметь замкнутая ломаная с (2</a:t>
            </a:r>
            <a:r>
              <a:rPr lang="en-US" i="1" dirty="0"/>
              <a:t>n </a:t>
            </a:r>
            <a:r>
              <a:rPr lang="ru-RU" dirty="0"/>
              <a:t>+ 1)-ой стороной? </a:t>
            </a:r>
            <a:r>
              <a:rPr lang="ru-RU" dirty="0" smtClean="0"/>
              <a:t>Приведите пример такой ломаной. 	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484784"/>
                <a:ext cx="9144000" cy="1000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	</a:t>
                </a:r>
                <a:r>
                  <a:rPr lang="ru-RU" dirty="0" smtClean="0"/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(2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+1)(2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−2)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=(2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+1)(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−1)</m:t>
                    </m:r>
                  </m:oMath>
                </a14:m>
                <a:r>
                  <a:rPr lang="ru-RU" dirty="0"/>
                  <a:t>. Примеры ломаных приведены на рисунке.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4784"/>
                <a:ext cx="9144000" cy="1000402"/>
              </a:xfrm>
              <a:prstGeom prst="rect">
                <a:avLst/>
              </a:prstGeom>
              <a:blipFill>
                <a:blip r:embed="rId2"/>
                <a:stretch>
                  <a:fillRect l="-1000" r="-1000" b="-13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800071"/>
            <a:ext cx="4781381" cy="22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14*. </a:t>
            </a:r>
            <a:r>
              <a:rPr lang="ru-RU" dirty="0"/>
              <a:t>Какое наибольшее число острых углов может иметь выпуклый многоугольник? 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15*. </a:t>
            </a:r>
            <a:r>
              <a:rPr lang="ru-RU" dirty="0"/>
              <a:t>Докажите, что в любом выпуклом 11-угольнике найдутся две диагонали, угол между которыми не превосходит 5°. </a:t>
            </a:r>
            <a:r>
              <a:rPr lang="en-US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1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Число путей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64690" y="645648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1. Сколько имеется кратчайших путей, </a:t>
            </a:r>
            <a:r>
              <a:rPr lang="ru-RU" dirty="0"/>
              <a:t>проходящих по сторонам сетки, состоящей из единичных квадратов, </a:t>
            </a:r>
            <a:r>
              <a:rPr lang="ru-RU" dirty="0" smtClean="0"/>
              <a:t>соединяющих </a:t>
            </a:r>
            <a:r>
              <a:rPr lang="ru-RU" dirty="0"/>
              <a:t>точки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?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7622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6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3203848" y="4221088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/>
              <a:t> </a:t>
            </a:r>
            <a:r>
              <a:rPr lang="ru-RU" sz="3200" dirty="0" smtClean="0"/>
              <a:t>35.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418" y="1123590"/>
            <a:ext cx="2777723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6858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2</a:t>
            </a:r>
            <a:r>
              <a:rPr lang="ru-RU" dirty="0" smtClean="0"/>
              <a:t>. Сколько </a:t>
            </a:r>
            <a:r>
              <a:rPr lang="ru-RU" dirty="0"/>
              <a:t>ломаных длины </a:t>
            </a:r>
            <a:r>
              <a:rPr lang="en-US" dirty="0"/>
              <a:t>6</a:t>
            </a:r>
            <a:r>
              <a:rPr lang="ru-RU" dirty="0"/>
              <a:t>, проходящих по сторонам сетки, состоящей из единичных квадратов, соединяет точки 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i="1" dirty="0"/>
              <a:t>B </a:t>
            </a:r>
            <a:r>
              <a:rPr lang="ru-RU" dirty="0"/>
              <a:t>и </a:t>
            </a:r>
            <a:r>
              <a:rPr lang="en-US" i="1" dirty="0"/>
              <a:t>C</a:t>
            </a:r>
            <a:r>
              <a:rPr lang="ru-RU" dirty="0"/>
              <a:t>? </a:t>
            </a:r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4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52400" y="2197968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dirty="0"/>
              <a:t>3</a:t>
            </a:r>
            <a:r>
              <a:rPr lang="ru-RU" dirty="0" smtClean="0"/>
              <a:t>. Сколько </a:t>
            </a:r>
            <a:r>
              <a:rPr lang="ru-RU" dirty="0"/>
              <a:t>имеется путей из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 по отрезкам, изображенным на рисунке, в направлениях указанных стрелками? </a:t>
            </a:r>
          </a:p>
        </p:txBody>
      </p:sp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9" y="3140968"/>
            <a:ext cx="7685087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4083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/>
              <a:t> </a:t>
            </a:r>
            <a:r>
              <a:rPr lang="en-US" sz="3200" dirty="0"/>
              <a:t>18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9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750377" y="2564904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/>
              <a:t> 21.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2" y="404664"/>
            <a:ext cx="76787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4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1. Сколько </a:t>
            </a:r>
            <a:r>
              <a:rPr lang="ru-RU" sz="2800" dirty="0">
                <a:cs typeface="Times New Roman" pitchFamily="18" charset="0"/>
              </a:rPr>
              <a:t>прямых </a:t>
            </a:r>
            <a:r>
              <a:rPr lang="ru-RU" sz="2800" dirty="0" smtClean="0">
                <a:cs typeface="Times New Roman" pitchFamily="18" charset="0"/>
              </a:rPr>
              <a:t>проходит через </a:t>
            </a:r>
            <a:r>
              <a:rPr lang="ru-RU" sz="2800" dirty="0"/>
              <a:t>различные пары </a:t>
            </a:r>
            <a:r>
              <a:rPr lang="ru-RU" sz="2800" dirty="0" smtClean="0"/>
              <a:t>из: а) </a:t>
            </a:r>
            <a:r>
              <a:rPr lang="ru-RU" sz="2800" dirty="0" smtClean="0">
                <a:cs typeface="Times New Roman" pitchFamily="18" charset="0"/>
              </a:rPr>
              <a:t>тр</a:t>
            </a:r>
            <a:r>
              <a:rPr lang="ru-RU" sz="2800" dirty="0" smtClean="0"/>
              <a:t>ёх; б) четырёх; в) пяти; г)* </a:t>
            </a:r>
            <a:r>
              <a:rPr lang="en-US" sz="2800" i="1" dirty="0" smtClean="0"/>
              <a:t>n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точ</a:t>
            </a:r>
            <a:r>
              <a:rPr lang="ru-RU" sz="2800" dirty="0"/>
              <a:t>ек, </a:t>
            </a:r>
            <a:r>
              <a:rPr lang="ru-RU" sz="2800" dirty="0" smtClean="0"/>
              <a:t>никакие три из которых не принадлежат </a:t>
            </a:r>
            <a:r>
              <a:rPr lang="ru-RU" sz="2800" dirty="0"/>
              <a:t>одной прямой</a:t>
            </a:r>
            <a:r>
              <a:rPr lang="ru-RU" sz="2800" dirty="0">
                <a:cs typeface="Times New Roman" pitchFamily="18" charset="0"/>
              </a:rPr>
              <a:t>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63853"/>
            <a:ext cx="1793323" cy="1236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3" y="2451738"/>
            <a:ext cx="2016224" cy="1458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1458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в)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088" y="2510400"/>
            <a:ext cx="1517458" cy="148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Пространство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1. </a:t>
            </a:r>
            <a:r>
              <a:rPr lang="ru-RU" dirty="0"/>
              <a:t>На какое наибольшее число частей могут разбивать </a:t>
            </a:r>
            <a:r>
              <a:rPr lang="ru-RU" dirty="0" smtClean="0"/>
              <a:t>пространство: а) две; б) три; в) четыре; г)</a:t>
            </a:r>
            <a:r>
              <a:rPr lang="en-US" dirty="0" smtClean="0"/>
              <a:t>*</a:t>
            </a:r>
            <a:r>
              <a:rPr lang="ru-RU" dirty="0" smtClean="0"/>
              <a:t> </a:t>
            </a:r>
            <a:r>
              <a:rPr lang="en-US" i="1" dirty="0" smtClean="0"/>
              <a:t>n</a:t>
            </a:r>
            <a:r>
              <a:rPr lang="ru-RU" dirty="0" smtClean="0"/>
              <a:t> плоскостей?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9377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3. У многогранника 8 вершин, в каждой вершине сходится четыре ребра. Сколько у него рёбер? </a:t>
            </a:r>
            <a:r>
              <a:rPr lang="ru-RU" dirty="0"/>
              <a:t>Приведите пример такого многогранника.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89941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/>
              <a:t>2</a:t>
            </a:r>
            <a:r>
              <a:rPr lang="ru-RU" dirty="0" smtClean="0"/>
              <a:t>. У многогранника 8 граней и все они треугольные. Сколько у него рёбер? Приведите пример такого многогранника.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7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4. Сколько </a:t>
            </a:r>
            <a:r>
              <a:rPr lang="ru-RU" sz="2800" dirty="0"/>
              <a:t>имеется </a:t>
            </a:r>
            <a:r>
              <a:rPr lang="ru-RU" sz="2800" dirty="0" smtClean="0"/>
              <a:t>кратчайших путей по </a:t>
            </a:r>
            <a:r>
              <a:rPr lang="ru-RU" sz="2800" dirty="0"/>
              <a:t>ребрам </a:t>
            </a:r>
            <a:r>
              <a:rPr lang="ru-RU" sz="2800" dirty="0" smtClean="0"/>
              <a:t>куба </a:t>
            </a:r>
            <a:r>
              <a:rPr lang="ru-RU" sz="2800" dirty="0"/>
              <a:t>из одной его вершины в противоположную </a:t>
            </a:r>
            <a:r>
              <a:rPr lang="ru-RU" sz="2800" dirty="0" smtClean="0"/>
              <a:t>вершину</a:t>
            </a:r>
            <a:r>
              <a:rPr lang="ru-RU" sz="2800" dirty="0"/>
              <a:t>?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3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592288" cy="27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260648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/>
              <a:t>5</a:t>
            </a:r>
            <a:r>
              <a:rPr lang="ru-RU" sz="2800" dirty="0" smtClean="0"/>
              <a:t>. Сколько </a:t>
            </a:r>
            <a:r>
              <a:rPr lang="ru-RU" sz="2800" dirty="0"/>
              <a:t>имеется </a:t>
            </a:r>
            <a:r>
              <a:rPr lang="ru-RU" sz="2800" dirty="0" smtClean="0"/>
              <a:t>кратчайших путей </a:t>
            </a:r>
            <a:r>
              <a:rPr lang="ru-RU" sz="2800" dirty="0"/>
              <a:t>по ребрам </a:t>
            </a:r>
            <a:r>
              <a:rPr lang="ru-RU" sz="2800" dirty="0" smtClean="0"/>
              <a:t>октаэдра </a:t>
            </a:r>
            <a:r>
              <a:rPr lang="ru-RU" sz="2800" dirty="0"/>
              <a:t>из одной его вершины в противоположную </a:t>
            </a:r>
            <a:r>
              <a:rPr lang="ru-RU" sz="2800" dirty="0" smtClean="0"/>
              <a:t>вершину</a:t>
            </a:r>
            <a:r>
              <a:rPr lang="ru-RU" sz="2800" dirty="0"/>
              <a:t>?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57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2875" y="794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6. Сколько </a:t>
            </a:r>
            <a:r>
              <a:rPr lang="ru-RU" sz="2800" dirty="0"/>
              <a:t>имеется </a:t>
            </a:r>
            <a:r>
              <a:rPr lang="ru-RU" sz="2800" dirty="0" smtClean="0"/>
              <a:t>кратчайших путей по </a:t>
            </a:r>
            <a:r>
              <a:rPr lang="ru-RU" sz="2800" dirty="0"/>
              <a:t>ребрам </a:t>
            </a:r>
            <a:r>
              <a:rPr lang="ru-RU" sz="2800" dirty="0" smtClean="0"/>
              <a:t>икосаэдра </a:t>
            </a:r>
            <a:r>
              <a:rPr lang="ru-RU" sz="2800" dirty="0"/>
              <a:t>из одной его вершины в противоположную </a:t>
            </a:r>
            <a:r>
              <a:rPr lang="ru-RU" sz="2800" dirty="0" smtClean="0"/>
              <a:t>вершину</a:t>
            </a:r>
            <a:r>
              <a:rPr lang="ru-RU" sz="2800" dirty="0"/>
              <a:t>?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1700808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2875" y="1373982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7. Сколько </a:t>
            </a:r>
            <a:r>
              <a:rPr lang="ru-RU" sz="2800" dirty="0"/>
              <a:t>имеется </a:t>
            </a:r>
            <a:r>
              <a:rPr lang="ru-RU" sz="2800" dirty="0" smtClean="0"/>
              <a:t>кратчайших путей </a:t>
            </a:r>
            <a:r>
              <a:rPr lang="ru-RU" sz="2800" dirty="0"/>
              <a:t>по ребрам </a:t>
            </a:r>
            <a:r>
              <a:rPr lang="ru-RU" sz="2800" dirty="0" smtClean="0"/>
              <a:t>додекаэдра </a:t>
            </a:r>
            <a:r>
              <a:rPr lang="ru-RU" sz="2800" dirty="0"/>
              <a:t>из одной его вершины в противоположную </a:t>
            </a:r>
            <a:r>
              <a:rPr lang="ru-RU" sz="2800" dirty="0" smtClean="0"/>
              <a:t>вершину</a:t>
            </a:r>
            <a:r>
              <a:rPr lang="ru-RU" sz="2800" dirty="0"/>
              <a:t>?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2808312" cy="28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8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/>
              <a:t>8</a:t>
            </a:r>
            <a:r>
              <a:rPr lang="en-US" sz="2800" dirty="0" smtClean="0"/>
              <a:t>. </a:t>
            </a:r>
            <a:r>
              <a:rPr lang="ru-RU" sz="2800" dirty="0" smtClean="0"/>
              <a:t>Сколько </a:t>
            </a:r>
            <a:r>
              <a:rPr lang="ru-RU" sz="2800" dirty="0"/>
              <a:t>тетраэдров изображено на рисунке</a:t>
            </a:r>
            <a:r>
              <a:rPr lang="ru-RU" sz="2800" dirty="0">
                <a:cs typeface="Times New Roman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412776"/>
            <a:ext cx="361881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/>
              <a:t>9</a:t>
            </a:r>
            <a:r>
              <a:rPr lang="en-US" sz="2800" dirty="0" smtClean="0"/>
              <a:t>. </a:t>
            </a:r>
            <a:r>
              <a:rPr lang="ru-RU" sz="2800" dirty="0" smtClean="0"/>
              <a:t>Сколько </a:t>
            </a:r>
            <a:r>
              <a:rPr lang="ru-RU" sz="2800" dirty="0"/>
              <a:t>октаэдров изображено на рисунке</a:t>
            </a:r>
            <a:r>
              <a:rPr lang="ru-RU" sz="2800" dirty="0">
                <a:cs typeface="Times New Roman" charset="0"/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290" y="1628800"/>
            <a:ext cx="383141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457200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800" dirty="0" smtClean="0"/>
              <a:t>10*. Сколько пятиугольных граней у многогранников, изображённых на рисунках?</a:t>
            </a:r>
            <a:r>
              <a:rPr lang="ru-RU" sz="2800" dirty="0" smtClean="0">
                <a:cs typeface="Times New Roman" charset="0"/>
              </a:rPr>
              <a:t> </a:t>
            </a:r>
            <a:endParaRPr lang="ru-RU" sz="2800" dirty="0">
              <a:cs typeface="Times New Roman" charset="0"/>
            </a:endParaRP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030975"/>
              </p:ext>
            </p:extLst>
          </p:nvPr>
        </p:nvGraphicFramePr>
        <p:xfrm>
          <a:off x="4788024" y="1844824"/>
          <a:ext cx="39243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Точечный рисунок" r:id="rId3" imgW="3924848" imgH="3885714" progId="Paint.Picture">
                  <p:embed/>
                </p:oleObj>
              </mc:Choice>
              <mc:Fallback>
                <p:oleObj name="Точечный рисунок" r:id="rId3" imgW="3924848" imgH="3885714" progId="Paint.Picture">
                  <p:embed/>
                  <p:pic>
                    <p:nvPicPr>
                      <p:cNvPr id="706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844824"/>
                        <a:ext cx="39243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12" y="1837945"/>
            <a:ext cx="3885906" cy="39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52258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13*. </a:t>
            </a:r>
            <a:r>
              <a:rPr lang="ru-RU" dirty="0"/>
              <a:t>Докажите, что у любого многогранника найдутся, по крайней мере, две грани с одинаковым числом </a:t>
            </a:r>
            <a:r>
              <a:rPr lang="ru-RU" dirty="0" smtClean="0"/>
              <a:t>рёбер</a:t>
            </a:r>
            <a:r>
              <a:rPr lang="ru-RU" dirty="0"/>
              <a:t>. Приведите пример многогранника, у которого нет </a:t>
            </a:r>
            <a:r>
              <a:rPr lang="ru-RU" dirty="0" smtClean="0"/>
              <a:t>трёх </a:t>
            </a:r>
            <a:r>
              <a:rPr lang="ru-RU" dirty="0"/>
              <a:t>граней с одинаковым числом </a:t>
            </a:r>
            <a:r>
              <a:rPr lang="ru-RU" dirty="0" smtClean="0"/>
              <a:t>рёбер</a:t>
            </a:r>
            <a:r>
              <a:rPr lang="ru-RU" dirty="0"/>
              <a:t>.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35359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14*. </a:t>
            </a:r>
            <a:r>
              <a:rPr lang="ru-RU" dirty="0"/>
              <a:t>Докажите, что у любого многогранника есть, по крайней мере, две вершины, в которых сходится одинаковое число </a:t>
            </a:r>
            <a:r>
              <a:rPr lang="ru-RU" dirty="0" smtClean="0"/>
              <a:t>рёбер</a:t>
            </a:r>
            <a:r>
              <a:rPr lang="ru-RU" dirty="0"/>
              <a:t>. Приведите пример многогранника, у которого нет </a:t>
            </a:r>
            <a:r>
              <a:rPr lang="ru-RU" dirty="0" smtClean="0"/>
              <a:t>трёх </a:t>
            </a:r>
            <a:r>
              <a:rPr lang="ru-RU" dirty="0"/>
              <a:t>вершин, в которых сходится одинаковое число </a:t>
            </a:r>
            <a:r>
              <a:rPr lang="ru-RU" dirty="0" smtClean="0"/>
              <a:t>рёбер</a:t>
            </a:r>
            <a:r>
              <a:rPr lang="ru-RU" dirty="0"/>
              <a:t>.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326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11*. </a:t>
            </a:r>
            <a:r>
              <a:rPr lang="ru-RU" dirty="0"/>
              <a:t>Докажите, что у любого многогранника число граней с нечетным числом ребер четно.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44553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12*. </a:t>
            </a:r>
            <a:r>
              <a:rPr lang="ru-RU" dirty="0"/>
              <a:t>Докажите, что у любого многогранника число вершин, в которых сходится нечетное число ребер, четно.</a:t>
            </a:r>
          </a:p>
        </p:txBody>
      </p:sp>
    </p:spTree>
    <p:extLst>
      <p:ext uri="{BB962C8B-B14F-4D97-AF65-F5344CB8AC3E}">
        <p14:creationId xmlns:p14="http://schemas.microsoft.com/office/powerpoint/2010/main" val="31828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702771" cy="33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8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47625" y="0"/>
                <a:ext cx="9144000" cy="4310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sz="2200" dirty="0" smtClean="0">
                    <a:solidFill>
                      <a:srgbClr val="FF3300"/>
                    </a:solidFill>
                  </a:rPr>
                  <a:t>Решение 1.</a:t>
                </a:r>
                <a:r>
                  <a:rPr lang="ru-RU" sz="22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ru-RU" sz="2200" dirty="0">
                    <a:cs typeface="Times New Roman" pitchFamily="18" charset="0"/>
                  </a:rPr>
                  <a:t>Пусть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, …,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en-US" sz="2200" i="1" baseline="-30000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точек, никакие три из которых не лежат на одной прямой. </a:t>
                </a:r>
                <a:r>
                  <a:rPr lang="ru-RU" sz="2200" dirty="0"/>
                  <a:t>Зафиксируем </a:t>
                </a:r>
                <a:r>
                  <a:rPr lang="ru-RU" sz="2200" dirty="0">
                    <a:cs typeface="Times New Roman" pitchFamily="18" charset="0"/>
                  </a:rPr>
                  <a:t>точку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. Так как число оставшихся точек равно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 и через каждую из них и точку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 проходит одна прямая, то </a:t>
                </a:r>
                <a:r>
                  <a:rPr lang="ru-RU" sz="2200" dirty="0"/>
                  <a:t>через точку </a:t>
                </a:r>
                <a:r>
                  <a:rPr lang="en-US" sz="2200" i="1" dirty="0"/>
                  <a:t>A</a:t>
                </a:r>
                <a:r>
                  <a:rPr lang="en-US" sz="2200" baseline="-25000" dirty="0"/>
                  <a:t>1</a:t>
                </a:r>
                <a:r>
                  <a:rPr lang="ru-RU" sz="2200" baseline="-25000" dirty="0"/>
                  <a:t> </a:t>
                </a:r>
                <a:r>
                  <a:rPr lang="ru-RU" sz="2200" dirty="0"/>
                  <a:t>будет проходить</a:t>
                </a:r>
                <a:r>
                  <a:rPr lang="ru-RU" sz="2200" dirty="0">
                    <a:cs typeface="Times New Roman" pitchFamily="18" charset="0"/>
                  </a:rPr>
                  <a:t>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</a:t>
                </a:r>
                <a:r>
                  <a:rPr lang="ru-RU" sz="2200" dirty="0"/>
                  <a:t> прямая</a:t>
                </a:r>
                <a:r>
                  <a:rPr lang="ru-RU" sz="2200" dirty="0">
                    <a:cs typeface="Times New Roman" pitchFamily="18" charset="0"/>
                  </a:rPr>
                  <a:t>. Заметим, что рассуждения, проведенные для точки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, справедливы для любой </a:t>
                </a:r>
                <a:r>
                  <a:rPr lang="ru-RU" sz="2200" dirty="0"/>
                  <a:t>другой </a:t>
                </a:r>
                <a:r>
                  <a:rPr lang="ru-RU" sz="2200" dirty="0">
                    <a:cs typeface="Times New Roman" pitchFamily="18" charset="0"/>
                  </a:rPr>
                  <a:t>точки. Поскольку всего </a:t>
                </a:r>
                <a:r>
                  <a:rPr lang="en-US" sz="2200" i="1" dirty="0"/>
                  <a:t>n</a:t>
                </a:r>
                <a:r>
                  <a:rPr lang="ru-RU" sz="2200" dirty="0"/>
                  <a:t> </a:t>
                </a:r>
                <a:r>
                  <a:rPr lang="ru-RU" sz="2200" dirty="0">
                    <a:cs typeface="Times New Roman" pitchFamily="18" charset="0"/>
                  </a:rPr>
                  <a:t>точек и через каждую из них проходит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 прямая, то число </a:t>
                </a:r>
                <a:r>
                  <a:rPr lang="ru-RU" sz="2200" dirty="0"/>
                  <a:t>прямых, </a:t>
                </a:r>
                <a:r>
                  <a:rPr lang="ru-RU" sz="2200" dirty="0">
                    <a:cs typeface="Times New Roman" pitchFamily="18" charset="0"/>
                  </a:rPr>
                  <a:t>посчитанных </a:t>
                </a:r>
                <a:r>
                  <a:rPr lang="ru-RU" sz="2200" dirty="0"/>
                  <a:t>для всех точек,</a:t>
                </a:r>
                <a:r>
                  <a:rPr lang="ru-RU" sz="2200" dirty="0">
                    <a:cs typeface="Times New Roman" pitchFamily="18" charset="0"/>
                  </a:rPr>
                  <a:t> будет равно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(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1). </a:t>
                </a:r>
                <a:r>
                  <a:rPr lang="ru-RU" sz="2200" dirty="0"/>
                  <a:t>При этом, поскольку одна прямая проходит через две точки, то </a:t>
                </a:r>
                <a:r>
                  <a:rPr lang="ru-RU" sz="2200" dirty="0">
                    <a:cs typeface="Times New Roman" pitchFamily="18" charset="0"/>
                  </a:rPr>
                  <a:t>каждую прямую посчита</a:t>
                </a:r>
                <a:r>
                  <a:rPr lang="ru-RU" sz="2200" dirty="0"/>
                  <a:t>ем</a:t>
                </a:r>
                <a:r>
                  <a:rPr lang="ru-RU" sz="2200" dirty="0">
                    <a:cs typeface="Times New Roman" pitchFamily="18" charset="0"/>
                  </a:rPr>
                  <a:t> дважды</a:t>
                </a:r>
                <a:r>
                  <a:rPr lang="ru-RU" sz="2200" dirty="0"/>
                  <a:t>, один раз как прямую, проходящую через одну точку, а другой – как прямую, проходящую через вторую точку.</a:t>
                </a:r>
                <a:r>
                  <a:rPr lang="ru-RU" sz="2200" dirty="0">
                    <a:cs typeface="Times New Roman" pitchFamily="18" charset="0"/>
                  </a:rPr>
                  <a:t> </a:t>
                </a:r>
                <a:r>
                  <a:rPr lang="ru-RU" sz="2200" dirty="0" smtClean="0"/>
                  <a:t>Следовательно, </a:t>
                </a:r>
                <a:r>
                  <a:rPr lang="ru-RU" sz="2200" dirty="0" smtClean="0">
                    <a:cs typeface="Times New Roman" pitchFamily="18" charset="0"/>
                  </a:rPr>
                  <a:t>число </a:t>
                </a:r>
                <a:r>
                  <a:rPr lang="ru-RU" sz="2200" dirty="0">
                    <a:cs typeface="Times New Roman" pitchFamily="18" charset="0"/>
                  </a:rPr>
                  <a:t>прямых, проходящих через различные пары из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данных точек, </a:t>
                </a:r>
                <a:r>
                  <a:rPr lang="ru-RU" sz="2200" dirty="0"/>
                  <a:t>будет </a:t>
                </a:r>
                <a:r>
                  <a:rPr lang="ru-RU" sz="2200" dirty="0">
                    <a:cs typeface="Times New Roman" pitchFamily="18" charset="0"/>
                  </a:rPr>
                  <a:t>равно </a:t>
                </a:r>
                <a:r>
                  <a:rPr lang="ru-RU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2200" dirty="0" smtClean="0"/>
                  <a:t> </a:t>
                </a:r>
                <a:r>
                  <a:rPr lang="ru-RU" sz="2000" dirty="0" smtClean="0">
                    <a:cs typeface="Times New Roman" pitchFamily="18" charset="0"/>
                  </a:rPr>
                  <a:t> </a:t>
                </a:r>
                <a:endParaRPr lang="ru-RU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" y="0"/>
                <a:ext cx="9144000" cy="4310062"/>
              </a:xfrm>
              <a:prstGeom prst="rect">
                <a:avLst/>
              </a:prstGeom>
              <a:blipFill>
                <a:blip r:embed="rId3"/>
                <a:stretch>
                  <a:fillRect l="-867" t="-990" r="-867" b="-1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72" y="3933056"/>
            <a:ext cx="30461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4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-28575" y="5358"/>
                <a:ext cx="9144000" cy="39550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3300"/>
                    </a:solidFill>
                  </a:rPr>
                  <a:t>Решение 2. </a:t>
                </a:r>
                <a:r>
                  <a:rPr lang="ru-RU" dirty="0" smtClean="0"/>
                  <a:t>Выясним</a:t>
                </a:r>
                <a:r>
                  <a:rPr lang="ru-RU" dirty="0"/>
                  <a:t>, на сколько увеличивается число прямых при добавлении новой точки к данным. Через две точки проходит одна прямая. Если к данным точкам добавляется третья точка, то к этой прямой добавляется две прямые, проходящие через третью точку и одну из двух данных. Аналогично, если добавить </a:t>
                </a:r>
                <a:r>
                  <a:rPr lang="en-US" i="1" dirty="0"/>
                  <a:t>n</a:t>
                </a:r>
                <a:r>
                  <a:rPr lang="ru-RU" dirty="0"/>
                  <a:t>-ю точку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i="1" dirty="0"/>
                  <a:t> </a:t>
                </a:r>
                <a:r>
                  <a:rPr lang="ru-RU" dirty="0"/>
                  <a:t>к данным </a:t>
                </a:r>
                <a:r>
                  <a:rPr lang="en-US" i="1" dirty="0"/>
                  <a:t>n</a:t>
                </a:r>
                <a:r>
                  <a:rPr lang="ru-RU" dirty="0"/>
                  <a:t> – 1 точкам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baseline="-25000" dirty="0"/>
                  <a:t>-1</a:t>
                </a:r>
                <a:r>
                  <a:rPr lang="ru-RU" dirty="0"/>
                  <a:t>, то к числу прямых, проходящих через различные пары из точек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baseline="-25000" dirty="0"/>
                  <a:t>-1</a:t>
                </a:r>
                <a:r>
                  <a:rPr lang="ru-RU" dirty="0"/>
                  <a:t>, </a:t>
                </a:r>
                <a:r>
                  <a:rPr lang="ru-RU" dirty="0" smtClean="0"/>
                  <a:t>добавится   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</a:t>
                </a:r>
                <a:r>
                  <a:rPr lang="ru-RU" dirty="0"/>
                  <a:t>– 1 </a:t>
                </a:r>
                <a:r>
                  <a:rPr lang="ru-RU" dirty="0" smtClean="0"/>
                  <a:t>прямая, </a:t>
                </a:r>
                <a:r>
                  <a:rPr lang="ru-RU" dirty="0"/>
                  <a:t>проходящих через точку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i="1" dirty="0"/>
                  <a:t> </a:t>
                </a:r>
                <a:r>
                  <a:rPr lang="ru-RU" dirty="0"/>
                  <a:t>и одну из точек. Таким образом, общее число прямых равно сумме 1 + 2 + … + </a:t>
                </a:r>
                <a:r>
                  <a:rPr lang="en-US" i="1" dirty="0"/>
                  <a:t>n</a:t>
                </a:r>
                <a:r>
                  <a:rPr lang="ru-RU" dirty="0"/>
                  <a:t> – 1. Эта сумма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8575" y="5358"/>
                <a:ext cx="9144000" cy="3955057"/>
              </a:xfrm>
              <a:prstGeom prst="rect">
                <a:avLst/>
              </a:prstGeom>
              <a:blipFill>
                <a:blip r:embed="rId3"/>
                <a:stretch>
                  <a:fillRect l="-1000" t="-1233" r="-1067" b="-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60415"/>
            <a:ext cx="2981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-28575" y="5358"/>
                <a:ext cx="9144000" cy="3543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Полученная формула числа прямых имеет большое значение, в дальнейшем будет появляться при решении различных комбинаторных задач. Поскольку каждая прямая однозначно задается двумя точками, мы, по существу, вычислили, сколько различных пар можно составить из </a:t>
                </a:r>
                <a:r>
                  <a:rPr lang="en-US" i="1" dirty="0"/>
                  <a:t>n </a:t>
                </a:r>
                <a:r>
                  <a:rPr lang="ru-RU" dirty="0"/>
                  <a:t>элементов. При этом не имеет значение, какие это элементы. Число таких пар называется числом сочетаний из </a:t>
                </a:r>
                <a:r>
                  <a:rPr lang="en-US" i="1" dirty="0"/>
                  <a:t>n</a:t>
                </a:r>
                <a:r>
                  <a:rPr lang="ru-RU" dirty="0"/>
                  <a:t> элементов по два и </a:t>
                </a:r>
                <a:r>
                  <a:rPr lang="ru-RU" dirty="0" smtClean="0"/>
                  <a:t>обозначается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baseline="3000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baseline="30000" dirty="0" smtClean="0"/>
                  <a:t>.</a:t>
                </a:r>
                <a:r>
                  <a:rPr lang="ru-RU" dirty="0" smtClean="0"/>
                  <a:t> </a:t>
                </a:r>
                <a:r>
                  <a:rPr lang="ru-RU" dirty="0"/>
                  <a:t>Например, если в классе 20 учеников, то число различных пар, которые можно образовать из учеников этого класса, равно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b>
                      <m:sup>
                        <m:r>
                          <a:rPr lang="en-US" i="1" baseline="3000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/>
                  <a:t> = 190.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8575" y="5358"/>
                <a:ext cx="9144000" cy="3543727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377" r="-1067" b="-10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6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4217" y="692696"/>
            <a:ext cx="91392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2. Какое наибольшее число точек </a:t>
            </a:r>
            <a:r>
              <a:rPr lang="ru-RU" sz="2800" dirty="0">
                <a:cs typeface="Times New Roman" pitchFamily="18" charset="0"/>
              </a:rPr>
              <a:t>попарных пересечений могут  </a:t>
            </a:r>
            <a:r>
              <a:rPr lang="ru-RU" sz="2800" dirty="0" smtClean="0">
                <a:cs typeface="Times New Roman" pitchFamily="18" charset="0"/>
              </a:rPr>
              <a:t>иметь: а) три; б) четыре; в) пять; г)* </a:t>
            </a:r>
            <a:r>
              <a:rPr lang="en-US" sz="2800" i="1" dirty="0" smtClean="0">
                <a:cs typeface="Times New Roman" pitchFamily="18" charset="0"/>
              </a:rPr>
              <a:t>n </a:t>
            </a:r>
            <a:r>
              <a:rPr lang="ru-RU" sz="2800" dirty="0" smtClean="0">
                <a:cs typeface="Times New Roman" pitchFamily="18" charset="0"/>
              </a:rPr>
              <a:t>прямых? </a:t>
            </a:r>
            <a:endParaRPr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08720"/>
            <a:ext cx="5607650" cy="43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414</Words>
  <Application>Microsoft Office PowerPoint</Application>
  <PresentationFormat>Экран (4:3)</PresentationFormat>
  <Paragraphs>102</Paragraphs>
  <Slides>38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Calibri</vt:lpstr>
      <vt:lpstr>Cambria Math</vt:lpstr>
      <vt:lpstr>Times New Roman</vt:lpstr>
      <vt:lpstr>Оформление по умолчанию</vt:lpstr>
      <vt:lpstr>Точечный рисунок</vt:lpstr>
      <vt:lpstr>Комбинаторные задачи по геометрии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Число путей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Пользователь</cp:lastModifiedBy>
  <cp:revision>136</cp:revision>
  <dcterms:created xsi:type="dcterms:W3CDTF">2009-11-04T05:06:28Z</dcterms:created>
  <dcterms:modified xsi:type="dcterms:W3CDTF">2020-09-11T11:47:03Z</dcterms:modified>
</cp:coreProperties>
</file>