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1024" r:id="rId2"/>
    <p:sldId id="1028" r:id="rId3"/>
    <p:sldId id="1025" r:id="rId4"/>
    <p:sldId id="1047" r:id="rId5"/>
    <p:sldId id="1048" r:id="rId6"/>
    <p:sldId id="1049" r:id="rId7"/>
    <p:sldId id="1061" r:id="rId8"/>
    <p:sldId id="1059" r:id="rId9"/>
    <p:sldId id="900" r:id="rId10"/>
    <p:sldId id="1051" r:id="rId11"/>
    <p:sldId id="1060" r:id="rId12"/>
    <p:sldId id="1029" r:id="rId13"/>
    <p:sldId id="1066" r:id="rId14"/>
    <p:sldId id="901" r:id="rId15"/>
    <p:sldId id="1067" r:id="rId16"/>
    <p:sldId id="1052" r:id="rId17"/>
    <p:sldId id="1068" r:id="rId18"/>
    <p:sldId id="1053" r:id="rId19"/>
    <p:sldId id="1069" r:id="rId20"/>
    <p:sldId id="1057" r:id="rId21"/>
    <p:sldId id="1070" r:id="rId22"/>
    <p:sldId id="1058" r:id="rId23"/>
    <p:sldId id="1079" r:id="rId24"/>
    <p:sldId id="902" r:id="rId25"/>
    <p:sldId id="1043" r:id="rId26"/>
    <p:sldId id="950" r:id="rId27"/>
    <p:sldId id="1044" r:id="rId28"/>
    <p:sldId id="959" r:id="rId29"/>
    <p:sldId id="1045" r:id="rId30"/>
    <p:sldId id="990" r:id="rId31"/>
    <p:sldId id="992" r:id="rId32"/>
    <p:sldId id="1035" r:id="rId33"/>
    <p:sldId id="1063" r:id="rId34"/>
    <p:sldId id="1064" r:id="rId35"/>
    <p:sldId id="1065" r:id="rId36"/>
    <p:sldId id="1062" r:id="rId37"/>
    <p:sldId id="1036" r:id="rId38"/>
    <p:sldId id="993" r:id="rId39"/>
    <p:sldId id="994" r:id="rId40"/>
    <p:sldId id="905" r:id="rId41"/>
    <p:sldId id="1073" r:id="rId42"/>
    <p:sldId id="1074" r:id="rId43"/>
    <p:sldId id="1038" r:id="rId44"/>
    <p:sldId id="961" r:id="rId45"/>
    <p:sldId id="1039" r:id="rId46"/>
    <p:sldId id="962" r:id="rId47"/>
    <p:sldId id="1040" r:id="rId48"/>
    <p:sldId id="964" r:id="rId49"/>
    <p:sldId id="1041" r:id="rId50"/>
    <p:sldId id="948" r:id="rId51"/>
    <p:sldId id="1071" r:id="rId52"/>
    <p:sldId id="1072" r:id="rId53"/>
    <p:sldId id="949" r:id="rId54"/>
    <p:sldId id="1031" r:id="rId55"/>
    <p:sldId id="1032" r:id="rId56"/>
    <p:sldId id="1075" r:id="rId57"/>
    <p:sldId id="1076" r:id="rId58"/>
    <p:sldId id="996" r:id="rId59"/>
    <p:sldId id="909" r:id="rId60"/>
    <p:sldId id="1046" r:id="rId61"/>
    <p:sldId id="997" r:id="rId62"/>
    <p:sldId id="957" r:id="rId63"/>
    <p:sldId id="998" r:id="rId64"/>
    <p:sldId id="999" r:id="rId65"/>
    <p:sldId id="910" r:id="rId66"/>
    <p:sldId id="1000" r:id="rId67"/>
    <p:sldId id="911" r:id="rId68"/>
    <p:sldId id="1077" r:id="rId69"/>
    <p:sldId id="1078" r:id="rId70"/>
    <p:sldId id="946" r:id="rId71"/>
    <p:sldId id="914" r:id="rId72"/>
    <p:sldId id="915" r:id="rId73"/>
    <p:sldId id="1034" r:id="rId74"/>
    <p:sldId id="967" r:id="rId75"/>
    <p:sldId id="918" r:id="rId76"/>
    <p:sldId id="1010" r:id="rId77"/>
    <p:sldId id="922" r:id="rId78"/>
    <p:sldId id="968" r:id="rId79"/>
    <p:sldId id="1011" r:id="rId80"/>
    <p:sldId id="969" r:id="rId81"/>
    <p:sldId id="1012" r:id="rId82"/>
    <p:sldId id="925" r:id="rId83"/>
    <p:sldId id="1013" r:id="rId84"/>
    <p:sldId id="973" r:id="rId85"/>
    <p:sldId id="1015" r:id="rId86"/>
    <p:sldId id="975" r:id="rId87"/>
    <p:sldId id="1017" r:id="rId88"/>
    <p:sldId id="927" r:id="rId89"/>
    <p:sldId id="1018" r:id="rId90"/>
    <p:sldId id="958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0929"/>
  </p:normalViewPr>
  <p:slideViewPr>
    <p:cSldViewPr>
      <p:cViewPr varScale="1">
        <p:scale>
          <a:sx n="98" d="100"/>
          <a:sy n="98" d="100"/>
        </p:scale>
        <p:origin x="4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3249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16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751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827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596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72294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20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0096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21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676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22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857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35282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24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25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0471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8578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26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27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0236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28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29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036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30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31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32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6020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33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04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34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94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35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378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36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2861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37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84899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38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39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2758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42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94105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43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8724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28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85322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9675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48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49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264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878C-9903-436B-B19A-65A8F750BBD9}" type="slidenum">
              <a:rPr lang="ru-RU"/>
              <a:pPr/>
              <a:t>50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51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93036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EE99E-09F7-417E-9AEC-BC489D684A21}" type="slidenum">
              <a:rPr lang="ru-RU"/>
              <a:pPr/>
              <a:t>52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1872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53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54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8451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55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3283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329022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56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81401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57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3083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58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59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60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64676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61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62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63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64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BF0A9-6A50-427C-8200-D14AFF1FB061}" type="slidenum">
              <a:rPr lang="ru-RU"/>
              <a:pPr/>
              <a:t>65</a:t>
            </a:fld>
            <a:endParaRPr lang="ru-RU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724200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BF0A9-6A50-427C-8200-D14AFF1FB061}" type="slidenum">
              <a:rPr lang="ru-RU"/>
              <a:pPr/>
              <a:t>66</a:t>
            </a:fld>
            <a:endParaRPr lang="ru-RU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67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68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081316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69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69257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70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71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72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73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13352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74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75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03570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76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77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78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79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80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81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82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83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84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85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86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87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90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5555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132856"/>
            <a:ext cx="9108504" cy="129614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Средние линии. Теорема Фалеса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201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4752528" cy="113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63" y="2109357"/>
            <a:ext cx="4152994" cy="474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364283" cy="24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Т</a:t>
            </a:r>
            <a:r>
              <a:rPr lang="ru-RU" sz="2200" dirty="0" smtClean="0"/>
              <a:t>еорема о средней линии трапеции расположена в главе «Векторы», которая проходится в начале 9-го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6074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20" y="1995287"/>
            <a:ext cx="8487960" cy="286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Модуль «Четырёхугольники», расположенный в начале 8-го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9528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1563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Теорема.</a:t>
            </a:r>
            <a:r>
              <a:rPr lang="ru-RU" b="1" dirty="0" smtClean="0"/>
              <a:t> </a:t>
            </a:r>
            <a:r>
              <a:rPr lang="ru-RU" dirty="0" smtClean="0"/>
              <a:t>Средняя </a:t>
            </a:r>
            <a:r>
              <a:rPr lang="ru-RU" dirty="0"/>
              <a:t>линия треугольника параллельна одной из его сторон и равна её половине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82067"/>
            <a:ext cx="3240361" cy="21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26" y="35639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Доказательство.</a:t>
            </a:r>
            <a:r>
              <a:rPr lang="ru-RU" sz="2200" b="1" dirty="0" smtClean="0"/>
              <a:t> 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025607"/>
            <a:ext cx="4181501" cy="24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26" y="33265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Доказательство.</a:t>
            </a:r>
            <a:r>
              <a:rPr lang="ru-RU" sz="2200" b="1" dirty="0" smtClean="0"/>
              <a:t> </a:t>
            </a:r>
            <a:r>
              <a:rPr lang="ru-RU" sz="2200" dirty="0" smtClean="0"/>
              <a:t>Пусть </a:t>
            </a:r>
            <a:r>
              <a:rPr lang="en-US" sz="2200" i="1" dirty="0" smtClean="0"/>
              <a:t>DE </a:t>
            </a:r>
            <a:r>
              <a:rPr lang="ru-RU" sz="2200" dirty="0" smtClean="0"/>
              <a:t>– средняя линия треугольника </a:t>
            </a:r>
            <a:r>
              <a:rPr lang="en-US" sz="2200" i="1" dirty="0" smtClean="0"/>
              <a:t>ABC. </a:t>
            </a:r>
            <a:r>
              <a:rPr lang="ru-RU" sz="2200" dirty="0" smtClean="0"/>
              <a:t>Отложим </a:t>
            </a:r>
            <a:r>
              <a:rPr lang="ru-RU" sz="2200" dirty="0"/>
              <a:t>на прямой </a:t>
            </a:r>
            <a:r>
              <a:rPr lang="en-US" sz="2200" i="1" dirty="0"/>
              <a:t>DE</a:t>
            </a:r>
            <a:r>
              <a:rPr lang="ru-RU" sz="2200" dirty="0"/>
              <a:t> отрезок </a:t>
            </a:r>
            <a:r>
              <a:rPr lang="en-US" sz="2200" i="1" dirty="0"/>
              <a:t>EF</a:t>
            </a:r>
            <a:r>
              <a:rPr lang="ru-RU" sz="2200" i="1" dirty="0"/>
              <a:t> = </a:t>
            </a:r>
            <a:r>
              <a:rPr lang="en-US" sz="2200" i="1" dirty="0"/>
              <a:t>DE</a:t>
            </a:r>
            <a:r>
              <a:rPr lang="ru-RU" sz="2200" dirty="0"/>
              <a:t> и соединим отрезком точки </a:t>
            </a:r>
            <a:r>
              <a:rPr lang="en-US" sz="2200" i="1" dirty="0"/>
              <a:t>B</a:t>
            </a:r>
            <a:r>
              <a:rPr lang="ru-RU" sz="2200" dirty="0"/>
              <a:t> и </a:t>
            </a:r>
            <a:r>
              <a:rPr lang="en-US" sz="2200" i="1" dirty="0"/>
              <a:t>F</a:t>
            </a:r>
            <a:r>
              <a:rPr lang="ru-RU" sz="2200" dirty="0"/>
              <a:t>. Треугольники </a:t>
            </a:r>
            <a:r>
              <a:rPr lang="en-US" sz="2200" i="1" dirty="0"/>
              <a:t>ECD</a:t>
            </a:r>
            <a:r>
              <a:rPr lang="ru-RU" sz="2200" dirty="0"/>
              <a:t> и </a:t>
            </a:r>
            <a:r>
              <a:rPr lang="en-US" sz="2200" i="1" dirty="0"/>
              <a:t>EBF</a:t>
            </a:r>
            <a:r>
              <a:rPr lang="ru-RU" sz="2200" dirty="0"/>
              <a:t> равны по первому признаку равенства </a:t>
            </a:r>
            <a:r>
              <a:rPr lang="ru-RU" sz="2200" dirty="0" smtClean="0"/>
              <a:t>треугольников. </a:t>
            </a:r>
            <a:r>
              <a:rPr lang="ru-RU" sz="2200" dirty="0"/>
              <a:t>Следовательно, </a:t>
            </a:r>
            <a:r>
              <a:rPr lang="en-US" sz="2200" i="1" dirty="0"/>
              <a:t>BF</a:t>
            </a:r>
            <a:r>
              <a:rPr lang="ru-RU" sz="2200" i="1" dirty="0"/>
              <a:t> = </a:t>
            </a:r>
            <a:r>
              <a:rPr lang="en-US" sz="2200" i="1" dirty="0" smtClean="0"/>
              <a:t>CD = AD</a:t>
            </a:r>
            <a:r>
              <a:rPr lang="ru-RU" sz="2200" dirty="0"/>
              <a:t>. Так как угол 2 ра­вен углу 2’, то прямые </a:t>
            </a:r>
            <a:r>
              <a:rPr lang="en-US" sz="2200" i="1" dirty="0"/>
              <a:t>AC</a:t>
            </a:r>
            <a:r>
              <a:rPr lang="ru-RU" sz="2200" dirty="0"/>
              <a:t> и </a:t>
            </a:r>
            <a:r>
              <a:rPr lang="en-US" sz="2200" i="1" dirty="0"/>
              <a:t>BF</a:t>
            </a:r>
            <a:r>
              <a:rPr lang="en-US" sz="2200" dirty="0"/>
              <a:t> </a:t>
            </a:r>
            <a:r>
              <a:rPr lang="ru-RU" sz="2200" dirty="0"/>
              <a:t> параллельны. Таким образом, стороны </a:t>
            </a:r>
            <a:r>
              <a:rPr lang="en-US" sz="2200" i="1" dirty="0"/>
              <a:t>AD </a:t>
            </a:r>
            <a:r>
              <a:rPr lang="ru-RU" sz="2200" dirty="0"/>
              <a:t>и </a:t>
            </a:r>
            <a:r>
              <a:rPr lang="en-US" sz="2200" i="1" dirty="0"/>
              <a:t>BF </a:t>
            </a:r>
            <a:r>
              <a:rPr lang="ru-RU" sz="2200" dirty="0"/>
              <a:t>четырёхугольника </a:t>
            </a:r>
            <a:r>
              <a:rPr lang="en-US" sz="2200" i="1" dirty="0"/>
              <a:t>ABFD </a:t>
            </a:r>
            <a:r>
              <a:rPr lang="ru-RU" sz="2200" dirty="0"/>
              <a:t>равны и параллельны. </a:t>
            </a:r>
            <a:r>
              <a:rPr lang="ru-RU" sz="2200" dirty="0" smtClean="0"/>
              <a:t>Следовательно, </a:t>
            </a:r>
            <a:r>
              <a:rPr lang="ru-RU" sz="2200" dirty="0"/>
              <a:t>этот четырёхугольник – </a:t>
            </a:r>
            <a:r>
              <a:rPr lang="ru-RU" sz="2200" dirty="0" smtClean="0"/>
              <a:t>параллелограмм. Значит, сторон</a:t>
            </a:r>
            <a:r>
              <a:rPr lang="ru-RU" sz="2200" dirty="0"/>
              <a:t>ы</a:t>
            </a:r>
            <a:r>
              <a:rPr lang="ru-RU" sz="2200" dirty="0" smtClean="0"/>
              <a:t> </a:t>
            </a:r>
            <a:r>
              <a:rPr lang="ru-RU" sz="2200" i="1" dirty="0"/>
              <a:t>АВ</a:t>
            </a:r>
            <a:r>
              <a:rPr lang="ru-RU" sz="2200" dirty="0"/>
              <a:t> </a:t>
            </a:r>
            <a:r>
              <a:rPr lang="ru-RU" sz="2200" dirty="0" smtClean="0"/>
              <a:t>и </a:t>
            </a:r>
            <a:r>
              <a:rPr lang="en-US" sz="2200" i="1" dirty="0" smtClean="0"/>
              <a:t>DF </a:t>
            </a:r>
            <a:r>
              <a:rPr lang="ru-RU" sz="2200" dirty="0" smtClean="0"/>
              <a:t>равны и параллельны. </a:t>
            </a:r>
            <a:r>
              <a:rPr lang="ru-RU" sz="2200" dirty="0"/>
              <a:t>Средняя линия </a:t>
            </a:r>
            <a:r>
              <a:rPr lang="en-US" sz="2200" i="1" dirty="0"/>
              <a:t>DE</a:t>
            </a:r>
            <a:r>
              <a:rPr lang="ru-RU" sz="2200" dirty="0"/>
              <a:t> равна половине стороны </a:t>
            </a:r>
            <a:r>
              <a:rPr lang="en-US" sz="2200" i="1" dirty="0"/>
              <a:t>DF</a:t>
            </a:r>
            <a:r>
              <a:rPr lang="ru-RU" sz="2200" dirty="0"/>
              <a:t> и, следовательно, </a:t>
            </a:r>
            <a:r>
              <a:rPr lang="ru-RU" sz="2200" dirty="0" smtClean="0"/>
              <a:t>параллельна стороне </a:t>
            </a:r>
            <a:r>
              <a:rPr lang="en-US" sz="2200" i="1" dirty="0" smtClean="0"/>
              <a:t>AB </a:t>
            </a:r>
            <a:r>
              <a:rPr lang="ru-RU" sz="2200" dirty="0" smtClean="0"/>
              <a:t>и равна её половине.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75" y="3717032"/>
            <a:ext cx="4181501" cy="24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4046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Следствие.</a:t>
            </a:r>
            <a:r>
              <a:rPr lang="ru-RU" dirty="0"/>
              <a:t> Если прямая проходит через середину одной стороны треугольника и параллельна другой его стороне, то она проходит через середину третьей стороны этого треугольника. 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54" y="2177480"/>
            <a:ext cx="3096344" cy="207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54" y="2400658"/>
            <a:ext cx="3096344" cy="207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6" y="1886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D </a:t>
            </a:r>
            <a:r>
              <a:rPr lang="ru-RU" dirty="0"/>
              <a:t>стороны </a:t>
            </a:r>
            <a:r>
              <a:rPr lang="en-US" i="1" dirty="0"/>
              <a:t>AC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треугольника </a:t>
            </a:r>
            <a:r>
              <a:rPr lang="en-US" i="1" dirty="0"/>
              <a:t>ABC</a:t>
            </a:r>
            <a:r>
              <a:rPr lang="ru-RU" dirty="0"/>
              <a:t>. Так как средняя линия </a:t>
            </a:r>
            <a:r>
              <a:rPr lang="en-US" i="1" dirty="0"/>
              <a:t>DE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</p:spTree>
    <p:extLst>
      <p:ext uri="{BB962C8B-B14F-4D97-AF65-F5344CB8AC3E}">
        <p14:creationId xmlns:p14="http://schemas.microsoft.com/office/powerpoint/2010/main" val="8229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Теорема.</a:t>
            </a:r>
            <a:r>
              <a:rPr lang="ru-RU" sz="2000" b="1" dirty="0" smtClean="0"/>
              <a:t> </a:t>
            </a:r>
            <a:r>
              <a:rPr lang="ru-RU" sz="2000" dirty="0"/>
              <a:t>Средняя линия трапеции параллельна основаниям и равна их </a:t>
            </a:r>
            <a:r>
              <a:rPr lang="ru-RU" sz="2000" dirty="0" err="1"/>
              <a:t>полусумме</a:t>
            </a:r>
            <a:r>
              <a:rPr lang="ru-RU" sz="2000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42426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764704"/>
            <a:ext cx="3600400" cy="2445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099648"/>
            <a:ext cx="5034668" cy="24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88640"/>
            <a:ext cx="91805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 </a:t>
            </a:r>
            <a:r>
              <a:rPr lang="ru-RU" sz="2000" dirty="0"/>
              <a:t>Рассмотрим трапецию </a:t>
            </a:r>
            <a:r>
              <a:rPr lang="ru-RU" sz="2000" i="1" dirty="0"/>
              <a:t>ABCD  </a:t>
            </a:r>
            <a:r>
              <a:rPr lang="ru-RU" sz="2000" dirty="0"/>
              <a:t>(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/>
              <a:t>и её среднюю линию </a:t>
            </a:r>
            <a:r>
              <a:rPr lang="ru-RU" sz="2000" i="1" dirty="0"/>
              <a:t>EF</a:t>
            </a:r>
            <a:r>
              <a:rPr lang="ru-RU" sz="2000" dirty="0"/>
              <a:t>. Проведём прямую </a:t>
            </a:r>
            <a:r>
              <a:rPr lang="ru-RU" sz="2000" i="1" dirty="0"/>
              <a:t>DF</a:t>
            </a:r>
            <a:r>
              <a:rPr lang="ru-RU" sz="2000" dirty="0"/>
              <a:t>. Обозначим </a:t>
            </a:r>
            <a:r>
              <a:rPr lang="ru-RU" sz="2000" i="1" dirty="0"/>
              <a:t>G</a:t>
            </a:r>
            <a:r>
              <a:rPr lang="ru-RU" sz="2000" dirty="0"/>
              <a:t> её точку пересечения с прямой </a:t>
            </a:r>
            <a:r>
              <a:rPr lang="ru-RU" sz="2000" i="1" dirty="0" smtClean="0"/>
              <a:t>AB</a:t>
            </a:r>
            <a:r>
              <a:rPr lang="ru-RU" sz="2000" dirty="0" smtClean="0"/>
              <a:t>. </a:t>
            </a:r>
            <a:r>
              <a:rPr lang="ru-RU" sz="2000" dirty="0"/>
              <a:t>Треугольники </a:t>
            </a:r>
            <a:r>
              <a:rPr lang="ru-RU" sz="2000" i="1" dirty="0"/>
              <a:t>DFC</a:t>
            </a:r>
            <a:r>
              <a:rPr lang="ru-RU" sz="2000" dirty="0"/>
              <a:t> и </a:t>
            </a:r>
            <a:r>
              <a:rPr lang="ru-RU" sz="2000" i="1" dirty="0"/>
              <a:t>GFB</a:t>
            </a:r>
            <a:r>
              <a:rPr lang="ru-RU" sz="2000" dirty="0"/>
              <a:t> равны по второму признаку равенства </a:t>
            </a:r>
            <a:r>
              <a:rPr lang="ru-RU" sz="2000" dirty="0" smtClean="0"/>
              <a:t>треугольни­ков. Следовательно, равны </a:t>
            </a:r>
            <a:r>
              <a:rPr lang="ru-RU" sz="2000" dirty="0"/>
              <a:t>отрезки </a:t>
            </a:r>
            <a:r>
              <a:rPr lang="ru-RU" sz="2000" i="1" dirty="0"/>
              <a:t>DF </a:t>
            </a:r>
            <a:r>
              <a:rPr lang="ru-RU" sz="2000" dirty="0"/>
              <a:t>и</a:t>
            </a:r>
            <a:r>
              <a:rPr lang="ru-RU" sz="2000" i="1" dirty="0"/>
              <a:t> GF</a:t>
            </a:r>
            <a:r>
              <a:rPr lang="ru-RU" sz="2000" dirty="0"/>
              <a:t>. Зна­чит, </a:t>
            </a:r>
            <a:r>
              <a:rPr lang="ru-RU" sz="2000" i="1" dirty="0"/>
              <a:t>EF</a:t>
            </a:r>
            <a:r>
              <a:rPr lang="ru-RU" sz="2000" dirty="0"/>
              <a:t> - средняя линия треугольника </a:t>
            </a:r>
            <a:r>
              <a:rPr lang="ru-RU" sz="2000" i="1" dirty="0"/>
              <a:t>AGD</a:t>
            </a:r>
            <a:r>
              <a:rPr lang="ru-RU" sz="2000" dirty="0"/>
              <a:t>. Из теоремы о средней линии треугольника получаем, что отрезок </a:t>
            </a:r>
            <a:r>
              <a:rPr lang="ru-RU" sz="2000" i="1" dirty="0"/>
              <a:t>EF</a:t>
            </a:r>
            <a:r>
              <a:rPr lang="ru-RU" sz="2000" dirty="0"/>
              <a:t> параллелен </a:t>
            </a:r>
            <a:r>
              <a:rPr lang="ru-RU" sz="2000" i="1" dirty="0"/>
              <a:t>AB </a:t>
            </a:r>
            <a:r>
              <a:rPr lang="ru-RU" sz="2000" dirty="0"/>
              <a:t>и равен половине отрезка </a:t>
            </a:r>
            <a:r>
              <a:rPr lang="ru-RU" sz="2000" i="1" dirty="0"/>
              <a:t>AG</a:t>
            </a:r>
            <a:r>
              <a:rPr lang="ru-RU" sz="2000" dirty="0"/>
              <a:t>. Так как 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, то отрезок </a:t>
            </a:r>
            <a:r>
              <a:rPr lang="ru-RU" sz="2000" i="1" dirty="0"/>
              <a:t>EF </a:t>
            </a:r>
            <a:r>
              <a:rPr lang="ru-RU" sz="2000" dirty="0"/>
              <a:t>будет параллелен обоим основаниям трапеции. Так как отрезок </a:t>
            </a:r>
            <a:r>
              <a:rPr lang="ru-RU" sz="2000" i="1" dirty="0"/>
              <a:t>AG </a:t>
            </a:r>
            <a:r>
              <a:rPr lang="ru-RU" sz="2000" dirty="0"/>
              <a:t>равен сумме оснований трапеции, то отрезок </a:t>
            </a:r>
            <a:r>
              <a:rPr lang="ru-RU" sz="2000" i="1" dirty="0"/>
              <a:t>EF</a:t>
            </a:r>
            <a:r>
              <a:rPr lang="ru-RU" sz="2000" dirty="0"/>
              <a:t> будет равен </a:t>
            </a:r>
            <a:r>
              <a:rPr lang="ru-RU" sz="2000" dirty="0" err="1"/>
              <a:t>полусумме</a:t>
            </a:r>
            <a:r>
              <a:rPr lang="ru-RU" sz="2000" dirty="0"/>
              <a:t> оснований трапеции.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429000"/>
            <a:ext cx="5106676" cy="25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81" y="404664"/>
            <a:ext cx="918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Следствие.</a:t>
            </a:r>
            <a:r>
              <a:rPr lang="ru-RU" dirty="0"/>
              <a:t> Если прямая проходит через середину одной боковой стороны и параллельна основанию трапеции, то она проходит через середину второй боковой стороны этой </a:t>
            </a:r>
            <a:r>
              <a:rPr lang="ru-RU" dirty="0" smtClean="0"/>
              <a:t>трапеции.	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47873"/>
            <a:ext cx="3209528" cy="210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0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81" y="116632"/>
            <a:ext cx="918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AD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трапеции </a:t>
            </a:r>
            <a:r>
              <a:rPr lang="en-US" i="1" dirty="0"/>
              <a:t>ABCD </a:t>
            </a:r>
            <a:r>
              <a:rPr lang="ru-RU" dirty="0"/>
              <a:t>(</a:t>
            </a:r>
            <a:r>
              <a:rPr lang="en-US" i="1" dirty="0"/>
              <a:t>AB </a:t>
            </a:r>
            <a:r>
              <a:rPr lang="ru-RU" dirty="0"/>
              <a:t>|| </a:t>
            </a:r>
            <a:r>
              <a:rPr lang="en-US" i="1" dirty="0"/>
              <a:t>CD</a:t>
            </a:r>
            <a:r>
              <a:rPr lang="ru-RU" dirty="0"/>
              <a:t>). Так как средняя линия </a:t>
            </a:r>
            <a:r>
              <a:rPr lang="en-US" i="1" dirty="0"/>
              <a:t>EF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F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209528" cy="210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5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Принципы построения содержания учебников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0" y="980728"/>
            <a:ext cx="91440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1" algn="just"/>
            <a:r>
              <a:rPr lang="ru-RU" sz="2800" kern="0" dirty="0" smtClean="0"/>
              <a:t>	1. Ориентация на результаты обучения.</a:t>
            </a:r>
          </a:p>
          <a:p>
            <a:pPr marL="0" lvl="1" algn="just"/>
            <a:r>
              <a:rPr lang="ru-RU" sz="2800" kern="0" dirty="0"/>
              <a:t>	</a:t>
            </a:r>
            <a:r>
              <a:rPr lang="ru-RU" sz="2800" kern="0" dirty="0" smtClean="0"/>
              <a:t>2. От простого к сложному.</a:t>
            </a:r>
            <a:endParaRPr lang="ru-RU" sz="2800" kern="0" dirty="0"/>
          </a:p>
          <a:p>
            <a:pPr algn="just"/>
            <a:r>
              <a:rPr lang="ru-RU" sz="2800" kern="0" dirty="0" smtClean="0"/>
              <a:t>	3. Модульная структура.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13818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332656"/>
            <a:ext cx="913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Теорема </a:t>
            </a:r>
            <a:r>
              <a:rPr lang="ru-RU" dirty="0">
                <a:solidFill>
                  <a:srgbClr val="FF0000"/>
                </a:solidFill>
              </a:rPr>
              <a:t>(Фалеса).</a:t>
            </a:r>
            <a:r>
              <a:rPr lang="ru-RU" dirty="0"/>
              <a:t> 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155355" cy="25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9629" y="260648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Доказательство.</a:t>
            </a:r>
            <a:r>
              <a:rPr lang="ru-RU" dirty="0" smtClean="0"/>
              <a:t> </a:t>
            </a:r>
            <a:r>
              <a:rPr lang="ru-RU" dirty="0"/>
              <a:t>Пусть три параллельные прямые пересекают стороны этого угла соответственно в точках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i="1" dirty="0" smtClean="0"/>
              <a:t>В</a:t>
            </a:r>
            <a:r>
              <a:rPr lang="ru-RU" baseline="-25000" dirty="0" smtClean="0"/>
              <a:t>3</a:t>
            </a:r>
            <a:r>
              <a:rPr lang="ru-RU" dirty="0" smtClean="0"/>
              <a:t>. Если </a:t>
            </a:r>
            <a:r>
              <a:rPr lang="ru-RU" dirty="0"/>
              <a:t>отрезки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 – средняя линия трапеции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. Следовательно, равны и отрезки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80" y="2204864"/>
            <a:ext cx="4155355" cy="25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0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Следствие.</a:t>
            </a:r>
            <a:r>
              <a:rPr lang="ru-RU" dirty="0" smtClean="0"/>
              <a:t> </a:t>
            </a:r>
            <a:r>
              <a:rPr lang="ru-RU" dirty="0"/>
              <a:t>Если </a:t>
            </a:r>
            <a:r>
              <a:rPr lang="ru-RU" dirty="0" smtClean="0"/>
              <a:t>три параллельные </a:t>
            </a:r>
            <a:r>
              <a:rPr lang="ru-RU" dirty="0"/>
              <a:t>прямые, пересекающие стороны угла, отсекают на одной его стороне </a:t>
            </a:r>
            <a:r>
              <a:rPr lang="ru-RU" dirty="0" smtClean="0"/>
              <a:t>отрезки</a:t>
            </a:r>
            <a:r>
              <a:rPr lang="ru-RU" dirty="0"/>
              <a:t>, </a:t>
            </a:r>
            <a:r>
              <a:rPr lang="ru-RU" dirty="0" smtClean="0"/>
              <a:t>отношение которых равно </a:t>
            </a:r>
            <a:r>
              <a:rPr lang="en-US" i="1" dirty="0" smtClean="0"/>
              <a:t>m </a:t>
            </a:r>
            <a:r>
              <a:rPr lang="en-US" dirty="0" smtClean="0"/>
              <a:t>: </a:t>
            </a:r>
            <a:r>
              <a:rPr lang="en-US" i="1" dirty="0" smtClean="0"/>
              <a:t>n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ru-RU" dirty="0" smtClean="0"/>
              <a:t>то </a:t>
            </a:r>
            <a:r>
              <a:rPr lang="ru-RU" dirty="0"/>
              <a:t>они отсекают </a:t>
            </a:r>
            <a:r>
              <a:rPr lang="ru-RU" dirty="0" smtClean="0"/>
              <a:t>и </a:t>
            </a:r>
            <a:r>
              <a:rPr lang="ru-RU" dirty="0"/>
              <a:t>на другой </a:t>
            </a:r>
            <a:r>
              <a:rPr lang="ru-RU" dirty="0" smtClean="0"/>
              <a:t>стороне</a:t>
            </a:r>
            <a:r>
              <a:rPr lang="en-US" dirty="0" smtClean="0"/>
              <a:t> </a:t>
            </a:r>
            <a:r>
              <a:rPr lang="ru-RU" dirty="0" smtClean="0"/>
              <a:t>этого угла отсекают отрезки, отношение которых равно </a:t>
            </a:r>
            <a:r>
              <a:rPr lang="en-US" i="1" dirty="0"/>
              <a:t>m </a:t>
            </a:r>
            <a:r>
              <a:rPr lang="en-US" dirty="0"/>
              <a:t>: </a:t>
            </a:r>
            <a:r>
              <a:rPr lang="en-US" i="1" dirty="0" smtClean="0"/>
              <a:t>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629" y="3733602"/>
            <a:ext cx="91343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Доказательство.</a:t>
            </a:r>
            <a:r>
              <a:rPr lang="ru-RU" dirty="0" smtClean="0"/>
              <a:t> </a:t>
            </a:r>
            <a:r>
              <a:rPr lang="ru-RU" dirty="0"/>
              <a:t>Пусть три параллельные прямые пересекают стороны этого угла соответственно в точках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i="1" dirty="0" smtClean="0"/>
              <a:t>В</a:t>
            </a:r>
            <a:r>
              <a:rPr lang="ru-RU" baseline="-25000" dirty="0" smtClean="0"/>
              <a:t>3</a:t>
            </a:r>
            <a:r>
              <a:rPr lang="ru-RU" dirty="0" smtClean="0"/>
              <a:t>. </a:t>
            </a:r>
            <a:r>
              <a:rPr lang="ru-RU" i="1" dirty="0" smtClean="0"/>
              <a:t>А</a:t>
            </a:r>
            <a:r>
              <a:rPr lang="ru-RU" baseline="-25000" dirty="0" smtClean="0"/>
              <a:t>1</a:t>
            </a:r>
            <a:r>
              <a:rPr lang="ru-RU" i="1" dirty="0" smtClean="0"/>
              <a:t>А</a:t>
            </a:r>
            <a:r>
              <a:rPr lang="ru-RU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: </a:t>
            </a:r>
            <a:r>
              <a:rPr lang="ru-RU" i="1" dirty="0" smtClean="0"/>
              <a:t>А</a:t>
            </a:r>
            <a:r>
              <a:rPr lang="ru-RU" baseline="-25000" dirty="0" smtClean="0"/>
              <a:t>2</a:t>
            </a:r>
            <a:r>
              <a:rPr lang="ru-RU" i="1" dirty="0" smtClean="0"/>
              <a:t>А</a:t>
            </a:r>
            <a:r>
              <a:rPr lang="ru-RU" baseline="-25000" dirty="0" smtClean="0"/>
              <a:t>3</a:t>
            </a:r>
            <a:r>
              <a:rPr lang="ru-RU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 </a:t>
            </a:r>
            <a:r>
              <a:rPr lang="en-US" dirty="0" smtClean="0"/>
              <a:t>: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  <a:r>
              <a:rPr lang="ru-RU" dirty="0" smtClean="0"/>
              <a:t>Докажем, что </a:t>
            </a:r>
            <a:r>
              <a:rPr lang="en-US" i="1" dirty="0" smtClean="0"/>
              <a:t>B</a:t>
            </a:r>
            <a:r>
              <a:rPr lang="ru-RU" baseline="-25000" dirty="0" smtClean="0"/>
              <a:t>1</a:t>
            </a:r>
            <a:r>
              <a:rPr lang="en-US" i="1" dirty="0"/>
              <a:t>B</a:t>
            </a:r>
            <a:r>
              <a:rPr lang="ru-RU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/>
              <a:t>: </a:t>
            </a:r>
            <a:r>
              <a:rPr lang="en-US" i="1" dirty="0" smtClean="0"/>
              <a:t>B</a:t>
            </a:r>
            <a:r>
              <a:rPr lang="ru-RU" baseline="-25000" dirty="0" smtClean="0"/>
              <a:t>2</a:t>
            </a:r>
            <a:r>
              <a:rPr lang="en-US" i="1" dirty="0"/>
              <a:t>B</a:t>
            </a:r>
            <a:r>
              <a:rPr lang="ru-RU" baseline="-25000" dirty="0" smtClean="0"/>
              <a:t>3</a:t>
            </a:r>
            <a:r>
              <a:rPr lang="ru-RU" dirty="0" smtClean="0"/>
              <a:t> </a:t>
            </a:r>
            <a:r>
              <a:rPr lang="en-US" dirty="0"/>
              <a:t>= </a:t>
            </a:r>
            <a:r>
              <a:rPr lang="en-US" i="1" dirty="0"/>
              <a:t>m </a:t>
            </a:r>
            <a:r>
              <a:rPr lang="en-US" dirty="0"/>
              <a:t>: </a:t>
            </a:r>
            <a:r>
              <a:rPr lang="en-US" i="1" dirty="0"/>
              <a:t>n</a:t>
            </a:r>
            <a:r>
              <a:rPr lang="en-US" dirty="0"/>
              <a:t>.</a:t>
            </a:r>
            <a:r>
              <a:rPr lang="en-US" i="1" dirty="0" smtClean="0"/>
              <a:t> </a:t>
            </a:r>
            <a:r>
              <a:rPr lang="ru-RU" dirty="0" smtClean="0"/>
              <a:t>Разделим отрезок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en-US" i="1" dirty="0" smtClean="0"/>
              <a:t>n + m </a:t>
            </a:r>
            <a:r>
              <a:rPr lang="ru-RU" dirty="0" smtClean="0"/>
              <a:t>равных частей, и проведем через получившиеся дополнительные точки деления прямые, параллельные данным прямым. Тогда, в силу теоремы Фалеса, отрезок </a:t>
            </a:r>
            <a:r>
              <a:rPr lang="en-US" i="1" dirty="0" smtClean="0"/>
              <a:t>B</a:t>
            </a:r>
            <a:r>
              <a:rPr lang="en-US" baseline="-25000" dirty="0"/>
              <a:t>1</a:t>
            </a:r>
            <a:r>
              <a:rPr lang="ru-RU" i="1" dirty="0" smtClean="0"/>
              <a:t>В</a:t>
            </a:r>
            <a:r>
              <a:rPr lang="en-US" baseline="-25000" dirty="0"/>
              <a:t>3</a:t>
            </a:r>
            <a:r>
              <a:rPr lang="ru-RU" dirty="0" smtClean="0"/>
              <a:t> разделится на </a:t>
            </a:r>
            <a:r>
              <a:rPr lang="en-US" i="1" dirty="0" smtClean="0"/>
              <a:t>n + m </a:t>
            </a:r>
            <a:r>
              <a:rPr lang="ru-RU" dirty="0" smtClean="0"/>
              <a:t>равных частей. Следовательно,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: 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en-US" i="1" dirty="0"/>
              <a:t>B</a:t>
            </a:r>
            <a:r>
              <a:rPr lang="ru-RU" baseline="-25000" dirty="0"/>
              <a:t>3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en-US" i="1" dirty="0"/>
              <a:t>m </a:t>
            </a:r>
            <a:r>
              <a:rPr lang="en-US" dirty="0"/>
              <a:t>: </a:t>
            </a:r>
            <a:r>
              <a:rPr lang="en-US" i="1" dirty="0"/>
              <a:t>n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306" y="1588282"/>
            <a:ext cx="4536504" cy="2096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306" y="1606904"/>
            <a:ext cx="4536504" cy="2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24" y="621675"/>
                <a:ext cx="9144000" cy="14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Теорема.</a:t>
                </a:r>
                <a:r>
                  <a:rPr lang="ru-RU" b="1" dirty="0" smtClean="0"/>
                  <a:t> </a:t>
                </a:r>
                <a:r>
                  <a:rPr lang="ru-RU" dirty="0"/>
                  <a:t>(О пропорциональных отрезках.) Параллельные прямые, пересекающие стороны угла, отсекают от сторон угла пропорциональные </a:t>
                </a:r>
                <a:r>
                  <a:rPr lang="ru-RU" dirty="0" smtClean="0"/>
                  <a:t>отрезки,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621675"/>
                <a:ext cx="9144000" cy="1433534"/>
              </a:xfrm>
              <a:prstGeom prst="rect">
                <a:avLst/>
              </a:prstGeom>
              <a:blipFill>
                <a:blip r:embed="rId3"/>
                <a:stretch>
                  <a:fillRect l="-1067" t="-3404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Теорема о пропорциональных отрезках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46" y="2168427"/>
            <a:ext cx="4642304" cy="25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Упражнения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1541512"/>
            <a:ext cx="902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1. Проведите </a:t>
            </a:r>
            <a:r>
              <a:rPr lang="ru-RU" dirty="0"/>
              <a:t>средние линии треугольника </a:t>
            </a:r>
            <a:r>
              <a:rPr lang="en-US" i="1" dirty="0"/>
              <a:t>ABC</a:t>
            </a:r>
            <a:r>
              <a:rPr lang="ru-RU" dirty="0"/>
              <a:t>, изображенного на рисунке.</a:t>
            </a:r>
          </a:p>
        </p:txBody>
      </p:sp>
      <p:pic>
        <p:nvPicPr>
          <p:cNvPr id="2437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2887919" cy="285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0872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 smtClean="0">
                <a:solidFill>
                  <a:srgbClr val="FF3300"/>
                </a:solidFill>
              </a:rPr>
              <a:t>I. </a:t>
            </a:r>
            <a:r>
              <a:rPr lang="ru-RU" sz="2800" kern="0" dirty="0" smtClean="0">
                <a:solidFill>
                  <a:srgbClr val="FF3300"/>
                </a:solidFill>
              </a:rPr>
              <a:t>Средняя линия треугольника</a:t>
            </a:r>
            <a:endParaRPr lang="ru-RU" sz="28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5465" y="81065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2. Изобразите </a:t>
            </a:r>
            <a:r>
              <a:rPr lang="ru-RU" dirty="0"/>
              <a:t>треугольник, середины сторон которого отмечены на рисунке.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45" y="1844824"/>
            <a:ext cx="247982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63688" y="2035656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endParaRPr lang="ru-RU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648828" cy="261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844824"/>
            <a:ext cx="3115861" cy="2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042" y="99616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charset="0"/>
              </a:rPr>
              <a:t>	</a:t>
            </a:r>
            <a:r>
              <a:rPr lang="en-US" dirty="0" smtClean="0">
                <a:cs typeface="Times New Roman" charset="0"/>
              </a:rPr>
              <a:t>3</a:t>
            </a:r>
            <a:r>
              <a:rPr lang="ru-RU" dirty="0" smtClean="0">
                <a:cs typeface="Times New Roman" charset="0"/>
              </a:rPr>
              <a:t>. На рисунке изображена вершина и средняя линия треугольника. Изобразите сам треугольник.</a:t>
            </a:r>
            <a:endParaRPr lang="ru-RU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98104" y="2035656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47766"/>
            <a:ext cx="3373414" cy="28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42" y="95083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charset="0"/>
              </a:rPr>
              <a:t>	4. Стороны </a:t>
            </a:r>
            <a:r>
              <a:rPr lang="ru-RU" dirty="0">
                <a:cs typeface="Times New Roman" charset="0"/>
              </a:rPr>
              <a:t>треугольника равны 8 см, 10 см и 12 см. Найдите стороны треугольника, вершинами которого являются середины сторон данного треугольника.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870" y="2348880"/>
            <a:ext cx="3096344" cy="31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учебнике геометрии А.В. Погорелова средние линии треугольника и трапеции расположены в параграфе «Четырёхугольники», проходимой в начале 8-го класса.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8" y="1700808"/>
            <a:ext cx="8916644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9592" y="548680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cs typeface="Times New Roman" charset="0"/>
              </a:rPr>
              <a:t>4 </a:t>
            </a:r>
            <a:r>
              <a:rPr lang="ru-RU" dirty="0">
                <a:cs typeface="Times New Roman" charset="0"/>
              </a:rPr>
              <a:t>см, 5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см и 6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484784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charset="0"/>
              </a:rPr>
              <a:t>	5. Стороны </a:t>
            </a:r>
            <a:r>
              <a:rPr lang="ru-RU" dirty="0">
                <a:cs typeface="Times New Roman" charset="0"/>
              </a:rPr>
              <a:t>треугольника равны 2 см, 3 см и 4 см. Его вершины являются серединами сторон </a:t>
            </a:r>
            <a:r>
              <a:rPr lang="ru-RU" dirty="0"/>
              <a:t>второго</a:t>
            </a:r>
            <a:r>
              <a:rPr lang="ru-RU" dirty="0">
                <a:cs typeface="Times New Roman" charset="0"/>
              </a:rPr>
              <a:t> треугольника. Найдите периметр </a:t>
            </a:r>
            <a:r>
              <a:rPr lang="ru-RU" dirty="0"/>
              <a:t>второго </a:t>
            </a:r>
            <a:r>
              <a:rPr lang="ru-RU" dirty="0">
                <a:cs typeface="Times New Roman" charset="0"/>
              </a:rPr>
              <a:t>треугольник</a:t>
            </a:r>
            <a:r>
              <a:rPr lang="ru-RU" dirty="0"/>
              <a:t>а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80928"/>
            <a:ext cx="3528392" cy="35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9592" y="548680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1</a:t>
            </a:r>
            <a:r>
              <a:rPr lang="ru-RU" dirty="0" smtClean="0">
                <a:cs typeface="Times New Roman" charset="0"/>
              </a:rPr>
              <a:t>8 </a:t>
            </a:r>
            <a:r>
              <a:rPr lang="ru-RU" dirty="0">
                <a:cs typeface="Times New Roman" charset="0"/>
              </a:rPr>
              <a:t>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2834" y="126876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charset="0"/>
              </a:rPr>
              <a:t>	6. Периметр </a:t>
            </a:r>
            <a:r>
              <a:rPr lang="ru-RU" dirty="0">
                <a:cs typeface="Times New Roman" charset="0"/>
              </a:rPr>
              <a:t>треугольника равен 12 см. Найдите периметр </a:t>
            </a:r>
            <a:r>
              <a:rPr lang="ru-RU" dirty="0" smtClean="0">
                <a:cs typeface="Times New Roman" charset="0"/>
              </a:rPr>
              <a:t>треугольника</a:t>
            </a:r>
            <a:r>
              <a:rPr lang="ru-RU" dirty="0">
                <a:cs typeface="Times New Roman" charset="0"/>
              </a:rPr>
              <a:t>, отсекаемого от данного какой-нибудь его средней линией.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469089"/>
            <a:ext cx="3456384" cy="34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5542" y="1285617"/>
            <a:ext cx="9067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</a:t>
            </a:r>
            <a:r>
              <a:rPr lang="ru-RU" dirty="0" smtClean="0">
                <a:cs typeface="Times New Roman" pitchFamily="18" charset="0"/>
              </a:rPr>
              <a:t>. Используя среднюю линию треугольника докажите, что медиана прямоугольного треугольника, проведённая из прямого угла, равна половине гипотенузы этого треугольника.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99592" y="620688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6 см.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212976"/>
            <a:ext cx="3528392" cy="18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1755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 smtClean="0"/>
                  <a:t>Проведём среднюю линию </a:t>
                </a:r>
                <a:r>
                  <a:rPr lang="en-US" i="1" dirty="0" smtClean="0"/>
                  <a:t>MD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Она будет параллельна </a:t>
                </a:r>
                <a:r>
                  <a:rPr lang="en-US" i="1" dirty="0" smtClean="0"/>
                  <a:t>BC</a:t>
                </a:r>
                <a:r>
                  <a:rPr lang="ru-RU" dirty="0" smtClean="0"/>
                  <a:t>, следовательно, лежит на серединном перпендикуляре к отрезку </a:t>
                </a:r>
                <a:r>
                  <a:rPr lang="en-US" i="1" dirty="0" smtClean="0"/>
                  <a:t>AC</a:t>
                </a:r>
                <a:r>
                  <a:rPr lang="ru-RU" dirty="0" smtClean="0"/>
                  <a:t>. Значит, точка </a:t>
                </a:r>
                <a:r>
                  <a:rPr lang="en-US" i="1" dirty="0" smtClean="0"/>
                  <a:t>M </a:t>
                </a:r>
                <a:r>
                  <a:rPr lang="ru-RU" dirty="0" smtClean="0"/>
                  <a:t>равноудалена от точек </a:t>
                </a:r>
                <a:r>
                  <a:rPr lang="en-US" i="1" dirty="0" smtClean="0"/>
                  <a:t>A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C</a:t>
                </a:r>
                <a:r>
                  <a:rPr lang="ru-RU" dirty="0" smtClean="0"/>
                  <a:t>. Таким образом, </a:t>
                </a:r>
                <a:r>
                  <a:rPr lang="en-US" i="1" dirty="0" smtClean="0"/>
                  <a:t>CM =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i="1" dirty="0" smtClean="0"/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1755352"/>
              </a:xfrm>
              <a:prstGeom prst="rect">
                <a:avLst/>
              </a:prstGeom>
              <a:blipFill>
                <a:blip r:embed="rId3"/>
                <a:stretch>
                  <a:fillRect l="-1000" t="-2778" r="-1000" b="-6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708920"/>
            <a:ext cx="4608512" cy="23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-5542" y="1285617"/>
                <a:ext cx="9067800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sz="3200" dirty="0" smtClean="0">
                    <a:cs typeface="Times New Roman" pitchFamily="18" charset="0"/>
                  </a:rPr>
                  <a:t>	</a:t>
                </a:r>
                <a:r>
                  <a:rPr lang="en-US" dirty="0">
                    <a:cs typeface="Times New Roman" pitchFamily="18" charset="0"/>
                  </a:rPr>
                  <a:t>8</a:t>
                </a:r>
                <a:r>
                  <a:rPr lang="ru-RU" dirty="0" smtClean="0">
                    <a:cs typeface="Times New Roman" pitchFamily="18" charset="0"/>
                  </a:rPr>
                  <a:t>. Используя среднюю линию треугольника докажите, что если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если медиана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CM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равна половине стороны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 =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9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baseline="30000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542" y="1285617"/>
                <a:ext cx="9067800" cy="1323439"/>
              </a:xfrm>
              <a:prstGeom prst="rect">
                <a:avLst/>
              </a:prstGeom>
              <a:blipFill>
                <a:blip r:embed="rId3"/>
                <a:stretch>
                  <a:fillRect l="-1008" r="-1008" b="-9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996952"/>
            <a:ext cx="5696745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 smtClean="0"/>
                  <a:t>Проведём среднюю линию </a:t>
                </a:r>
                <a:r>
                  <a:rPr lang="en-US" i="1" dirty="0" smtClean="0"/>
                  <a:t>MD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Точка </a:t>
                </a:r>
                <a:r>
                  <a:rPr lang="en-US" i="1" dirty="0" smtClean="0"/>
                  <a:t>M </a:t>
                </a:r>
                <a:r>
                  <a:rPr lang="ru-RU" dirty="0" smtClean="0"/>
                  <a:t>равноудалена от точек </a:t>
                </a:r>
                <a:r>
                  <a:rPr lang="en-US" i="1" dirty="0" smtClean="0"/>
                  <a:t>A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. </a:t>
                </a:r>
                <a:r>
                  <a:rPr lang="ru-RU" dirty="0" smtClean="0"/>
                  <a:t>Следовательно, </a:t>
                </a:r>
                <a:r>
                  <a:rPr lang="en-US" i="1" dirty="0" smtClean="0"/>
                  <a:t>MD </a:t>
                </a:r>
                <a:r>
                  <a:rPr lang="ru-RU" dirty="0" smtClean="0"/>
                  <a:t>лежит на серединном перпендикуляре.</a:t>
                </a:r>
                <a:r>
                  <a:rPr lang="en-US" i="1" dirty="0" smtClean="0"/>
                  <a:t> </a:t>
                </a:r>
                <a:r>
                  <a:rPr lang="ru-RU" dirty="0" smtClean="0"/>
                  <a:t>Значит, точка </a:t>
                </a:r>
                <a:r>
                  <a:rPr lang="en-US" i="1" dirty="0" smtClean="0"/>
                  <a:t>DM </a:t>
                </a:r>
                <a:r>
                  <a:rPr lang="ru-RU" dirty="0" smtClean="0"/>
                  <a:t>перпендикулярна </a:t>
                </a:r>
                <a:r>
                  <a:rPr lang="en-US" i="1" dirty="0" smtClean="0"/>
                  <a:t>AC</a:t>
                </a:r>
                <a:r>
                  <a:rPr lang="ru-RU" dirty="0" smtClean="0"/>
                  <a:t>. Так</a:t>
                </a:r>
                <a:r>
                  <a:rPr lang="en-US" dirty="0" smtClean="0"/>
                  <a:t> </a:t>
                </a:r>
                <a:r>
                  <a:rPr lang="ru-RU" dirty="0" smtClean="0"/>
                  <a:t>как </a:t>
                </a:r>
                <a:r>
                  <a:rPr lang="en-US" i="1" dirty="0" smtClean="0"/>
                  <a:t>DM </a:t>
                </a:r>
                <a:r>
                  <a:rPr lang="ru-RU" dirty="0" smtClean="0"/>
                  <a:t>параллельна </a:t>
                </a:r>
                <a:r>
                  <a:rPr lang="en-US" i="1" dirty="0" smtClean="0"/>
                  <a:t>BC</a:t>
                </a:r>
                <a:r>
                  <a:rPr lang="en-US" dirty="0" smtClean="0"/>
                  <a:t>, </a:t>
                </a:r>
                <a:r>
                  <a:rPr lang="ru-RU" dirty="0" smtClean="0"/>
                  <a:t>то</a:t>
                </a:r>
                <a:r>
                  <a:rPr lang="en-US" i="1" dirty="0" smtClean="0"/>
                  <a:t>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BC </a:t>
                </a:r>
                <a:r>
                  <a:rPr lang="ru-RU" dirty="0" smtClean="0"/>
                  <a:t>перпендикулярна </a:t>
                </a:r>
                <a:r>
                  <a:rPr lang="en-US" i="1" dirty="0" smtClean="0"/>
                  <a:t>AC</a:t>
                </a:r>
                <a:r>
                  <a:rPr lang="en-US" dirty="0" smtClean="0"/>
                  <a:t>, </a:t>
                </a:r>
                <a:r>
                  <a:rPr lang="ru-RU" dirty="0" smtClean="0"/>
                  <a:t>т. е.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 =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9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baseline="30000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1938992"/>
              </a:xfrm>
              <a:prstGeom prst="rect">
                <a:avLst/>
              </a:prstGeom>
              <a:blipFill>
                <a:blip r:embed="rId3"/>
                <a:stretch>
                  <a:fillRect l="-1000" t="-2516" r="-1000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33" y="2852936"/>
            <a:ext cx="5620534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5542" y="1285617"/>
            <a:ext cx="9067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9</a:t>
            </a:r>
            <a:r>
              <a:rPr lang="ru-RU" dirty="0" smtClean="0">
                <a:cs typeface="Times New Roman" pitchFamily="18" charset="0"/>
              </a:rPr>
              <a:t>.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– середина стороны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. Точка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середина отрезка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В каком отношении делит прямая </a:t>
            </a:r>
            <a:r>
              <a:rPr lang="en-US" i="1" dirty="0">
                <a:cs typeface="Times New Roman" pitchFamily="18" charset="0"/>
              </a:rPr>
              <a:t>AO</a:t>
            </a:r>
            <a:r>
              <a:rPr lang="ru-RU" dirty="0">
                <a:cs typeface="Times New Roman" pitchFamily="18" charset="0"/>
              </a:rPr>
              <a:t> сторону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 smtClean="0">
                <a:cs typeface="Times New Roman" pitchFamily="18" charset="0"/>
              </a:rPr>
              <a:t>?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05198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0" y="576064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Решение.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/>
              <a:t>Через точку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ru-RU" dirty="0"/>
              <a:t>проведём прямую, параллельную </a:t>
            </a:r>
            <a:r>
              <a:rPr lang="en-US" i="1" dirty="0" smtClean="0"/>
              <a:t>AA</a:t>
            </a:r>
            <a:r>
              <a:rPr lang="en-US" baseline="-25000" dirty="0" smtClean="0"/>
              <a:t>1</a:t>
            </a:r>
            <a:r>
              <a:rPr lang="en-US" dirty="0" smtClean="0"/>
              <a:t>. </a:t>
            </a:r>
            <a:r>
              <a:rPr lang="ru-RU" dirty="0"/>
              <a:t>Обозначим </a:t>
            </a:r>
            <a:r>
              <a:rPr lang="en-US" i="1" dirty="0" smtClean="0"/>
              <a:t>D </a:t>
            </a:r>
            <a:r>
              <a:rPr lang="ru-RU" dirty="0"/>
              <a:t>её точку пересечения со стороной </a:t>
            </a:r>
            <a:r>
              <a:rPr lang="en-US" i="1" dirty="0" smtClean="0"/>
              <a:t>BC</a:t>
            </a:r>
            <a:r>
              <a:rPr lang="en-US" dirty="0"/>
              <a:t>. </a:t>
            </a:r>
            <a:r>
              <a:rPr lang="ru-RU" dirty="0"/>
              <a:t>Тогда </a:t>
            </a:r>
            <a:r>
              <a:rPr lang="en-US" i="1" dirty="0" smtClean="0"/>
              <a:t>CA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D = DB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smtClean="0"/>
              <a:t>BA</a:t>
            </a:r>
            <a:r>
              <a:rPr lang="en-US" baseline="-25000" dirty="0" smtClean="0"/>
              <a:t>1</a:t>
            </a:r>
            <a:r>
              <a:rPr lang="en-US" dirty="0" smtClean="0"/>
              <a:t> :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C = </a:t>
            </a:r>
            <a:r>
              <a:rPr lang="en-US" dirty="0" smtClean="0"/>
              <a:t>2 : 1.</a:t>
            </a:r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348880"/>
            <a:ext cx="3347947" cy="31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36" y="1772816"/>
            <a:ext cx="91464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10. Д</a:t>
            </a:r>
            <a:r>
              <a:rPr lang="ru-RU" dirty="0" smtClean="0">
                <a:cs typeface="Times New Roman" charset="0"/>
              </a:rPr>
              <a:t>иагонали </a:t>
            </a:r>
            <a:r>
              <a:rPr lang="ru-RU" dirty="0">
                <a:cs typeface="Times New Roman" charset="0"/>
              </a:rPr>
              <a:t>четырехугольника равны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dirty="0">
                <a:cs typeface="Times New Roman" charset="0"/>
              </a:rPr>
              <a:t>. Найдите периметр </a:t>
            </a:r>
            <a:r>
              <a:rPr lang="ru-RU" dirty="0" smtClean="0">
                <a:cs typeface="Times New Roman" charset="0"/>
              </a:rPr>
              <a:t>четырёхугольника</a:t>
            </a:r>
            <a:r>
              <a:rPr lang="ru-RU" dirty="0">
                <a:cs typeface="Times New Roman" charset="0"/>
              </a:rPr>
              <a:t>, вершинами которого являются середины сторон данного четырехугольника.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09" y="3405193"/>
            <a:ext cx="2667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7008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/>
              <a:t>11. Докажите, что середины сторон четырёхугольника являются вершинами параллелограмма. </a:t>
            </a:r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99592" y="620688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en-US" i="1" dirty="0" smtClean="0"/>
              <a:t>a + b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068960"/>
            <a:ext cx="4077271" cy="35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7488832" cy="65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6071" y="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charset="0"/>
              </a:rPr>
              <a:t>	Решение. </a:t>
            </a:r>
            <a:r>
              <a:rPr lang="ru-RU" dirty="0" smtClean="0">
                <a:cs typeface="Times New Roman" charset="0"/>
              </a:rPr>
              <a:t>Рассмотрим случай выпуклого четырёхугольника </a:t>
            </a:r>
            <a:r>
              <a:rPr lang="en-US" i="1" dirty="0" smtClean="0">
                <a:cs typeface="Times New Roman" charset="0"/>
              </a:rPr>
              <a:t>ABCD</a:t>
            </a:r>
            <a:r>
              <a:rPr lang="en-US" dirty="0" smtClean="0">
                <a:cs typeface="Times New Roman" charset="0"/>
              </a:rPr>
              <a:t>. </a:t>
            </a:r>
            <a:r>
              <a:rPr lang="ru-RU" dirty="0" smtClean="0">
                <a:cs typeface="Times New Roman" charset="0"/>
              </a:rPr>
              <a:t>Пусть </a:t>
            </a:r>
            <a:r>
              <a:rPr lang="en-US" i="1" dirty="0" smtClean="0">
                <a:cs typeface="Times New Roman" charset="0"/>
              </a:rPr>
              <a:t>E</a:t>
            </a:r>
            <a:r>
              <a:rPr lang="en-US" dirty="0" smtClean="0">
                <a:cs typeface="Times New Roman" charset="0"/>
              </a:rPr>
              <a:t>, </a:t>
            </a:r>
            <a:r>
              <a:rPr lang="en-US" i="1" dirty="0" smtClean="0">
                <a:cs typeface="Times New Roman" charset="0"/>
              </a:rPr>
              <a:t>F</a:t>
            </a:r>
            <a:r>
              <a:rPr lang="en-US" dirty="0" smtClean="0">
                <a:cs typeface="Times New Roman" charset="0"/>
              </a:rPr>
              <a:t>, </a:t>
            </a:r>
            <a:r>
              <a:rPr lang="en-US" i="1" dirty="0" smtClean="0">
                <a:cs typeface="Times New Roman" charset="0"/>
              </a:rPr>
              <a:t>G</a:t>
            </a:r>
            <a:r>
              <a:rPr lang="en-US" dirty="0" smtClean="0">
                <a:cs typeface="Times New Roman" charset="0"/>
              </a:rPr>
              <a:t>, </a:t>
            </a:r>
            <a:r>
              <a:rPr lang="en-US" i="1" dirty="0" smtClean="0">
                <a:cs typeface="Times New Roman" charset="0"/>
              </a:rPr>
              <a:t>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ru-RU" dirty="0" smtClean="0">
                <a:cs typeface="Times New Roman" charset="0"/>
              </a:rPr>
              <a:t>– середины соответствующих сторон. </a:t>
            </a:r>
            <a:endParaRPr lang="ru-RU" dirty="0">
              <a:cs typeface="Times New Roman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276884"/>
            <a:ext cx="91600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Проведем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BD</a:t>
            </a:r>
            <a:r>
              <a:rPr lang="ru-RU" dirty="0">
                <a:cs typeface="Times New Roman" charset="0"/>
              </a:rPr>
              <a:t>. Отрезок </a:t>
            </a:r>
            <a:r>
              <a:rPr lang="en-US" i="1" dirty="0">
                <a:cs typeface="Times New Roman" charset="0"/>
              </a:rPr>
              <a:t>EF</a:t>
            </a:r>
            <a:r>
              <a:rPr lang="ru-RU" dirty="0">
                <a:cs typeface="Times New Roman" charset="0"/>
              </a:rPr>
              <a:t> является средней линией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. Следовательно, он параллелен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равен её половине. Отрезок </a:t>
            </a:r>
            <a:r>
              <a:rPr lang="en-US" i="1" dirty="0">
                <a:cs typeface="Times New Roman" charset="0"/>
              </a:rPr>
              <a:t>HG </a:t>
            </a:r>
            <a:r>
              <a:rPr lang="ru-RU" dirty="0">
                <a:cs typeface="Times New Roman" charset="0"/>
              </a:rPr>
              <a:t>также параллелен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равен её половине. Следовательно, стороны </a:t>
            </a:r>
            <a:r>
              <a:rPr lang="en-US" i="1" dirty="0">
                <a:cs typeface="Times New Roman" charset="0"/>
              </a:rPr>
              <a:t>EF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HG </a:t>
            </a:r>
            <a:r>
              <a:rPr lang="ru-RU" dirty="0">
                <a:cs typeface="Times New Roman" charset="0"/>
              </a:rPr>
              <a:t>четырёхугольника </a:t>
            </a:r>
            <a:r>
              <a:rPr lang="en-US" i="1" dirty="0">
                <a:cs typeface="Times New Roman" charset="0"/>
              </a:rPr>
              <a:t>EFGH </a:t>
            </a:r>
            <a:r>
              <a:rPr lang="ru-RU" dirty="0">
                <a:cs typeface="Times New Roman" charset="0"/>
              </a:rPr>
              <a:t>равны и параллельны.    Значит, этот четырёхугольник – параллелограмм.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87" y="1052736"/>
            <a:ext cx="3415696" cy="30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65779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dirty="0" smtClean="0"/>
              <a:t>1</a:t>
            </a:r>
            <a:r>
              <a:rPr lang="en-US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Докажите, что </a:t>
            </a:r>
            <a:r>
              <a:rPr lang="ru-RU" dirty="0" smtClean="0"/>
              <a:t>отрезки, </a:t>
            </a:r>
            <a:r>
              <a:rPr lang="ru-RU" dirty="0"/>
              <a:t>соединяющие середины </a:t>
            </a:r>
            <a:r>
              <a:rPr lang="ru-RU" dirty="0" smtClean="0"/>
              <a:t>противоположных сторон четырёхугольника, </a:t>
            </a:r>
            <a:r>
              <a:rPr lang="ru-RU" dirty="0"/>
              <a:t>делят друг друга пополам.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350195" cy="268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773603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 smtClean="0">
                <a:cs typeface="Times New Roman" charset="0"/>
              </a:rPr>
              <a:t>Четырёхугольник </a:t>
            </a:r>
            <a:r>
              <a:rPr lang="en-US" i="1" dirty="0" smtClean="0">
                <a:cs typeface="Times New Roman" charset="0"/>
              </a:rPr>
              <a:t>EFGH </a:t>
            </a:r>
            <a:r>
              <a:rPr lang="ru-RU" dirty="0" smtClean="0">
                <a:cs typeface="Times New Roman" charset="0"/>
              </a:rPr>
              <a:t>является параллелограммом. Следовательно, его диагонали делятся в точке пересечения пополам.</a:t>
            </a:r>
            <a:endParaRPr lang="en-US" dirty="0">
              <a:cs typeface="Times New Roman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14514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086996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 smtClean="0">
                <a:cs typeface="Times New Roman" charset="0"/>
              </a:rPr>
              <a:t>. </a:t>
            </a:r>
            <a:r>
              <a:rPr lang="ru-RU" dirty="0" smtClean="0"/>
              <a:t>Отрезки</a:t>
            </a:r>
            <a:r>
              <a:rPr lang="ru-RU" dirty="0"/>
              <a:t>, соединяющие середины противоположных </a:t>
            </a:r>
            <a:r>
              <a:rPr lang="ru-RU" dirty="0" smtClean="0"/>
              <a:t>сторон выпуклого </a:t>
            </a:r>
            <a:r>
              <a:rPr lang="ru-RU" dirty="0"/>
              <a:t>четырёхугольника, взаимно перпендикулярны и </a:t>
            </a:r>
            <a:r>
              <a:rPr lang="ru-RU" dirty="0" smtClean="0"/>
              <a:t>равны 2 </a:t>
            </a:r>
            <a:r>
              <a:rPr lang="ru-RU" dirty="0"/>
              <a:t>и 7. Найдите площадь четырёхугольника.</a:t>
            </a:r>
            <a:endParaRPr lang="en-US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1953" y="188640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 smtClean="0">
                <a:cs typeface="Times New Roman" charset="0"/>
              </a:rPr>
              <a:t>Четырёхугольник </a:t>
            </a:r>
            <a:r>
              <a:rPr lang="en-US" i="1" dirty="0" smtClean="0">
                <a:cs typeface="Times New Roman" charset="0"/>
              </a:rPr>
              <a:t>EHFG </a:t>
            </a:r>
            <a:r>
              <a:rPr lang="ru-RU" dirty="0" smtClean="0">
                <a:cs typeface="Times New Roman" charset="0"/>
              </a:rPr>
              <a:t>является ромбом. Его площадь равна 7. </a:t>
            </a:r>
            <a:r>
              <a:rPr lang="ru-RU" dirty="0">
                <a:cs typeface="Times New Roman" charset="0"/>
              </a:rPr>
              <a:t>О</a:t>
            </a:r>
            <a:r>
              <a:rPr lang="ru-RU" dirty="0" smtClean="0">
                <a:cs typeface="Times New Roman" charset="0"/>
              </a:rPr>
              <a:t>на равна половине площади четырёхугольника </a:t>
            </a:r>
            <a:r>
              <a:rPr lang="en-US" i="1" dirty="0" smtClean="0">
                <a:cs typeface="Times New Roman" charset="0"/>
              </a:rPr>
              <a:t>ABCD</a:t>
            </a:r>
            <a:r>
              <a:rPr lang="ru-RU" i="1" dirty="0" smtClean="0">
                <a:cs typeface="Times New Roman" charset="0"/>
              </a:rPr>
              <a:t>. </a:t>
            </a:r>
            <a:r>
              <a:rPr lang="ru-RU" dirty="0" smtClean="0">
                <a:cs typeface="Times New Roman" charset="0"/>
              </a:rPr>
              <a:t>Следовательно, площадь четырёхугольника </a:t>
            </a:r>
            <a:r>
              <a:rPr lang="en-US" i="1" dirty="0" smtClean="0">
                <a:cs typeface="Times New Roman" charset="0"/>
              </a:rPr>
              <a:t>ABCD </a:t>
            </a:r>
            <a:r>
              <a:rPr lang="ru-RU" dirty="0" smtClean="0">
                <a:cs typeface="Times New Roman" charset="0"/>
              </a:rPr>
              <a:t>равна 14.</a:t>
            </a:r>
            <a:r>
              <a:rPr lang="ru-RU" i="1" dirty="0" smtClean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00" y="1701897"/>
            <a:ext cx="4809618" cy="25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20602" y="1059088"/>
            <a:ext cx="916460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cs typeface="Times New Roman" charset="0"/>
              </a:rPr>
              <a:t>	</a:t>
            </a:r>
            <a:r>
              <a:rPr lang="en-US" dirty="0" smtClean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4</a:t>
            </a:r>
            <a:r>
              <a:rPr lang="ru-RU" dirty="0" smtClean="0">
                <a:cs typeface="Times New Roman" charset="0"/>
              </a:rPr>
              <a:t>. </a:t>
            </a:r>
            <a:r>
              <a:rPr lang="ru-RU" dirty="0"/>
              <a:t>Отрезки, соединяющие середины </a:t>
            </a:r>
            <a:r>
              <a:rPr lang="ru-RU" dirty="0" smtClean="0"/>
              <a:t>противоположных сторон выпуклого </a:t>
            </a:r>
            <a:r>
              <a:rPr lang="ru-RU" dirty="0"/>
              <a:t>четырёхугольника, равны между собой. Найдите </a:t>
            </a:r>
            <a:r>
              <a:rPr lang="ru-RU" dirty="0" smtClean="0"/>
              <a:t>площадь четырёхугольника</a:t>
            </a:r>
            <a:r>
              <a:rPr lang="ru-RU" dirty="0"/>
              <a:t>, если его диагонали равны 8 и 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353894" cy="26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350" y="692696"/>
            <a:ext cx="9164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 smtClean="0">
                <a:cs typeface="Times New Roman" charset="0"/>
              </a:rPr>
              <a:t>Четырёхугольник </a:t>
            </a:r>
            <a:r>
              <a:rPr lang="en-US" i="1" dirty="0" smtClean="0">
                <a:cs typeface="Times New Roman" charset="0"/>
              </a:rPr>
              <a:t>EGFH </a:t>
            </a:r>
            <a:r>
              <a:rPr lang="ru-RU" dirty="0" smtClean="0">
                <a:cs typeface="Times New Roman" charset="0"/>
              </a:rPr>
              <a:t>является прямоугольником. Следовательно, диагонали </a:t>
            </a:r>
            <a:r>
              <a:rPr lang="en-US" i="1" dirty="0" smtClean="0">
                <a:cs typeface="Times New Roman" charset="0"/>
              </a:rPr>
              <a:t>AC </a:t>
            </a:r>
            <a:r>
              <a:rPr lang="ru-RU" dirty="0" smtClean="0">
                <a:cs typeface="Times New Roman" charset="0"/>
              </a:rPr>
              <a:t>и </a:t>
            </a:r>
            <a:r>
              <a:rPr lang="en-US" i="1" dirty="0" smtClean="0">
                <a:cs typeface="Times New Roman" charset="0"/>
              </a:rPr>
              <a:t>BD </a:t>
            </a:r>
            <a:r>
              <a:rPr lang="ru-RU" dirty="0" smtClean="0">
                <a:cs typeface="Times New Roman" charset="0"/>
              </a:rPr>
              <a:t>четырёхугольника </a:t>
            </a:r>
            <a:r>
              <a:rPr lang="en-US" i="1" dirty="0" smtClean="0">
                <a:cs typeface="Times New Roman" charset="0"/>
              </a:rPr>
              <a:t>ABCD </a:t>
            </a:r>
            <a:r>
              <a:rPr lang="ru-RU" dirty="0" smtClean="0">
                <a:cs typeface="Times New Roman" charset="0"/>
              </a:rPr>
              <a:t>перпендикулярны. Площадь четырёхугольника </a:t>
            </a:r>
            <a:r>
              <a:rPr lang="en-US" i="1" dirty="0" smtClean="0">
                <a:cs typeface="Times New Roman" charset="0"/>
              </a:rPr>
              <a:t>ABCD </a:t>
            </a:r>
            <a:r>
              <a:rPr lang="ru-RU" dirty="0" smtClean="0">
                <a:cs typeface="Times New Roman" charset="0"/>
              </a:rPr>
              <a:t>равна половине произведения диагоналей, т. е. равна 48.</a:t>
            </a:r>
            <a:r>
              <a:rPr lang="ru-RU" i="1" dirty="0" smtClean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517190" cy="274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2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8275" y="1638624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cs typeface="Times New Roman" charset="0"/>
              </a:rPr>
              <a:t>	</a:t>
            </a:r>
            <a:r>
              <a:rPr lang="en-US" dirty="0" smtClean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5</a:t>
            </a:r>
            <a:r>
              <a:rPr lang="ru-RU" dirty="0" smtClean="0">
                <a:cs typeface="Times New Roman" charset="0"/>
              </a:rPr>
              <a:t>. </a:t>
            </a:r>
            <a:r>
              <a:rPr lang="ru-RU" dirty="0"/>
              <a:t>В выпуклом четырёхугольнике </a:t>
            </a:r>
            <a:r>
              <a:rPr lang="ru-RU" i="1" dirty="0"/>
              <a:t>ABCD </a:t>
            </a:r>
            <a:r>
              <a:rPr lang="ru-RU" dirty="0"/>
              <a:t>отрезок, </a:t>
            </a:r>
            <a:r>
              <a:rPr lang="ru-RU" dirty="0" smtClean="0"/>
              <a:t>соединяющий середины </a:t>
            </a:r>
            <a:r>
              <a:rPr lang="ru-RU" dirty="0"/>
              <a:t>диагоналей, равен отрезку, соединяющему середины </a:t>
            </a:r>
            <a:r>
              <a:rPr lang="ru-RU" dirty="0" smtClean="0"/>
              <a:t>сторон </a:t>
            </a:r>
            <a:r>
              <a:rPr lang="ru-RU" i="1" dirty="0" smtClean="0"/>
              <a:t>A</a:t>
            </a:r>
            <a:r>
              <a:rPr lang="en-US" i="1" dirty="0" smtClean="0"/>
              <a:t>B</a:t>
            </a:r>
            <a:r>
              <a:rPr lang="ru-RU" i="1" dirty="0" smtClean="0"/>
              <a:t> </a:t>
            </a:r>
            <a:r>
              <a:rPr lang="ru-RU" dirty="0"/>
              <a:t>и </a:t>
            </a:r>
            <a:r>
              <a:rPr lang="en-US" i="1" dirty="0" smtClean="0"/>
              <a:t>CD</a:t>
            </a:r>
            <a:r>
              <a:rPr lang="ru-RU" dirty="0" smtClean="0"/>
              <a:t>. </a:t>
            </a:r>
            <a:r>
              <a:rPr lang="ru-RU" dirty="0"/>
              <a:t>Найдите угол, образованный продолжениями </a:t>
            </a:r>
            <a:r>
              <a:rPr lang="ru-RU" dirty="0" smtClean="0"/>
              <a:t>сторон </a:t>
            </a:r>
            <a:r>
              <a:rPr lang="en-US" i="1" dirty="0" smtClean="0"/>
              <a:t>AD </a:t>
            </a:r>
            <a:r>
              <a:rPr lang="ru-RU" dirty="0"/>
              <a:t>и </a:t>
            </a:r>
            <a:r>
              <a:rPr lang="en-US" i="1" dirty="0" smtClean="0"/>
              <a:t>BC</a:t>
            </a:r>
            <a:r>
              <a:rPr lang="en-US" dirty="0" smtClean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16" y="3356992"/>
            <a:ext cx="4458518" cy="193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1350" y="944819"/>
                <a:ext cx="9164601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cs typeface="Times New Roman" charset="0"/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  <a:cs typeface="Times New Roman" charset="0"/>
                  </a:rPr>
                  <a:t>Решение. </a:t>
                </a:r>
                <a:r>
                  <a:rPr lang="ru-RU" dirty="0" smtClean="0">
                    <a:cs typeface="Times New Roman" charset="0"/>
                  </a:rPr>
                  <a:t>Четырёхугольник </a:t>
                </a:r>
                <a:r>
                  <a:rPr lang="en-US" i="1" dirty="0" smtClean="0">
                    <a:cs typeface="Times New Roman" charset="0"/>
                  </a:rPr>
                  <a:t>EHFG </a:t>
                </a:r>
                <a:r>
                  <a:rPr lang="ru-RU" dirty="0" smtClean="0">
                    <a:cs typeface="Times New Roman" charset="0"/>
                  </a:rPr>
                  <a:t>является прямоугольником.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𝐻𝐹𝐺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=90°.</m:t>
                    </m:r>
                  </m:oMath>
                </a14:m>
                <a:r>
                  <a:rPr lang="ru-RU" dirty="0" smtClean="0">
                    <a:cs typeface="Times New Roman" charset="0"/>
                  </a:rPr>
                  <a:t> Отрезки </a:t>
                </a:r>
                <a:r>
                  <a:rPr lang="en-US" i="1" dirty="0" smtClean="0">
                    <a:cs typeface="Times New Roman" charset="0"/>
                  </a:rPr>
                  <a:t>HF </a:t>
                </a:r>
                <a:r>
                  <a:rPr lang="ru-RU" dirty="0" smtClean="0">
                    <a:cs typeface="Times New Roman" charset="0"/>
                  </a:rPr>
                  <a:t>и </a:t>
                </a:r>
                <a:r>
                  <a:rPr lang="en-US" i="1" dirty="0" smtClean="0">
                    <a:cs typeface="Times New Roman" charset="0"/>
                  </a:rPr>
                  <a:t>FG </a:t>
                </a:r>
                <a:r>
                  <a:rPr lang="ru-RU" dirty="0" smtClean="0">
                    <a:cs typeface="Times New Roman" charset="0"/>
                  </a:rPr>
                  <a:t>являются средними линиями треугольников соответственно </a:t>
                </a:r>
                <a:r>
                  <a:rPr lang="en-US" i="1" dirty="0" smtClean="0">
                    <a:cs typeface="Times New Roman" charset="0"/>
                  </a:rPr>
                  <a:t>BCD </a:t>
                </a:r>
                <a:r>
                  <a:rPr lang="ru-RU" dirty="0" smtClean="0">
                    <a:cs typeface="Times New Roman" charset="0"/>
                  </a:rPr>
                  <a:t>и </a:t>
                </a:r>
                <a:r>
                  <a:rPr lang="en-US" i="1" dirty="0" smtClean="0">
                    <a:cs typeface="Times New Roman" charset="0"/>
                  </a:rPr>
                  <a:t>ACD</a:t>
                </a:r>
                <a:r>
                  <a:rPr lang="en-US" dirty="0" smtClean="0">
                    <a:cs typeface="Times New Roman" charset="0"/>
                  </a:rPr>
                  <a:t>. </a:t>
                </a:r>
                <a:r>
                  <a:rPr lang="ru-RU" dirty="0" smtClean="0">
                    <a:cs typeface="Times New Roman" charset="0"/>
                  </a:rPr>
                  <a:t>Значит, прямые </a:t>
                </a:r>
                <a:r>
                  <a:rPr lang="en-US" i="1" dirty="0" smtClean="0">
                    <a:cs typeface="Times New Roman" charset="0"/>
                  </a:rPr>
                  <a:t>AD </a:t>
                </a:r>
                <a:r>
                  <a:rPr lang="ru-RU" dirty="0" smtClean="0">
                    <a:cs typeface="Times New Roman" charset="0"/>
                  </a:rPr>
                  <a:t>и </a:t>
                </a:r>
                <a:r>
                  <a:rPr lang="en-US" i="1" dirty="0" smtClean="0">
                    <a:cs typeface="Times New Roman" charset="0"/>
                  </a:rPr>
                  <a:t>BC </a:t>
                </a:r>
                <a:r>
                  <a:rPr lang="ru-RU" dirty="0" smtClean="0">
                    <a:cs typeface="Times New Roman" charset="0"/>
                  </a:rPr>
                  <a:t>перпендикулярны. Искомый угол равен 90</a:t>
                </a:r>
                <a:r>
                  <a:rPr lang="ru-RU" baseline="30000" dirty="0" smtClean="0">
                    <a:cs typeface="Times New Roman" charset="0"/>
                  </a:rPr>
                  <a:t>о</a:t>
                </a:r>
                <a:r>
                  <a:rPr lang="ru-RU" dirty="0" smtClean="0">
                    <a:cs typeface="Times New Roman" charset="0"/>
                  </a:rPr>
                  <a:t>.</a:t>
                </a:r>
                <a:endParaRPr lang="en-US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50" y="944819"/>
                <a:ext cx="9164601" cy="1938992"/>
              </a:xfrm>
              <a:prstGeom prst="rect">
                <a:avLst/>
              </a:prstGeom>
              <a:blipFill>
                <a:blip r:embed="rId3"/>
                <a:stretch>
                  <a:fillRect l="-1065" t="-2516" r="-998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64" y="2564904"/>
            <a:ext cx="3830067" cy="204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844824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charset="0"/>
              </a:rPr>
              <a:t>	</a:t>
            </a:r>
            <a:r>
              <a:rPr lang="en-US" dirty="0" smtClean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6</a:t>
            </a:r>
            <a:r>
              <a:rPr lang="ru-RU" dirty="0" smtClean="0">
                <a:cs typeface="Times New Roman" charset="0"/>
              </a:rPr>
              <a:t>. Докажите</a:t>
            </a:r>
            <a:r>
              <a:rPr lang="ru-RU" dirty="0">
                <a:cs typeface="Times New Roman" charset="0"/>
              </a:rPr>
              <a:t>, что середины сторон прямоугольника являются вершинами ромба. </a:t>
            </a:r>
            <a:endParaRPr lang="en-US" dirty="0">
              <a:cs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73" y="2924944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471074"/>
            <a:ext cx="8773749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52400" y="116632"/>
            <a:ext cx="8839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Решение</a:t>
            </a:r>
            <a:r>
              <a:rPr lang="ru-RU" dirty="0">
                <a:solidFill>
                  <a:srgbClr val="FF3300"/>
                </a:solidFill>
              </a:rPr>
              <a:t>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прямоугольник,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584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0" y="3573016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dirty="0" smtClean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равен половине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равны половинам соответствующих диагоналей. Так как диагонали прямоугольника равны, то равны и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ромбом.</a:t>
            </a:r>
          </a:p>
        </p:txBody>
      </p:sp>
    </p:spTree>
    <p:extLst>
      <p:ext uri="{BB962C8B-B14F-4D97-AF65-F5344CB8AC3E}">
        <p14:creationId xmlns:p14="http://schemas.microsoft.com/office/powerpoint/2010/main" val="25315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8" grpId="0" autoUpdateAnimBg="0"/>
      <p:bldP spid="35841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223" y="1688941"/>
            <a:ext cx="882134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charset="0"/>
              </a:rPr>
              <a:t>	</a:t>
            </a:r>
            <a:r>
              <a:rPr lang="en-US" dirty="0" smtClean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7</a:t>
            </a:r>
            <a:r>
              <a:rPr lang="ru-RU" dirty="0" smtClean="0">
                <a:cs typeface="Times New Roman" charset="0"/>
              </a:rPr>
              <a:t>. Докажите</a:t>
            </a:r>
            <a:r>
              <a:rPr lang="ru-RU" dirty="0">
                <a:cs typeface="Times New Roman" charset="0"/>
              </a:rPr>
              <a:t>, что середины сторон ромба являются вершинами прямоугольника.</a:t>
            </a:r>
            <a:endParaRPr lang="en-US" dirty="0">
              <a:cs typeface="Times New Roman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39" y="2636912"/>
            <a:ext cx="3560068" cy="21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152400" y="116632"/>
            <a:ext cx="8839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Решение</a:t>
            </a:r>
            <a:r>
              <a:rPr lang="ru-RU" dirty="0">
                <a:solidFill>
                  <a:srgbClr val="FF3300"/>
                </a:solidFill>
              </a:rPr>
              <a:t>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ромб,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0" y="334982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dirty="0" smtClean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параллелен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параллельны соответствующим диагоналям. Так как диагонали ромба перпендикулярны, то перпендикулярны и соседние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прямоугольником.</a:t>
            </a:r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003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29576"/>
            <a:ext cx="3696816" cy="225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1" grpId="0" autoUpdateAnimBg="0"/>
      <p:bldP spid="39322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223" y="812656"/>
            <a:ext cx="882134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cs typeface="Times New Roman" charset="0"/>
              </a:rPr>
              <a:t>	</a:t>
            </a:r>
            <a:r>
              <a:rPr lang="en-US" dirty="0" smtClean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8</a:t>
            </a:r>
            <a:r>
              <a:rPr lang="ru-RU" dirty="0" smtClean="0">
                <a:cs typeface="Times New Roman" charset="0"/>
              </a:rPr>
              <a:t>. </a:t>
            </a:r>
            <a:r>
              <a:rPr lang="ru-RU" dirty="0"/>
              <a:t>Основания трапеции равны 6</a:t>
            </a:r>
            <a:r>
              <a:rPr lang="ru-RU" i="1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3. </a:t>
            </a:r>
            <a:r>
              <a:rPr lang="ru-RU" dirty="0"/>
              <a:t>Найдите длину </a:t>
            </a:r>
            <a:r>
              <a:rPr lang="ru-RU" dirty="0" smtClean="0"/>
              <a:t>отрезка</a:t>
            </a:r>
            <a:r>
              <a:rPr lang="ru-RU" dirty="0"/>
              <a:t>, соединяющего середины диагоналей трапеции.</a:t>
            </a:r>
            <a:endParaRPr lang="en-US" dirty="0">
              <a:cs typeface="Times New Roman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2971382" cy="2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25" y="17728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en-US" dirty="0" smtClean="0"/>
              <a:t>19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</a:t>
            </a:r>
            <a:r>
              <a:rPr lang="ru-RU" dirty="0"/>
              <a:t>параллелограмме </a:t>
            </a:r>
            <a:r>
              <a:rPr lang="ru-RU" i="1" dirty="0"/>
              <a:t>ABCD</a:t>
            </a:r>
            <a:r>
              <a:rPr lang="ru-RU" dirty="0"/>
              <a:t> точка </a:t>
            </a:r>
            <a:r>
              <a:rPr lang="ru-RU" i="1" dirty="0"/>
              <a:t>E </a:t>
            </a:r>
            <a:r>
              <a:rPr lang="ru-RU" dirty="0"/>
              <a:t>– середина стороны </a:t>
            </a:r>
            <a:r>
              <a:rPr lang="ru-RU" i="1" dirty="0"/>
              <a:t>CD</a:t>
            </a:r>
            <a:r>
              <a:rPr lang="ru-RU" dirty="0"/>
              <a:t>. Отрезок </a:t>
            </a:r>
            <a:r>
              <a:rPr lang="ru-RU" i="1" dirty="0"/>
              <a:t>AE </a:t>
            </a:r>
            <a:r>
              <a:rPr lang="ru-RU" dirty="0"/>
              <a:t>пересекает диагональ </a:t>
            </a:r>
            <a:r>
              <a:rPr lang="ru-RU" i="1" dirty="0"/>
              <a:t>BD </a:t>
            </a:r>
            <a:r>
              <a:rPr lang="ru-RU" dirty="0"/>
              <a:t>в точке </a:t>
            </a:r>
            <a:r>
              <a:rPr lang="ru-RU" i="1" dirty="0" smtClean="0"/>
              <a:t>F</a:t>
            </a:r>
            <a:r>
              <a:rPr lang="ru-RU" dirty="0" smtClean="0"/>
              <a:t>. </a:t>
            </a:r>
            <a:r>
              <a:rPr lang="ru-RU" dirty="0"/>
              <a:t>Найдите отношение </a:t>
            </a:r>
            <a:r>
              <a:rPr lang="ru-RU" i="1" dirty="0"/>
              <a:t>DF </a:t>
            </a:r>
            <a:r>
              <a:rPr lang="ru-RU" dirty="0"/>
              <a:t>: </a:t>
            </a:r>
            <a:r>
              <a:rPr lang="ru-RU" i="1" dirty="0"/>
              <a:t>FB</a:t>
            </a:r>
            <a:r>
              <a:rPr lang="ru-RU" dirty="0"/>
              <a:t>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603104" cy="18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625" y="260648"/>
            <a:ext cx="8821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cs typeface="Times New Roman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charset="0"/>
              </a:rPr>
              <a:t>Ответ. 1,5.</a:t>
            </a:r>
            <a:endParaRPr lang="en-US" dirty="0">
              <a:solidFill>
                <a:srgbClr val="FF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648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Решение. </a:t>
            </a:r>
            <a:r>
              <a:rPr lang="ru-RU" dirty="0" smtClean="0"/>
              <a:t>Через точку </a:t>
            </a:r>
            <a:r>
              <a:rPr lang="en-US" i="1" dirty="0" smtClean="0"/>
              <a:t>C </a:t>
            </a:r>
            <a:r>
              <a:rPr lang="ru-RU" dirty="0" smtClean="0"/>
              <a:t>и середину </a:t>
            </a:r>
            <a:r>
              <a:rPr lang="en-US" i="1" dirty="0" smtClean="0"/>
              <a:t>G </a:t>
            </a:r>
            <a:r>
              <a:rPr lang="ru-RU" dirty="0" smtClean="0"/>
              <a:t>стороны </a:t>
            </a:r>
            <a:r>
              <a:rPr lang="en-US" i="1" dirty="0" smtClean="0"/>
              <a:t>AB </a:t>
            </a:r>
            <a:r>
              <a:rPr lang="ru-RU" dirty="0" smtClean="0"/>
              <a:t>проведем прямую. Обозначим </a:t>
            </a:r>
            <a:r>
              <a:rPr lang="en-US" i="1" dirty="0" smtClean="0"/>
              <a:t>H </a:t>
            </a:r>
            <a:r>
              <a:rPr lang="ru-RU" dirty="0" smtClean="0"/>
              <a:t>её точку пересечения с прямой </a:t>
            </a:r>
            <a:r>
              <a:rPr lang="en-US" i="1" dirty="0" smtClean="0"/>
              <a:t>BD</a:t>
            </a:r>
            <a:r>
              <a:rPr lang="ru-RU" dirty="0" smtClean="0"/>
              <a:t>. Прямые </a:t>
            </a:r>
            <a:r>
              <a:rPr lang="en-US" i="1" dirty="0" smtClean="0"/>
              <a:t>EA </a:t>
            </a:r>
            <a:r>
              <a:rPr lang="ru-RU" dirty="0" smtClean="0"/>
              <a:t>и </a:t>
            </a:r>
            <a:r>
              <a:rPr lang="en-US" i="1" dirty="0" smtClean="0"/>
              <a:t>CG </a:t>
            </a:r>
            <a:r>
              <a:rPr lang="ru-RU" dirty="0" smtClean="0"/>
              <a:t>параллельны. Следовательно, </a:t>
            </a:r>
            <a:r>
              <a:rPr lang="en-US" i="1" dirty="0" smtClean="0"/>
              <a:t>DF = FH = HB</a:t>
            </a:r>
            <a:r>
              <a:rPr lang="en-US" dirty="0" smtClean="0"/>
              <a:t>. </a:t>
            </a:r>
            <a:r>
              <a:rPr lang="ru-RU" dirty="0" smtClean="0"/>
              <a:t>Значит, </a:t>
            </a:r>
            <a:r>
              <a:rPr lang="en-US" i="1" dirty="0" smtClean="0"/>
              <a:t>DF </a:t>
            </a:r>
            <a:r>
              <a:rPr lang="en-US" dirty="0" smtClean="0"/>
              <a:t>: </a:t>
            </a:r>
            <a:r>
              <a:rPr lang="en-US" i="1" dirty="0" smtClean="0"/>
              <a:t>FB = </a:t>
            </a:r>
            <a:r>
              <a:rPr lang="en-US" dirty="0" smtClean="0"/>
              <a:t>1 : 2. </a:t>
            </a:r>
            <a:endParaRPr lang="ru-RU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06" y="1676655"/>
            <a:ext cx="3299701" cy="19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136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en-US" dirty="0" smtClean="0"/>
              <a:t>20</a:t>
            </a:r>
            <a:r>
              <a:rPr lang="ru-RU" dirty="0" smtClean="0"/>
              <a:t>. В </a:t>
            </a:r>
            <a:r>
              <a:rPr lang="ru-RU" dirty="0"/>
              <a:t>выпуклом пятиугольнике </a:t>
            </a:r>
            <a:r>
              <a:rPr lang="en-US" i="1" dirty="0"/>
              <a:t>ABCDE </a:t>
            </a:r>
            <a:r>
              <a:rPr lang="ru-RU" i="1" dirty="0"/>
              <a:t> </a:t>
            </a:r>
            <a:r>
              <a:rPr lang="en-US" i="1" dirty="0"/>
              <a:t>AE = </a:t>
            </a:r>
            <a:r>
              <a:rPr lang="ru-RU" dirty="0"/>
              <a:t>4. Середины сторон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ED</a:t>
            </a:r>
            <a:r>
              <a:rPr lang="ru-RU" dirty="0"/>
              <a:t> соединены отрезками. Середины </a:t>
            </a:r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ru-RU" dirty="0"/>
              <a:t>и </a:t>
            </a:r>
            <a:r>
              <a:rPr lang="en-US" dirty="0" smtClean="0"/>
              <a:t>Q</a:t>
            </a:r>
            <a:r>
              <a:rPr lang="ru-RU" dirty="0" smtClean="0"/>
              <a:t> </a:t>
            </a:r>
            <a:r>
              <a:rPr lang="ru-RU" dirty="0"/>
              <a:t>этих отрезков снова соединены отрезками. Найдите длину отрезка </a:t>
            </a:r>
            <a:r>
              <a:rPr lang="en-US" i="1" dirty="0" smtClean="0"/>
              <a:t>PQ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16907"/>
            <a:ext cx="375072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455" y="47667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	Ответ. 1.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268760"/>
            <a:ext cx="3367581" cy="27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1109464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1. Проведите </a:t>
            </a:r>
            <a:r>
              <a:rPr lang="ru-RU" dirty="0"/>
              <a:t>среднюю линию трапеции, изображенной на рисунке.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6986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99" y="32184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II. </a:t>
            </a:r>
            <a:r>
              <a:rPr lang="ru-RU" sz="2800" dirty="0" smtClean="0">
                <a:solidFill>
                  <a:srgbClr val="FF0000"/>
                </a:solidFill>
              </a:rPr>
              <a:t>Средняя линия трапеции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5334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Ответ.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4088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8640"/>
            <a:ext cx="6552728" cy="4324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514876"/>
            <a:ext cx="5441080" cy="22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037456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2. </a:t>
            </a:r>
            <a:r>
              <a:rPr lang="ru-RU" dirty="0"/>
              <a:t>Изобразите трапецию, если заданы две её вершины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dirty="0"/>
              <a:t> и средняя линия </a:t>
            </a:r>
            <a:r>
              <a:rPr lang="en-US" i="1" dirty="0" smtClean="0"/>
              <a:t>EF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4680520" cy="246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1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5334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Ответ.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75641"/>
            <a:ext cx="5570637" cy="288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2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404664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3. Средняя </a:t>
            </a:r>
            <a:r>
              <a:rPr lang="ru-RU" dirty="0">
                <a:cs typeface="Times New Roman" pitchFamily="18" charset="0"/>
              </a:rPr>
              <a:t>линия трапеции равна 30 см, а меньшее основание равно 20 см. Найдите большее основание.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79517"/>
            <a:ext cx="3082949" cy="17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128161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 smtClean="0">
                <a:cs typeface="Times New Roman" pitchFamily="18" charset="0"/>
              </a:rPr>
              <a:t>40 см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298" y="18167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4. Основания </a:t>
            </a:r>
            <a:r>
              <a:rPr lang="ru-RU" dirty="0">
                <a:cs typeface="Times New Roman" pitchFamily="18" charset="0"/>
              </a:rPr>
              <a:t>трапеции относятся как 5:2, а их разность равна 18 см. Найдите среднюю линию трапеции.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45793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128161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 smtClean="0">
                <a:cs typeface="Times New Roman" pitchFamily="18" charset="0"/>
              </a:rPr>
              <a:t>21 см.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7436" y="1377829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5. Основания </a:t>
            </a:r>
            <a:r>
              <a:rPr lang="ru-RU" dirty="0">
                <a:cs typeface="Times New Roman" charset="0"/>
              </a:rPr>
              <a:t>трапеции равны 4 см и 10 см. Найдите отрезки, на которые делит среднюю линию этой трапеции одна из </a:t>
            </a:r>
            <a:r>
              <a:rPr lang="ru-RU" dirty="0" smtClean="0">
                <a:cs typeface="Times New Roman" charset="0"/>
              </a:rPr>
              <a:t>её </a:t>
            </a:r>
            <a:r>
              <a:rPr lang="ru-RU" dirty="0">
                <a:cs typeface="Times New Roman" charset="0"/>
              </a:rPr>
              <a:t>диагоналей.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64" y="2701268"/>
            <a:ext cx="29895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669" y="256193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Основания трапеции </a:t>
            </a:r>
            <a:r>
              <a:rPr lang="en-US" i="1" dirty="0" smtClean="0"/>
              <a:t>ABCD </a:t>
            </a:r>
            <a:r>
              <a:rPr lang="ru-RU" dirty="0" smtClean="0"/>
              <a:t>равны 6 и 4. Найдите отрезки, на которые диагонали этой трапеции делят её среднюю линию </a:t>
            </a:r>
            <a:r>
              <a:rPr lang="en-US" i="1" dirty="0" smtClean="0"/>
              <a:t>EF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571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769" y="6504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 smtClean="0">
                <a:cs typeface="Times New Roman" charset="0"/>
              </a:rPr>
              <a:t>2 </a:t>
            </a:r>
            <a:r>
              <a:rPr lang="ru-RU" dirty="0">
                <a:cs typeface="Times New Roman" charset="0"/>
              </a:rPr>
              <a:t>см и 5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см.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769" y="6504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 smtClean="0">
                <a:cs typeface="Times New Roman" charset="0"/>
              </a:rPr>
              <a:t>2, 1, 2.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728" y="1772816"/>
            <a:ext cx="90117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7</a:t>
            </a:r>
            <a:r>
              <a:rPr lang="ru-RU" dirty="0" smtClean="0">
                <a:cs typeface="Times New Roman" charset="0"/>
              </a:rPr>
              <a:t>. В </a:t>
            </a:r>
            <a:r>
              <a:rPr lang="ru-RU" dirty="0">
                <a:cs typeface="Times New Roman" charset="0"/>
              </a:rPr>
              <a:t>треугольнике </a:t>
            </a:r>
            <a:r>
              <a:rPr lang="ru-RU" i="1" dirty="0">
                <a:cs typeface="Times New Roman" charset="0"/>
              </a:rPr>
              <a:t>АВС</a:t>
            </a:r>
            <a:r>
              <a:rPr lang="ru-RU" dirty="0">
                <a:cs typeface="Times New Roman" charset="0"/>
              </a:rPr>
              <a:t> сторона </a:t>
            </a:r>
            <a:r>
              <a:rPr lang="ru-RU" i="1" dirty="0">
                <a:cs typeface="Times New Roman" charset="0"/>
              </a:rPr>
              <a:t>ВС</a:t>
            </a:r>
            <a:r>
              <a:rPr lang="ru-RU" dirty="0">
                <a:cs typeface="Times New Roman" charset="0"/>
              </a:rPr>
              <a:t> разделена на четыре равные части и через полученные точки деления проведены прямые, параллельные стороне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равной 18 см. Найдите отрезки этих прямых, заключенные внутри треугольника.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33849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769" y="1196752"/>
            <a:ext cx="90974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8</a:t>
            </a:r>
            <a:r>
              <a:rPr lang="ru-RU" dirty="0" smtClean="0">
                <a:cs typeface="Times New Roman" charset="0"/>
              </a:rPr>
              <a:t>. Основания </a:t>
            </a:r>
            <a:r>
              <a:rPr lang="ru-RU" dirty="0">
                <a:cs typeface="Times New Roman" charset="0"/>
              </a:rPr>
              <a:t>трапеции равны 14 см и 20 см. Одна из боковых сторон разделена на три равные части и через точки деления проведены прямые, параллельные основаниям трапеции. Найдите отрезки этих прямых, заключенные внутри трапеции.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79" y="3212976"/>
            <a:ext cx="3192506" cy="21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60648"/>
            <a:ext cx="9024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en-US" dirty="0" smtClean="0">
                <a:cs typeface="Times New Roman" charset="0"/>
              </a:rPr>
              <a:t>13,5; 9; 4,5</a:t>
            </a:r>
            <a:r>
              <a:rPr lang="ru-RU" dirty="0" smtClean="0">
                <a:cs typeface="Times New Roman" charset="0"/>
              </a:rPr>
              <a:t>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769" y="6504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 smtClean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8</a:t>
            </a:r>
            <a:r>
              <a:rPr lang="ru-RU" dirty="0" smtClean="0">
                <a:cs typeface="Times New Roman" charset="0"/>
              </a:rPr>
              <a:t> см</a:t>
            </a:r>
            <a:r>
              <a:rPr lang="en-US" dirty="0" smtClean="0">
                <a:cs typeface="Times New Roman" charset="0"/>
              </a:rPr>
              <a:t> </a:t>
            </a:r>
            <a:r>
              <a:rPr lang="ru-RU" dirty="0" smtClean="0">
                <a:cs typeface="Times New Roman" charset="0"/>
              </a:rPr>
              <a:t>и 16 см.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28800"/>
            <a:ext cx="4216914" cy="27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261" y="1484784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9</a:t>
            </a:r>
            <a:r>
              <a:rPr lang="ru-RU" dirty="0" smtClean="0">
                <a:cs typeface="Times New Roman" pitchFamily="18" charset="0"/>
              </a:rPr>
              <a:t>. Может </a:t>
            </a:r>
            <a:r>
              <a:rPr lang="ru-RU" dirty="0">
                <a:cs typeface="Times New Roman" pitchFamily="18" charset="0"/>
              </a:rPr>
              <a:t>ли средняя линия трапеции пройти через точку пересечения диагоналей?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132" y="2636912"/>
            <a:ext cx="4111458" cy="24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" y="1084262"/>
            <a:ext cx="6552727" cy="2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" y="3541535"/>
            <a:ext cx="5828454" cy="32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7573"/>
            <a:ext cx="9126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/>
              <a:t> В учебнике геометрии Л.С. </a:t>
            </a:r>
            <a:r>
              <a:rPr lang="ru-RU" sz="2000" dirty="0" err="1"/>
              <a:t>Атанасяна</a:t>
            </a:r>
            <a:r>
              <a:rPr lang="ru-RU" sz="2000" dirty="0"/>
              <a:t> и др. </a:t>
            </a:r>
            <a:r>
              <a:rPr lang="ru-RU" sz="2000" dirty="0" smtClean="0"/>
              <a:t>теорема Фалеса помещена в задачи к пункту 64 «Трапеция» параграфа 2 «Параллелограмм и трапеция», которые проходятся в начале 8-го класса.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522" y="2249780"/>
            <a:ext cx="2133898" cy="1981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154" y="4365949"/>
            <a:ext cx="2162477" cy="1943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3444" y="6309320"/>
            <a:ext cx="685896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Решение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Действительно, пусть </a:t>
            </a:r>
            <a:r>
              <a:rPr lang="en-US" i="1" dirty="0"/>
              <a:t>ABCD </a:t>
            </a:r>
            <a:r>
              <a:rPr lang="ru-RU" dirty="0"/>
              <a:t>– трапеция, </a:t>
            </a:r>
            <a:r>
              <a:rPr lang="en-US" i="1" dirty="0"/>
              <a:t>EF </a:t>
            </a:r>
            <a:r>
              <a:rPr lang="ru-RU" dirty="0"/>
              <a:t>– средняя линия,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её точка </a:t>
            </a:r>
            <a:r>
              <a:rPr lang="ru-RU" dirty="0"/>
              <a:t>пересечения с диагоналями. Тогда </a:t>
            </a:r>
            <a:r>
              <a:rPr lang="en-US" i="1" dirty="0"/>
              <a:t>EG </a:t>
            </a:r>
            <a:r>
              <a:rPr lang="ru-RU" dirty="0"/>
              <a:t>– средняя линия треугольника </a:t>
            </a:r>
            <a:r>
              <a:rPr lang="en-US" i="1" dirty="0" smtClean="0"/>
              <a:t>ABD</a:t>
            </a:r>
            <a:r>
              <a:rPr lang="ru-RU" dirty="0" smtClean="0"/>
              <a:t> </a:t>
            </a:r>
            <a:r>
              <a:rPr lang="ru-RU" dirty="0"/>
              <a:t>и, следовательно, равна половине </a:t>
            </a:r>
            <a:r>
              <a:rPr lang="en-US" i="1" dirty="0" smtClean="0"/>
              <a:t>AB</a:t>
            </a:r>
            <a:r>
              <a:rPr lang="ru-RU" dirty="0" smtClean="0"/>
              <a:t>. </a:t>
            </a:r>
            <a:r>
              <a:rPr lang="en-US" i="1" dirty="0" smtClean="0"/>
              <a:t>GF </a:t>
            </a:r>
            <a:r>
              <a:rPr lang="ru-RU" dirty="0"/>
              <a:t>– средняя линия треугольника </a:t>
            </a:r>
            <a:r>
              <a:rPr lang="en-US" i="1" dirty="0" smtClean="0"/>
              <a:t>ABC</a:t>
            </a:r>
            <a:r>
              <a:rPr lang="ru-RU" dirty="0" smtClean="0"/>
              <a:t>, </a:t>
            </a:r>
            <a:r>
              <a:rPr lang="ru-RU" dirty="0"/>
              <a:t>следовательно, равна половине </a:t>
            </a:r>
            <a:r>
              <a:rPr lang="en-US" i="1" dirty="0" smtClean="0"/>
              <a:t>AB</a:t>
            </a:r>
            <a:r>
              <a:rPr lang="ru-RU" dirty="0" smtClean="0"/>
              <a:t>. Значит, средняя </a:t>
            </a:r>
            <a:r>
              <a:rPr lang="ru-RU" dirty="0"/>
              <a:t>линия </a:t>
            </a:r>
            <a:r>
              <a:rPr lang="en-US" i="1" dirty="0"/>
              <a:t>EF</a:t>
            </a:r>
            <a:r>
              <a:rPr lang="ru-RU" dirty="0"/>
              <a:t> </a:t>
            </a:r>
            <a:r>
              <a:rPr lang="ru-RU" dirty="0" smtClean="0"/>
              <a:t>равна </a:t>
            </a:r>
            <a:r>
              <a:rPr lang="en-US" i="1" dirty="0" smtClean="0"/>
              <a:t>AB</a:t>
            </a:r>
            <a:r>
              <a:rPr lang="ru-RU" dirty="0" smtClean="0"/>
              <a:t>. Следовательно, четырёхугольник </a:t>
            </a:r>
            <a:r>
              <a:rPr lang="en-US" i="1" dirty="0" smtClean="0"/>
              <a:t>ABCD</a:t>
            </a:r>
            <a:r>
              <a:rPr lang="ru-RU" dirty="0" smtClean="0"/>
              <a:t> – </a:t>
            </a:r>
            <a:r>
              <a:rPr lang="ru-RU" dirty="0"/>
              <a:t>параллелограммом.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96952"/>
            <a:ext cx="4111458" cy="24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034733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1</a:t>
            </a:r>
            <a:r>
              <a:rPr lang="ru-RU" dirty="0" smtClean="0">
                <a:cs typeface="Times New Roman" charset="0"/>
              </a:rPr>
              <a:t>. С помощью линейки разделите отрезок </a:t>
            </a:r>
            <a:r>
              <a:rPr lang="en-US" i="1" dirty="0" smtClean="0">
                <a:cs typeface="Times New Roman" charset="0"/>
              </a:rPr>
              <a:t>AB </a:t>
            </a:r>
            <a:r>
              <a:rPr lang="ru-RU" dirty="0" smtClean="0">
                <a:cs typeface="Times New Roman" charset="0"/>
              </a:rPr>
              <a:t>на три равные части.</a:t>
            </a:r>
            <a:endParaRPr lang="ru-RU" dirty="0">
              <a:cs typeface="Times New Roman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2660339" cy="264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675" y="260648"/>
            <a:ext cx="7772400" cy="457200"/>
          </a:xfrm>
        </p:spPr>
        <p:txBody>
          <a:bodyPr/>
          <a:lstStyle/>
          <a:p>
            <a:r>
              <a:rPr lang="en-US" sz="2800" dirty="0" smtClean="0">
                <a:solidFill>
                  <a:srgbClr val="FF3300"/>
                </a:solidFill>
              </a:rPr>
              <a:t>III. </a:t>
            </a:r>
            <a:r>
              <a:rPr lang="ru-RU" sz="2800" dirty="0" smtClean="0">
                <a:solidFill>
                  <a:srgbClr val="FF3300"/>
                </a:solidFill>
              </a:rPr>
              <a:t>Теорема Фалеса</a:t>
            </a:r>
            <a:endParaRPr lang="ru-RU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073384" cy="31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674439" cy="26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097" y="764704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2</a:t>
            </a:r>
            <a:r>
              <a:rPr lang="ru-RU" dirty="0" smtClean="0">
                <a:cs typeface="Times New Roman" charset="0"/>
              </a:rPr>
              <a:t>. С помощью линейки разделите отрезок </a:t>
            </a:r>
            <a:r>
              <a:rPr lang="en-US" i="1" dirty="0" smtClean="0">
                <a:cs typeface="Times New Roman" charset="0"/>
              </a:rPr>
              <a:t>AB </a:t>
            </a:r>
            <a:r>
              <a:rPr lang="ru-RU" dirty="0" smtClean="0">
                <a:cs typeface="Times New Roman" charset="0"/>
              </a:rPr>
              <a:t>на пять равных частей.</a:t>
            </a:r>
            <a:endParaRPr lang="ru-RU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10345"/>
            <a:ext cx="2397279" cy="43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8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100" y="370419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</a:t>
            </a:r>
            <a:r>
              <a:rPr lang="ru-RU" dirty="0" smtClean="0">
                <a:cs typeface="Times New Roman" pitchFamily="18" charset="0"/>
              </a:rPr>
              <a:t>. Стороны </a:t>
            </a:r>
            <a:r>
              <a:rPr lang="ru-RU" dirty="0">
                <a:cs typeface="Times New Roman" pitchFamily="18" charset="0"/>
              </a:rPr>
              <a:t>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i="1" dirty="0" smtClean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OA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6, </a:t>
            </a:r>
            <a:r>
              <a:rPr lang="en-US" i="1" dirty="0">
                <a:cs typeface="Times New Roman" pitchFamily="18" charset="0"/>
              </a:rPr>
              <a:t>AC = </a:t>
            </a:r>
            <a:r>
              <a:rPr lang="en-US" dirty="0">
                <a:cs typeface="Times New Roman" pitchFamily="18" charset="0"/>
              </a:rPr>
              <a:t>12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OB</a:t>
            </a:r>
            <a:r>
              <a:rPr lang="ru-RU" dirty="0">
                <a:cs typeface="Times New Roman" pitchFamily="18" charset="0"/>
              </a:rPr>
              <a:t> =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5.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10834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100" y="370419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Ответ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en-US" dirty="0" smtClean="0">
                <a:cs typeface="Times New Roman" pitchFamily="18" charset="0"/>
              </a:rPr>
              <a:t>10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0999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4</a:t>
            </a:r>
            <a:r>
              <a:rPr lang="ru-RU" dirty="0" smtClean="0">
                <a:cs typeface="Times New Roman" pitchFamily="18" charset="0"/>
              </a:rPr>
              <a:t>. Стороны </a:t>
            </a:r>
            <a:r>
              <a:rPr lang="ru-RU" dirty="0">
                <a:cs typeface="Times New Roman" pitchFamily="18" charset="0"/>
              </a:rPr>
              <a:t>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OA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OC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OB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OD</a:t>
            </a:r>
            <a:r>
              <a:rPr lang="ru-RU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09" y="2636912"/>
            <a:ext cx="2937381" cy="25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5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33660" y="1793361"/>
            <a:ext cx="9164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 smtClean="0"/>
              <a:t>	</a:t>
            </a:r>
            <a:r>
              <a:rPr lang="ru-RU" dirty="0"/>
              <a:t>5</a:t>
            </a:r>
            <a:r>
              <a:rPr lang="ru-RU" dirty="0" smtClean="0"/>
              <a:t>. Докажите, что медианы треугольника точкой их пересечения делятся в отношении 2:1, считая от вершины.</a:t>
            </a:r>
            <a:endParaRPr lang="ru-RU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41712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16.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1712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37830" y="0"/>
                <a:ext cx="9164855" cy="2263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3200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 smtClean="0"/>
                  <a:t>Через точку </a:t>
                </a:r>
                <a:r>
                  <a:rPr lang="en-US" i="1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проведём прямую, параллельную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ru-RU" dirty="0" smtClean="0"/>
                  <a:t>, и обозначим </a:t>
                </a:r>
                <a:r>
                  <a:rPr lang="en-US" i="1" dirty="0" smtClean="0"/>
                  <a:t>D </a:t>
                </a:r>
                <a:r>
                  <a:rPr lang="ru-RU" dirty="0" smtClean="0"/>
                  <a:t>её</a:t>
                </a:r>
                <a:r>
                  <a:rPr lang="en-US" dirty="0" smtClean="0"/>
                  <a:t> </a:t>
                </a:r>
                <a:r>
                  <a:rPr lang="ru-RU" dirty="0" smtClean="0"/>
                  <a:t>точку пересечения со стороной </a:t>
                </a:r>
                <a:r>
                  <a:rPr lang="en-US" i="1" dirty="0" smtClean="0"/>
                  <a:t>BC</a:t>
                </a:r>
                <a:r>
                  <a:rPr lang="ru-RU" dirty="0" smtClean="0"/>
                  <a:t>. </a:t>
                </a:r>
                <a:r>
                  <a:rPr lang="ru-RU" i="1" dirty="0" smtClean="0"/>
                  <a:t>С</a:t>
                </a:r>
                <a:r>
                  <a:rPr lang="ru-RU" baseline="-25000" dirty="0" smtClean="0"/>
                  <a:t>1</a:t>
                </a:r>
                <a:r>
                  <a:rPr lang="en-US" i="1" dirty="0" smtClean="0"/>
                  <a:t>D </a:t>
                </a:r>
                <a:r>
                  <a:rPr lang="ru-RU" dirty="0" smtClean="0"/>
                  <a:t>– средняя линия треугольника </a:t>
                </a:r>
                <a:r>
                  <a:rPr lang="en-US" i="1" dirty="0" smtClean="0"/>
                  <a:t>ABA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ru-RU" dirty="0" smtClean="0"/>
                  <a:t>следовательно, </a:t>
                </a:r>
                <a:r>
                  <a:rPr lang="en-US" i="1" dirty="0" smtClean="0"/>
                  <a:t>BD = DA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. </a:t>
                </a:r>
                <a:r>
                  <a:rPr lang="ru-RU" dirty="0" smtClean="0"/>
                  <a:t>Так как </a:t>
                </a:r>
                <a:r>
                  <a:rPr lang="en-US" i="1" dirty="0" smtClean="0"/>
                  <a:t>CA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, </a:t>
                </a:r>
                <a:r>
                  <a:rPr lang="ru-RU" dirty="0" smtClean="0"/>
                  <a:t>то </a:t>
                </a:r>
                <a:r>
                  <a:rPr lang="en-US" i="1" dirty="0" smtClean="0"/>
                  <a:t>CA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2</a:t>
                </a:r>
                <a:r>
                  <a:rPr lang="en-US" i="1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. </a:t>
                </a:r>
                <a:r>
                  <a:rPr lang="ru-RU" dirty="0" smtClean="0"/>
                  <a:t>Из теоремы о пропорциональных отрезках следует, что </a:t>
                </a:r>
                <a:r>
                  <a:rPr lang="en-US" i="1" dirty="0" smtClean="0"/>
                  <a:t>CM = </a:t>
                </a:r>
                <a:r>
                  <a:rPr lang="en-US" dirty="0" smtClean="0"/>
                  <a:t>2</a:t>
                </a:r>
                <a:r>
                  <a:rPr lang="en-US" i="1" dirty="0" smtClean="0"/>
                  <a:t>MC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ru-RU" dirty="0" smtClean="0"/>
                  <a:t>т. </a:t>
                </a:r>
                <a:r>
                  <a:rPr lang="ru-RU" dirty="0"/>
                  <a:t>е</a:t>
                </a:r>
                <a:r>
                  <a:rPr lang="ru-RU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𝐶𝑀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0" y="0"/>
                <a:ext cx="9164855" cy="2263184"/>
              </a:xfrm>
              <a:prstGeom prst="rect">
                <a:avLst/>
              </a:prstGeom>
              <a:blipFill rotWithShape="1">
                <a:blip r:embed="rId4"/>
                <a:stretch>
                  <a:fillRect l="-997" r="-9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5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774578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dirty="0"/>
              <a:t>6</a:t>
            </a:r>
            <a:r>
              <a:rPr lang="ru-RU" dirty="0" smtClean="0"/>
              <a:t>. В </a:t>
            </a:r>
            <a:r>
              <a:rPr lang="ru-RU" dirty="0"/>
              <a:t>параллелограмме </a:t>
            </a:r>
            <a:r>
              <a:rPr lang="en-US" i="1" dirty="0"/>
              <a:t>ABCD</a:t>
            </a:r>
            <a:r>
              <a:rPr lang="ru-RU" dirty="0"/>
              <a:t> точки </a:t>
            </a:r>
            <a:r>
              <a:rPr lang="en-US" i="1" dirty="0"/>
              <a:t>E</a:t>
            </a:r>
            <a:r>
              <a:rPr lang="ru-RU" dirty="0"/>
              <a:t> и </a:t>
            </a:r>
            <a:r>
              <a:rPr lang="en-US" i="1" dirty="0"/>
              <a:t>F </a:t>
            </a:r>
            <a:r>
              <a:rPr lang="ru-RU" dirty="0"/>
              <a:t>– середины сторон соответственно </a:t>
            </a:r>
            <a:r>
              <a:rPr lang="en-US" i="1" dirty="0"/>
              <a:t>CD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AD</a:t>
            </a:r>
            <a:r>
              <a:rPr lang="en-US" dirty="0"/>
              <a:t>.</a:t>
            </a:r>
            <a:r>
              <a:rPr lang="ru-RU" dirty="0"/>
              <a:t> Отрезки </a:t>
            </a:r>
            <a:r>
              <a:rPr lang="en-US" i="1" dirty="0"/>
              <a:t>AE </a:t>
            </a:r>
            <a:r>
              <a:rPr lang="ru-RU" dirty="0"/>
              <a:t>и </a:t>
            </a:r>
            <a:r>
              <a:rPr lang="en-US" i="1" dirty="0"/>
              <a:t>BF </a:t>
            </a:r>
            <a:r>
              <a:rPr lang="ru-RU" dirty="0"/>
              <a:t>пересекаются в точке </a:t>
            </a:r>
            <a:r>
              <a:rPr lang="en-US" i="1" dirty="0"/>
              <a:t>G</a:t>
            </a:r>
            <a:r>
              <a:rPr lang="en-US" dirty="0"/>
              <a:t>.</a:t>
            </a:r>
            <a:r>
              <a:rPr lang="ru-RU" dirty="0"/>
              <a:t> Найдите отношение </a:t>
            </a:r>
            <a:r>
              <a:rPr lang="en-US" i="1" dirty="0"/>
              <a:t>AG </a:t>
            </a:r>
            <a:r>
              <a:rPr lang="en-US" dirty="0"/>
              <a:t>: </a:t>
            </a:r>
            <a:r>
              <a:rPr lang="en-US" i="1" dirty="0"/>
              <a:t>GE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2060848"/>
            <a:ext cx="3554970" cy="15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22934"/>
            <a:ext cx="7169345" cy="3698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077072"/>
            <a:ext cx="2517731" cy="26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 smtClean="0"/>
                  <a:t>Через точку </a:t>
                </a:r>
                <a:r>
                  <a:rPr lang="en-US" i="1" dirty="0" smtClean="0"/>
                  <a:t>C </a:t>
                </a:r>
                <a:r>
                  <a:rPr lang="ru-RU" dirty="0" smtClean="0"/>
                  <a:t>и середину </a:t>
                </a:r>
                <a:r>
                  <a:rPr lang="en-US" i="1" dirty="0"/>
                  <a:t>K</a:t>
                </a:r>
                <a:r>
                  <a:rPr lang="en-US" i="1" dirty="0" smtClean="0"/>
                  <a:t> </a:t>
                </a:r>
                <a:r>
                  <a:rPr lang="ru-RU" dirty="0" smtClean="0"/>
                  <a:t>стороны </a:t>
                </a:r>
                <a:r>
                  <a:rPr lang="en-US" i="1" dirty="0" smtClean="0"/>
                  <a:t>AB </a:t>
                </a:r>
                <a:r>
                  <a:rPr lang="ru-RU" dirty="0" smtClean="0"/>
                  <a:t>проведем прямую</a:t>
                </a:r>
                <a:r>
                  <a:rPr lang="ru-RU" dirty="0"/>
                  <a:t>. Через точку </a:t>
                </a:r>
                <a:r>
                  <a:rPr lang="en-US" i="1" dirty="0" smtClean="0"/>
                  <a:t>D </a:t>
                </a:r>
                <a:r>
                  <a:rPr lang="ru-RU" dirty="0"/>
                  <a:t>и середину </a:t>
                </a:r>
                <a:r>
                  <a:rPr lang="en-US" i="1" dirty="0" smtClean="0"/>
                  <a:t>L </a:t>
                </a:r>
                <a:r>
                  <a:rPr lang="ru-RU" dirty="0"/>
                  <a:t>стороны </a:t>
                </a:r>
                <a:r>
                  <a:rPr lang="en-US" i="1" dirty="0" smtClean="0"/>
                  <a:t>BC </a:t>
                </a:r>
                <a:r>
                  <a:rPr lang="ru-RU" dirty="0"/>
                  <a:t>проведем прямую. Обозначим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N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H </a:t>
                </a:r>
                <a:r>
                  <a:rPr lang="ru-RU" dirty="0" smtClean="0"/>
                  <a:t>соответствующие точки пересечения. Прямые </a:t>
                </a:r>
                <a:r>
                  <a:rPr lang="en-US" i="1" dirty="0" smtClean="0"/>
                  <a:t>FB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DL </a:t>
                </a:r>
                <a:r>
                  <a:rPr lang="ru-RU" dirty="0" smtClean="0"/>
                  <a:t>параллельны. Следовательно, </a:t>
                </a:r>
                <a:r>
                  <a:rPr lang="en-US" i="1" dirty="0" smtClean="0"/>
                  <a:t>AG = GH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NM = MC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HE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𝑀𝐶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i="1" dirty="0" smtClean="0"/>
                  <a:t> </a:t>
                </a:r>
                <a:r>
                  <a:rPr lang="ru-RU" dirty="0" smtClean="0"/>
                  <a:t>Значит, </a:t>
                </a:r>
                <a:r>
                  <a:rPr lang="en-US" i="1" dirty="0" smtClean="0"/>
                  <a:t>AG 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GE = </a:t>
                </a:r>
                <a:r>
                  <a:rPr lang="en-US" dirty="0"/>
                  <a:t>2</a:t>
                </a:r>
                <a:r>
                  <a:rPr lang="en-US" dirty="0" smtClean="0"/>
                  <a:t> : 3.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  <a:blipFill>
                <a:blip r:embed="rId3"/>
                <a:stretch>
                  <a:fillRect l="-1000" t="-2326" r="-1000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07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338" y="288820"/>
            <a:ext cx="91456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/>
              <a:t>7</a:t>
            </a:r>
            <a:r>
              <a:rPr lang="ru-RU" dirty="0" smtClean="0"/>
              <a:t>. В </a:t>
            </a:r>
            <a:r>
              <a:rPr lang="ru-RU" dirty="0"/>
              <a:t>треугольнике </a:t>
            </a:r>
            <a:r>
              <a:rPr lang="en-US" i="1" dirty="0"/>
              <a:t>ABC </a:t>
            </a:r>
            <a:r>
              <a:rPr lang="ru-RU" dirty="0" smtClean="0"/>
              <a:t>биссектриса </a:t>
            </a:r>
            <a:r>
              <a:rPr lang="en-US" i="1" dirty="0" smtClean="0"/>
              <a:t>AD </a:t>
            </a:r>
            <a:r>
              <a:rPr lang="ru-RU" dirty="0" smtClean="0"/>
              <a:t>делит сторону </a:t>
            </a:r>
            <a:r>
              <a:rPr lang="en-US" i="1" dirty="0" smtClean="0"/>
              <a:t>BC </a:t>
            </a:r>
            <a:r>
              <a:rPr lang="ru-RU" dirty="0" smtClean="0"/>
              <a:t>в отношении 2:1. В каком отношении делит эту биссектрису медиана </a:t>
            </a:r>
            <a:r>
              <a:rPr lang="en-US" i="1" dirty="0" smtClean="0"/>
              <a:t>CE</a:t>
            </a:r>
            <a:r>
              <a:rPr lang="ru-RU" dirty="0"/>
              <a:t>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88" y="1988840"/>
            <a:ext cx="3569141" cy="195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85" y="1484784"/>
            <a:ext cx="3616830" cy="200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16632"/>
                <a:ext cx="9144000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 smtClean="0"/>
                  <a:t> Через точку </a:t>
                </a:r>
                <a:r>
                  <a:rPr lang="en-US" i="1" dirty="0" smtClean="0"/>
                  <a:t>D </a:t>
                </a:r>
                <a:r>
                  <a:rPr lang="ru-RU" dirty="0" smtClean="0"/>
                  <a:t>проведём прямую, параллельную </a:t>
                </a:r>
                <a:r>
                  <a:rPr lang="en-US" i="1" dirty="0" smtClean="0"/>
                  <a:t>CE. </a:t>
                </a:r>
                <a:r>
                  <a:rPr lang="ru-RU" dirty="0" smtClean="0"/>
                  <a:t>Тогда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𝐸𝐺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𝐺𝐵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Так как </a:t>
                </a:r>
                <a:r>
                  <a:rPr lang="en-US" i="1" dirty="0" smtClean="0"/>
                  <a:t>AE = EB</a:t>
                </a:r>
                <a:r>
                  <a:rPr lang="ru-RU" dirty="0" smtClean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𝐴𝐹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𝐹𝐷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𝐸𝐺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1016689"/>
              </a:xfrm>
              <a:prstGeom prst="rect">
                <a:avLst/>
              </a:prstGeom>
              <a:blipFill>
                <a:blip r:embed="rId4"/>
                <a:stretch>
                  <a:fillRect l="-1000" t="-4790" r="-1000" b="-1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3893" y="6891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/>
              <a:t>8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dirty="0"/>
              <a:t>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 smtClean="0"/>
              <a:t>F</a:t>
            </a:r>
            <a:r>
              <a:rPr lang="ru-RU" dirty="0" smtClean="0"/>
              <a:t>. </a:t>
            </a:r>
            <a:r>
              <a:rPr lang="ru-RU" dirty="0"/>
              <a:t>Найдите отношение </a:t>
            </a:r>
            <a:r>
              <a:rPr lang="ru-RU" i="1" dirty="0"/>
              <a:t>BF </a:t>
            </a:r>
            <a:r>
              <a:rPr lang="ru-RU" dirty="0"/>
              <a:t>: </a:t>
            </a:r>
            <a:r>
              <a:rPr lang="ru-RU" i="1" dirty="0"/>
              <a:t>FC</a:t>
            </a:r>
            <a:r>
              <a:rPr lang="ru-RU" dirty="0"/>
              <a:t>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4275364" cy="21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5541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Решение.</a:t>
            </a:r>
            <a:r>
              <a:rPr lang="ru-RU" dirty="0" smtClean="0"/>
              <a:t> Через точку </a:t>
            </a:r>
            <a:r>
              <a:rPr lang="en-US" i="1" dirty="0" smtClean="0"/>
              <a:t>B </a:t>
            </a:r>
            <a:r>
              <a:rPr lang="ru-RU" dirty="0" smtClean="0"/>
              <a:t>проведём прямую, параллельную </a:t>
            </a:r>
            <a:r>
              <a:rPr lang="en-US" i="1" dirty="0" smtClean="0"/>
              <a:t>DE</a:t>
            </a:r>
            <a:r>
              <a:rPr lang="en-US" dirty="0" smtClean="0"/>
              <a:t>. </a:t>
            </a:r>
            <a:r>
              <a:rPr lang="ru-RU" dirty="0" smtClean="0"/>
              <a:t>Обозначим </a:t>
            </a:r>
            <a:r>
              <a:rPr lang="en-US" i="1" dirty="0" smtClean="0"/>
              <a:t>G </a:t>
            </a:r>
            <a:r>
              <a:rPr lang="ru-RU" dirty="0" smtClean="0"/>
              <a:t>её точку пересечения со стороной </a:t>
            </a:r>
            <a:r>
              <a:rPr lang="en-US" i="1" dirty="0" smtClean="0"/>
              <a:t>AC</a:t>
            </a:r>
            <a:r>
              <a:rPr lang="en-US" dirty="0" smtClean="0"/>
              <a:t>. </a:t>
            </a:r>
            <a:r>
              <a:rPr lang="ru-RU" dirty="0" smtClean="0"/>
              <a:t>Тогда </a:t>
            </a:r>
            <a:r>
              <a:rPr lang="en-US" i="1" dirty="0" smtClean="0"/>
              <a:t>BF </a:t>
            </a:r>
            <a:r>
              <a:rPr lang="en-US" dirty="0" smtClean="0"/>
              <a:t>: </a:t>
            </a:r>
            <a:r>
              <a:rPr lang="en-US" i="1" dirty="0" smtClean="0"/>
              <a:t>FC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 smtClean="0"/>
              <a:t>GE </a:t>
            </a:r>
            <a:r>
              <a:rPr lang="en-US" dirty="0" smtClean="0"/>
              <a:t>: </a:t>
            </a:r>
            <a:r>
              <a:rPr lang="en-US" i="1" dirty="0" smtClean="0"/>
              <a:t>EC = </a:t>
            </a:r>
            <a:r>
              <a:rPr lang="en-US" dirty="0" smtClean="0"/>
              <a:t>1 : 2. 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40" y="1628800"/>
            <a:ext cx="46000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6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905" y="324209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9</a:t>
            </a:r>
            <a:r>
              <a:rPr lang="ru-RU" dirty="0" smtClean="0">
                <a:cs typeface="Times New Roman" pitchFamily="18" charset="0"/>
              </a:rPr>
              <a:t>. Точка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делит сторону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в отношении 1:2. Точка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делит сторону 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ru-RU" dirty="0">
                <a:cs typeface="Times New Roman" pitchFamily="18" charset="0"/>
              </a:rPr>
              <a:t> в отношении 2:1. Прямая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пересекает продолжение стороны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в точке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25000" dirty="0"/>
              <a:t>1</a:t>
            </a:r>
            <a:r>
              <a:rPr lang="ru-RU" dirty="0">
                <a:cs typeface="Times New Roman" pitchFamily="18" charset="0"/>
              </a:rPr>
              <a:t>. Найдите отношение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: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 smtClean="0">
                <a:cs typeface="Times New Roman" pitchFamily="18" charset="0"/>
              </a:rPr>
              <a:t>.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41543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Решение.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/>
              <a:t>Через точку </a:t>
            </a:r>
            <a:r>
              <a:rPr lang="en-US" i="1" dirty="0"/>
              <a:t>B</a:t>
            </a:r>
            <a:r>
              <a:rPr lang="en-US" i="1" dirty="0" smtClean="0"/>
              <a:t> </a:t>
            </a:r>
            <a:r>
              <a:rPr lang="ru-RU" dirty="0"/>
              <a:t>проведём прямую, параллельную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. </a:t>
            </a:r>
            <a:r>
              <a:rPr lang="ru-RU" dirty="0"/>
              <a:t>Обозначим </a:t>
            </a:r>
            <a:r>
              <a:rPr lang="en-US" i="1" dirty="0" smtClean="0"/>
              <a:t>D </a:t>
            </a:r>
            <a:r>
              <a:rPr lang="ru-RU" dirty="0"/>
              <a:t>её точку пересечения со стороной </a:t>
            </a:r>
            <a:r>
              <a:rPr lang="en-US" i="1" dirty="0"/>
              <a:t>A</a:t>
            </a:r>
            <a:r>
              <a:rPr lang="en-US" i="1" dirty="0" smtClean="0"/>
              <a:t>C</a:t>
            </a:r>
            <a:r>
              <a:rPr lang="en-US" dirty="0"/>
              <a:t>. </a:t>
            </a:r>
            <a:r>
              <a:rPr lang="ru-RU" dirty="0"/>
              <a:t>Тогда </a:t>
            </a:r>
            <a:r>
              <a:rPr lang="en-US" i="1" dirty="0" smtClean="0"/>
              <a:t>DB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dirty="0"/>
              <a:t>C</a:t>
            </a:r>
            <a:r>
              <a:rPr lang="en-US" i="1" dirty="0" smtClean="0"/>
              <a:t> = </a:t>
            </a:r>
            <a:r>
              <a:rPr lang="en-US" dirty="0" smtClean="0"/>
              <a:t>1 : 2. </a:t>
            </a:r>
            <a:r>
              <a:rPr lang="en-US" i="1" dirty="0" smtClean="0"/>
              <a:t>AD </a:t>
            </a:r>
            <a:r>
              <a:rPr lang="en-US" dirty="0" smtClean="0"/>
              <a:t>: </a:t>
            </a:r>
            <a:r>
              <a:rPr lang="en-US" i="1" dirty="0" smtClean="0"/>
              <a:t>DB</a:t>
            </a:r>
            <a:r>
              <a:rPr lang="en-US" baseline="-25000" dirty="0" smtClean="0"/>
              <a:t>1</a:t>
            </a:r>
            <a:r>
              <a:rPr lang="en-US" dirty="0" smtClean="0"/>
              <a:t> = 3 : 1. </a:t>
            </a:r>
            <a:r>
              <a:rPr lang="ru-RU" dirty="0" smtClean="0"/>
              <a:t>Следовательно, </a:t>
            </a:r>
            <a:r>
              <a:rPr lang="en-US" i="1" dirty="0" smtClean="0"/>
              <a:t>AB </a:t>
            </a:r>
            <a:r>
              <a:rPr lang="en-US" dirty="0" smtClean="0"/>
              <a:t>: </a:t>
            </a:r>
            <a:r>
              <a:rPr lang="en-US" i="1" dirty="0" smtClean="0"/>
              <a:t>BC</a:t>
            </a:r>
            <a:r>
              <a:rPr lang="en-US" baseline="-25000" dirty="0" smtClean="0"/>
              <a:t>1</a:t>
            </a:r>
            <a:r>
              <a:rPr lang="en-US" dirty="0" smtClean="0"/>
              <a:t> = 3 : 1. </a:t>
            </a:r>
            <a:r>
              <a:rPr lang="en-US" i="1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38091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8" y="1535422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dirty="0" smtClean="0"/>
              <a:t>10 (ОГЭ). </a:t>
            </a:r>
            <a:r>
              <a:rPr lang="ru-RU" dirty="0"/>
              <a:t>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ru-RU" i="1" dirty="0"/>
              <a:t>CD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3123400" cy="245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49460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067800" cy="240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sz="2000" dirty="0" smtClean="0">
                    <a:cs typeface="Times New Roman" pitchFamily="18" charset="0"/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 smtClean="0">
                    <a:cs typeface="Times New Roman" pitchFamily="18" charset="0"/>
                  </a:rPr>
                  <a:t> </a:t>
                </a:r>
                <a:r>
                  <a:rPr lang="ru-RU" dirty="0" smtClean="0"/>
                  <a:t>Через </a:t>
                </a:r>
                <a:r>
                  <a:rPr lang="ru-RU" dirty="0"/>
                  <a:t>точку </a:t>
                </a:r>
                <a:r>
                  <a:rPr lang="en-US" i="1" dirty="0"/>
                  <a:t>K</a:t>
                </a:r>
                <a:r>
                  <a:rPr lang="en-US" i="1" dirty="0" smtClean="0"/>
                  <a:t>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 smtClean="0"/>
                  <a:t>AD</a:t>
                </a:r>
                <a:r>
                  <a:rPr lang="en-US" dirty="0" smtClean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</a:t>
                </a:r>
                <a:r>
                  <a:rPr lang="en-US" i="1" dirty="0" smtClean="0"/>
                  <a:t>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</a:t>
                </a:r>
                <a:r>
                  <a:rPr lang="en-US" i="1" dirty="0" smtClean="0"/>
                  <a:t>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 smtClean="0"/>
                  <a:t>BD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US" i="1" dirty="0" smtClean="0"/>
                  <a:t>DL </a:t>
                </a:r>
                <a:r>
                  <a:rPr lang="en-US" i="1" dirty="0"/>
                  <a:t>= </a:t>
                </a:r>
                <a:r>
                  <a:rPr lang="en-US" dirty="0" smtClean="0"/>
                  <a:t>3 </a:t>
                </a:r>
                <a:r>
                  <a:rPr lang="en-US" dirty="0"/>
                  <a:t>: </a:t>
                </a:r>
                <a:r>
                  <a:rPr lang="en-US" dirty="0" smtClean="0"/>
                  <a:t>1. </a:t>
                </a:r>
                <a:r>
                  <a:rPr lang="ru-RU" dirty="0"/>
                  <a:t>Следовательно, </a:t>
                </a:r>
                <a:r>
                  <a:rPr lang="en-US" i="1" dirty="0" smtClean="0"/>
                  <a:t>BE </a:t>
                </a:r>
                <a:r>
                  <a:rPr lang="en-US" dirty="0"/>
                  <a:t>: </a:t>
                </a:r>
                <a:r>
                  <a:rPr lang="en-US" i="1" dirty="0" smtClean="0"/>
                  <a:t>EK</a:t>
                </a:r>
                <a:r>
                  <a:rPr lang="en-US" dirty="0" smtClean="0"/>
                  <a:t> </a:t>
                </a:r>
                <a:r>
                  <a:rPr lang="en-US" dirty="0"/>
                  <a:t>= 3 : 1. </a:t>
                </a:r>
                <a:r>
                  <a:rPr lang="en-US" i="1" dirty="0"/>
                  <a:t> </a:t>
                </a:r>
                <a:r>
                  <a:rPr lang="ru-RU" dirty="0"/>
                  <a:t>Площадь треугольника </a:t>
                </a:r>
                <a:r>
                  <a:rPr lang="en-US" i="1" dirty="0" smtClean="0"/>
                  <a:t>BDE </a:t>
                </a:r>
                <a:r>
                  <a:rPr lang="ru-RU" dirty="0" smtClean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площади треугольника </a:t>
                </a:r>
                <a:r>
                  <a:rPr lang="en-US" i="1" dirty="0" smtClean="0"/>
                  <a:t>BCK</a:t>
                </a:r>
                <a:r>
                  <a:rPr lang="ru-RU" dirty="0" smtClean="0"/>
                  <a:t>, т.е. равна 9. Значит, площадь четырёхугольника </a:t>
                </a:r>
                <a:r>
                  <a:rPr lang="ru-RU" i="1" dirty="0" smtClean="0"/>
                  <a:t>EDCK </a:t>
                </a:r>
                <a:r>
                  <a:rPr lang="ru-RU" dirty="0" smtClean="0"/>
                  <a:t>равна 11.</a:t>
                </a:r>
                <a:endParaRPr lang="ru-RU" dirty="0"/>
              </a:p>
              <a:p>
                <a:pPr algn="just"/>
                <a:r>
                  <a:rPr lang="ru-RU" sz="2000" dirty="0" smtClean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067800" cy="2402068"/>
              </a:xfrm>
              <a:prstGeom prst="rect">
                <a:avLst/>
              </a:prstGeom>
              <a:blipFill>
                <a:blip r:embed="rId4"/>
                <a:stretch>
                  <a:fillRect l="-1008" t="-2030" r="-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1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20" y="855674"/>
            <a:ext cx="9067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11.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 smtClean="0">
                <a:cs typeface="Times New Roman" pitchFamily="18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smtClean="0">
                <a:cs typeface="Times New Roman" pitchFamily="18" charset="0"/>
              </a:rPr>
              <a:t>B</a:t>
            </a:r>
            <a:r>
              <a:rPr lang="en-US" baseline="-25000" dirty="0" smtClean="0">
                <a:cs typeface="Times New Roman" pitchFamily="18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smtClean="0">
                <a:cs typeface="Times New Roman" pitchFamily="18" charset="0"/>
              </a:rPr>
              <a:t>C</a:t>
            </a:r>
            <a:r>
              <a:rPr lang="en-US" baseline="-25000" dirty="0" smtClean="0">
                <a:cs typeface="Times New Roman" pitchFamily="18" charset="0"/>
              </a:rPr>
              <a:t>1</a:t>
            </a:r>
            <a:r>
              <a:rPr lang="ru-RU" dirty="0" smtClean="0">
                <a:cs typeface="Times New Roman" pitchFamily="18" charset="0"/>
              </a:rPr>
              <a:t> делят соответственно стороны </a:t>
            </a:r>
            <a:r>
              <a:rPr lang="en-US" i="1" dirty="0" smtClean="0">
                <a:cs typeface="Times New Roman" pitchFamily="18" charset="0"/>
              </a:rPr>
              <a:t>BC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smtClean="0">
                <a:cs typeface="Times New Roman" pitchFamily="18" charset="0"/>
              </a:rPr>
              <a:t>CA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smtClean="0">
                <a:cs typeface="Times New Roman" pitchFamily="18" charset="0"/>
              </a:rPr>
              <a:t>AB </a:t>
            </a:r>
            <a:r>
              <a:rPr lang="ru-RU" dirty="0" smtClean="0">
                <a:cs typeface="Times New Roman" pitchFamily="18" charset="0"/>
              </a:rPr>
              <a:t>треугольника </a:t>
            </a:r>
            <a:r>
              <a:rPr lang="en-US" i="1" dirty="0" smtClean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в отношении 1:2. </a:t>
            </a:r>
            <a:r>
              <a:rPr lang="ru-RU" dirty="0" smtClean="0"/>
              <a:t>Найдите </a:t>
            </a:r>
            <a:r>
              <a:rPr lang="ru-RU" dirty="0"/>
              <a:t>площадь треугольника </a:t>
            </a:r>
            <a:r>
              <a:rPr lang="en-US" i="1" dirty="0" smtClean="0"/>
              <a:t>A’B’C’</a:t>
            </a:r>
            <a:r>
              <a:rPr lang="ru-RU" dirty="0" smtClean="0"/>
              <a:t>, ограниченного прямыми </a:t>
            </a:r>
            <a:r>
              <a:rPr lang="en-US" i="1" dirty="0" smtClean="0"/>
              <a:t>AA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BB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CC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ru-RU" dirty="0" smtClean="0"/>
              <a:t>если </a:t>
            </a:r>
            <a:r>
              <a:rPr lang="ru-RU" dirty="0"/>
              <a:t>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</a:t>
            </a:r>
            <a:r>
              <a:rPr lang="ru-RU" dirty="0" smtClean="0"/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3164"/>
            <a:ext cx="4968552" cy="145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5703"/>
            <a:ext cx="5096813" cy="415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490864" cy="234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Теорема о средней линии треугольника расположена в главе «Подобные треугольники», проходимой в конце 8-го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4513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52" y="1737710"/>
                <a:ext cx="6041679" cy="2246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cs typeface="Times New Roman" pitchFamily="18" charset="0"/>
                  </a:rPr>
                  <a:t>	</a:t>
                </a:r>
                <a:r>
                  <a:rPr lang="ru-RU" dirty="0" smtClean="0"/>
                  <a:t>Так как </a:t>
                </a:r>
                <a:r>
                  <a:rPr lang="en-US" i="1" dirty="0" smtClean="0"/>
                  <a:t>BA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C = </a:t>
                </a:r>
                <a:r>
                  <a:rPr lang="en-US" dirty="0" smtClean="0"/>
                  <a:t>1:2, </a:t>
                </a:r>
                <a:r>
                  <a:rPr lang="ru-RU" dirty="0" smtClean="0"/>
                  <a:t>то </a:t>
                </a:r>
                <a:r>
                  <a:rPr lang="en-US" i="1" dirty="0" smtClean="0"/>
                  <a:t>BD 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DC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1: 2. </a:t>
                </a:r>
                <a:r>
                  <a:rPr lang="ru-RU" dirty="0" smtClean="0"/>
                  <a:t>Следовательно, </a:t>
                </a:r>
                <a:r>
                  <a:rPr lang="en-US" i="1" dirty="0" smtClean="0"/>
                  <a:t>AC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D = </a:t>
                </a:r>
                <a:r>
                  <a:rPr lang="en-US" dirty="0" smtClean="0"/>
                  <a:t>1,5 : 2 = 3 : 4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AA’ 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3 :7.</a:t>
                </a:r>
                <a:r>
                  <a:rPr lang="ru-RU" dirty="0" smtClean="0"/>
                  <a:t> Площадь треугольника </a:t>
                </a:r>
                <a:r>
                  <a:rPr lang="en-US" i="1" dirty="0" smtClean="0"/>
                  <a:t>AA’C</a:t>
                </a:r>
                <a:r>
                  <a:rPr lang="en-US" baseline="-25000" dirty="0" smtClean="0"/>
                  <a:t>1</a:t>
                </a:r>
                <a:r>
                  <a:rPr lang="ru-RU" dirty="0" smtClean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/>
                  <a:t> площади треугольника </a:t>
                </a:r>
                <a:r>
                  <a:rPr lang="en-US" i="1" dirty="0" smtClean="0"/>
                  <a:t>AA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B</a:t>
                </a:r>
                <a:r>
                  <a:rPr lang="ru-RU" dirty="0" smtClean="0"/>
                  <a:t> 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/>
                  <a:t>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" y="1737710"/>
                <a:ext cx="6041679" cy="2246064"/>
              </a:xfrm>
              <a:prstGeom prst="rect">
                <a:avLst/>
              </a:prstGeom>
              <a:blipFill>
                <a:blip r:embed="rId3"/>
                <a:stretch>
                  <a:fillRect l="-1514" t="-2168" r="-1615" b="-1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15" y="1488922"/>
            <a:ext cx="2732165" cy="27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9176" y="1042"/>
                <a:ext cx="9153175" cy="172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Решение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.</a:t>
                </a:r>
                <a:r>
                  <a:rPr lang="ru-RU" dirty="0">
                    <a:cs typeface="Times New Roman" pitchFamily="18" charset="0"/>
                  </a:rPr>
                  <a:t> Площади треугольников </a:t>
                </a:r>
                <a:r>
                  <a:rPr lang="en-US" i="1" dirty="0">
                    <a:cs typeface="Times New Roman" pitchFamily="18" charset="0"/>
                  </a:rPr>
                  <a:t>AA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BB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CC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i="1" dirty="0"/>
                  <a:t>. </a:t>
                </a:r>
                <a:r>
                  <a:rPr lang="ru-RU" dirty="0"/>
                  <a:t>Найдём площадь треугольника </a:t>
                </a:r>
                <a:r>
                  <a:rPr lang="en-US" i="1" dirty="0"/>
                  <a:t>AA’C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AB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76" y="1042"/>
                <a:ext cx="9153175" cy="1723742"/>
              </a:xfrm>
              <a:prstGeom prst="rect">
                <a:avLst/>
              </a:prstGeom>
              <a:blipFill>
                <a:blip r:embed="rId5"/>
                <a:stretch>
                  <a:fillRect l="-999" r="-999" b="-7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59" y="4221088"/>
                <a:ext cx="9153176" cy="2244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Площади </a:t>
                </a:r>
                <a:r>
                  <a:rPr lang="ru-RU" dirty="0"/>
                  <a:t>треугольников </a:t>
                </a:r>
                <a:r>
                  <a:rPr lang="en-US" i="1" dirty="0"/>
                  <a:t>BB’A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CC’B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также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dirty="0"/>
                  <a:t>. Площадь треугольника </a:t>
                </a:r>
                <a:r>
                  <a:rPr lang="en-US" i="1" dirty="0"/>
                  <a:t>A’B’C’ </a:t>
                </a:r>
                <a:r>
                  <a:rPr lang="ru-RU" dirty="0"/>
                  <a:t>равна площади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минус площади треугольников </a:t>
                </a:r>
                <a:r>
                  <a:rPr lang="en-US" i="1" dirty="0">
                    <a:cs typeface="Times New Roman" pitchFamily="18" charset="0"/>
                  </a:rPr>
                  <a:t>AA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BB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CC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ru-RU" i="1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плюс площади треугольников </a:t>
                </a:r>
                <a:r>
                  <a:rPr lang="en-US" i="1" dirty="0"/>
                  <a:t>AA’C</a:t>
                </a:r>
                <a:r>
                  <a:rPr lang="en-US" baseline="-25000" dirty="0"/>
                  <a:t>1 </a:t>
                </a:r>
                <a:r>
                  <a:rPr lang="ru-RU" dirty="0"/>
                  <a:t>,</a:t>
                </a:r>
                <a:r>
                  <a:rPr lang="ru-RU" baseline="-25000" dirty="0"/>
                  <a:t> </a:t>
                </a:r>
                <a:r>
                  <a:rPr lang="en-US" i="1" dirty="0"/>
                  <a:t>BB’A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CC’B</a:t>
                </a:r>
                <a:r>
                  <a:rPr lang="en-US" baseline="-25000" dirty="0"/>
                  <a:t>1</a:t>
                </a:r>
                <a:r>
                  <a:rPr lang="ru-RU" dirty="0"/>
                  <a:t>. Следовательно, искомая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" y="4221088"/>
                <a:ext cx="9153176" cy="2244012"/>
              </a:xfrm>
              <a:prstGeom prst="rect">
                <a:avLst/>
              </a:prstGeom>
              <a:blipFill>
                <a:blip r:embed="rId6"/>
                <a:stretch>
                  <a:fillRect l="-999" r="-999" b="-1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3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3820038</TotalTime>
  <Words>824</Words>
  <Application>Microsoft Office PowerPoint</Application>
  <PresentationFormat>Экран (4:3)</PresentationFormat>
  <Paragraphs>283</Paragraphs>
  <Slides>90</Slides>
  <Notes>84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3" baseType="lpstr">
      <vt:lpstr>Cambria Math</vt:lpstr>
      <vt:lpstr>Times New Roman</vt:lpstr>
      <vt:lpstr>Оформление по умолчанию</vt:lpstr>
      <vt:lpstr>Средние линии. Теорема Фалеса</vt:lpstr>
      <vt:lpstr>Принципы построения содержания учебников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Теорема Фалеса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420</cp:revision>
  <dcterms:created xsi:type="dcterms:W3CDTF">2008-04-30T05:51:18Z</dcterms:created>
  <dcterms:modified xsi:type="dcterms:W3CDTF">2020-11-06T15:43:59Z</dcterms:modified>
</cp:coreProperties>
</file>