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sldIdLst>
    <p:sldId id="698" r:id="rId2"/>
    <p:sldId id="452" r:id="rId3"/>
    <p:sldId id="453" r:id="rId4"/>
    <p:sldId id="454" r:id="rId5"/>
    <p:sldId id="676" r:id="rId6"/>
    <p:sldId id="677" r:id="rId7"/>
    <p:sldId id="661" r:id="rId8"/>
    <p:sldId id="662" r:id="rId9"/>
    <p:sldId id="663" r:id="rId10"/>
    <p:sldId id="683" r:id="rId11"/>
    <p:sldId id="648" r:id="rId12"/>
    <p:sldId id="649" r:id="rId13"/>
    <p:sldId id="458" r:id="rId14"/>
    <p:sldId id="681" r:id="rId15"/>
    <p:sldId id="682" r:id="rId16"/>
    <p:sldId id="467" r:id="rId17"/>
    <p:sldId id="468" r:id="rId18"/>
    <p:sldId id="470" r:id="rId19"/>
    <p:sldId id="471" r:id="rId20"/>
    <p:sldId id="472" r:id="rId21"/>
    <p:sldId id="668" r:id="rId22"/>
    <p:sldId id="669" r:id="rId23"/>
    <p:sldId id="670" r:id="rId24"/>
    <p:sldId id="671" r:id="rId25"/>
    <p:sldId id="672" r:id="rId26"/>
    <p:sldId id="474" r:id="rId27"/>
    <p:sldId id="480" r:id="rId28"/>
    <p:sldId id="482" r:id="rId29"/>
    <p:sldId id="483" r:id="rId30"/>
    <p:sldId id="484" r:id="rId31"/>
    <p:sldId id="680" r:id="rId32"/>
    <p:sldId id="489" r:id="rId33"/>
    <p:sldId id="491" r:id="rId34"/>
    <p:sldId id="494" r:id="rId35"/>
    <p:sldId id="495" r:id="rId36"/>
    <p:sldId id="667" r:id="rId37"/>
    <p:sldId id="685" r:id="rId38"/>
    <p:sldId id="686" r:id="rId39"/>
    <p:sldId id="684" r:id="rId40"/>
    <p:sldId id="498" r:id="rId41"/>
    <p:sldId id="500" r:id="rId42"/>
    <p:sldId id="501" r:id="rId43"/>
    <p:sldId id="502" r:id="rId44"/>
    <p:sldId id="507" r:id="rId45"/>
    <p:sldId id="508" r:id="rId46"/>
    <p:sldId id="509" r:id="rId47"/>
    <p:sldId id="673" r:id="rId48"/>
    <p:sldId id="674" r:id="rId49"/>
    <p:sldId id="510" r:id="rId50"/>
    <p:sldId id="511" r:id="rId51"/>
    <p:sldId id="512" r:id="rId52"/>
    <p:sldId id="635" r:id="rId53"/>
    <p:sldId id="636" r:id="rId54"/>
    <p:sldId id="637" r:id="rId55"/>
    <p:sldId id="638" r:id="rId56"/>
    <p:sldId id="639" r:id="rId57"/>
    <p:sldId id="640" r:id="rId58"/>
    <p:sldId id="642" r:id="rId59"/>
    <p:sldId id="643" r:id="rId60"/>
    <p:sldId id="644" r:id="rId61"/>
    <p:sldId id="645" r:id="rId62"/>
    <p:sldId id="646" r:id="rId63"/>
    <p:sldId id="678" r:id="rId64"/>
    <p:sldId id="651" r:id="rId65"/>
    <p:sldId id="652" r:id="rId66"/>
    <p:sldId id="653" r:id="rId67"/>
    <p:sldId id="656" r:id="rId68"/>
    <p:sldId id="655" r:id="rId69"/>
    <p:sldId id="633" r:id="rId70"/>
    <p:sldId id="675" r:id="rId71"/>
    <p:sldId id="514" r:id="rId72"/>
    <p:sldId id="516" r:id="rId73"/>
    <p:sldId id="520" r:id="rId74"/>
    <p:sldId id="525" r:id="rId75"/>
    <p:sldId id="657" r:id="rId76"/>
    <p:sldId id="527" r:id="rId77"/>
    <p:sldId id="658" r:id="rId78"/>
    <p:sldId id="528" r:id="rId79"/>
    <p:sldId id="659" r:id="rId80"/>
    <p:sldId id="582" r:id="rId81"/>
    <p:sldId id="660" r:id="rId82"/>
    <p:sldId id="583" r:id="rId83"/>
  </p:sldIdLst>
  <p:sldSz cx="9144000" cy="6858000" type="screen4x3"/>
  <p:notesSz cx="6858000" cy="9144000"/>
  <p:defaultTextStyle>
    <a:defPPr>
      <a:defRPr lang="ru-RU"/>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5" autoAdjust="0"/>
    <p:restoredTop sz="90929"/>
  </p:normalViewPr>
  <p:slideViewPr>
    <p:cSldViewPr>
      <p:cViewPr varScale="1">
        <p:scale>
          <a:sx n="98" d="100"/>
          <a:sy n="98" d="100"/>
        </p:scale>
        <p:origin x="38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B55D47-3F0E-46BA-8362-A2F89A8971DB}" type="datetimeFigureOut">
              <a:rPr lang="ru-RU" smtClean="0"/>
              <a:t>04.09.2020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30E677-96DE-486E-98D3-2C44A094E8AE}" type="slidenum">
              <a:rPr lang="ru-RU" smtClean="0"/>
              <a:t>‹#›</a:t>
            </a:fld>
            <a:endParaRPr lang="ru-RU"/>
          </a:p>
        </p:txBody>
      </p:sp>
    </p:spTree>
    <p:extLst>
      <p:ext uri="{BB962C8B-B14F-4D97-AF65-F5344CB8AC3E}">
        <p14:creationId xmlns:p14="http://schemas.microsoft.com/office/powerpoint/2010/main" val="2696375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64F530F-EFC3-4C1E-B1FC-41787280E403}" type="slidenum">
              <a:rPr lang="ru-RU" sz="1200" smtClean="0"/>
              <a:pPr eaLnBrk="1" hangingPunct="1"/>
              <a:t>2</a:t>
            </a:fld>
            <a:endParaRPr lang="ru-RU" sz="120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ru-RU" smtClean="0"/>
              <a:t>В режиме слайдов ответы появляются после кликанья мышкой</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68BCC1D-E597-4621-A0F4-F16EDEFA8BCB}" type="slidenum">
              <a:rPr lang="ru-RU" sz="1200" smtClean="0"/>
              <a:pPr eaLnBrk="1" hangingPunct="1"/>
              <a:t>11</a:t>
            </a:fld>
            <a:endParaRPr lang="ru-RU" sz="120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ru-RU" smtClean="0"/>
              <a:t>В режиме слайдов ответы появляются после кликанья мышкой</a:t>
            </a:r>
          </a:p>
        </p:txBody>
      </p:sp>
    </p:spTree>
    <p:extLst>
      <p:ext uri="{BB962C8B-B14F-4D97-AF65-F5344CB8AC3E}">
        <p14:creationId xmlns:p14="http://schemas.microsoft.com/office/powerpoint/2010/main" val="2575855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A31B8E4-AE98-49E4-9481-2C9362D663EA}" type="slidenum">
              <a:rPr lang="ru-RU" sz="1200" smtClean="0"/>
              <a:pPr eaLnBrk="1" hangingPunct="1"/>
              <a:t>12</a:t>
            </a:fld>
            <a:endParaRPr lang="ru-RU" sz="120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r>
              <a:rPr lang="ru-RU" smtClean="0"/>
              <a:t>В режиме слайдов ответы появляются после кликанья мышкой</a:t>
            </a:r>
          </a:p>
        </p:txBody>
      </p:sp>
    </p:spTree>
    <p:extLst>
      <p:ext uri="{BB962C8B-B14F-4D97-AF65-F5344CB8AC3E}">
        <p14:creationId xmlns:p14="http://schemas.microsoft.com/office/powerpoint/2010/main" val="933275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B6FC285-1269-40C2-A225-AED6A7FB8F7C}" type="slidenum">
              <a:rPr lang="ru-RU" sz="1200" smtClean="0"/>
              <a:pPr eaLnBrk="1" hangingPunct="1"/>
              <a:t>13</a:t>
            </a:fld>
            <a:endParaRPr lang="ru-RU" sz="1200" smtClean="0"/>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t>В режиме слайдов ответы появляются после кликанья мышкой</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64F530F-EFC3-4C1E-B1FC-41787280E403}" type="slidenum">
              <a:rPr lang="ru-RU" sz="1200" smtClean="0"/>
              <a:pPr eaLnBrk="1" hangingPunct="1"/>
              <a:t>14</a:t>
            </a:fld>
            <a:endParaRPr lang="ru-RU" sz="120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ru-RU" smtClean="0"/>
              <a:t>В режиме слайдов ответы появляются после кликанья мышкой</a:t>
            </a:r>
          </a:p>
        </p:txBody>
      </p:sp>
    </p:spTree>
    <p:extLst>
      <p:ext uri="{BB962C8B-B14F-4D97-AF65-F5344CB8AC3E}">
        <p14:creationId xmlns:p14="http://schemas.microsoft.com/office/powerpoint/2010/main" val="456974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13A8DD32-FFDC-43B9-8F18-7203DBCA4D9D}" type="slidenum">
              <a:rPr lang="ru-RU" sz="1200" smtClean="0"/>
              <a:pPr eaLnBrk="1" hangingPunct="1"/>
              <a:t>15</a:t>
            </a:fld>
            <a:endParaRPr lang="ru-RU" sz="1200" smtClean="0"/>
          </a:p>
        </p:txBody>
      </p:sp>
      <p:sp>
        <p:nvSpPr>
          <p:cNvPr id="25603" name="Rectangle 1026"/>
          <p:cNvSpPr>
            <a:spLocks noGrp="1" noRot="1" noChangeAspect="1" noChangeArrowheads="1" noTextEdit="1"/>
          </p:cNvSpPr>
          <p:nvPr>
            <p:ph type="sldImg"/>
          </p:nvPr>
        </p:nvSpPr>
        <p:spPr>
          <a:ln/>
        </p:spPr>
      </p:sp>
      <p:sp>
        <p:nvSpPr>
          <p:cNvPr id="25604" name="Rectangle 1027"/>
          <p:cNvSpPr>
            <a:spLocks noGrp="1" noChangeArrowheads="1"/>
          </p:cNvSpPr>
          <p:nvPr>
            <p:ph type="body" idx="1"/>
          </p:nvPr>
        </p:nvSpPr>
        <p:spPr>
          <a:noFill/>
        </p:spPr>
        <p:txBody>
          <a:bodyPr/>
          <a:lstStyle/>
          <a:p>
            <a:pPr eaLnBrk="1" hangingPunct="1"/>
            <a:r>
              <a:rPr lang="ru-RU" smtClean="0"/>
              <a:t>В режиме слайдов ответы появляются после кликанья мышкой</a:t>
            </a:r>
          </a:p>
        </p:txBody>
      </p:sp>
    </p:spTree>
    <p:extLst>
      <p:ext uri="{BB962C8B-B14F-4D97-AF65-F5344CB8AC3E}">
        <p14:creationId xmlns:p14="http://schemas.microsoft.com/office/powerpoint/2010/main" val="892882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9785122E-5E34-43BF-8707-CED47F4A9F53}" type="slidenum">
              <a:rPr lang="ru-RU" sz="1200"/>
              <a:pPr eaLnBrk="1" hangingPunct="1"/>
              <a:t>16</a:t>
            </a:fld>
            <a:endParaRPr lang="ru-RU"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ru-RU" smtClean="0"/>
              <a:t>В режиме слайдов ответы появляются после кликанья мышкой</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73915190-E989-43D8-8653-016D99E5B88F}" type="slidenum">
              <a:rPr lang="ru-RU" sz="1200"/>
              <a:pPr eaLnBrk="1" hangingPunct="1"/>
              <a:t>17</a:t>
            </a:fld>
            <a:endParaRPr lang="ru-RU"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ru-RU" smtClean="0"/>
              <a:t>В режиме слайдов ответы появляются после кликанья мышкой</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D9F8C795-4358-41BE-A450-5C5958D78F28}" type="slidenum">
              <a:rPr lang="ru-RU" sz="1200"/>
              <a:pPr eaLnBrk="1" hangingPunct="1"/>
              <a:t>18</a:t>
            </a:fld>
            <a:endParaRPr lang="ru-RU" sz="1200"/>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t>В режиме слайдов ответы появляются после кликанья мышкой</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084225D5-C1BB-43EF-974A-ED9F6082D4EF}" type="slidenum">
              <a:rPr lang="ru-RU" sz="1200"/>
              <a:pPr eaLnBrk="1" hangingPunct="1"/>
              <a:t>19</a:t>
            </a:fld>
            <a:endParaRPr lang="ru-RU" sz="1200"/>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t>В режиме слайдов ответы появляются после кликанья мышкой</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084225D5-C1BB-43EF-974A-ED9F6082D4EF}" type="slidenum">
              <a:rPr lang="ru-RU" sz="1200"/>
              <a:pPr eaLnBrk="1" hangingPunct="1"/>
              <a:t>20</a:t>
            </a:fld>
            <a:endParaRPr lang="ru-RU" sz="1200"/>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t>В режиме слайдов ответы появляются после кликанья мышкой</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4DA69BE-39AE-428F-93ED-8868B0FBB8CB}" type="slidenum">
              <a:rPr lang="ru-RU" sz="1200" smtClean="0"/>
              <a:pPr eaLnBrk="1" hangingPunct="1"/>
              <a:t>3</a:t>
            </a:fld>
            <a:endParaRPr lang="ru-RU" sz="1200" smtClean="0"/>
          </a:p>
        </p:txBody>
      </p:sp>
      <p:sp>
        <p:nvSpPr>
          <p:cNvPr id="41987" name="Rectangle 1026"/>
          <p:cNvSpPr>
            <a:spLocks noGrp="1" noRot="1" noChangeAspect="1" noChangeArrowheads="1" noTextEdit="1"/>
          </p:cNvSpPr>
          <p:nvPr>
            <p:ph type="sldImg"/>
          </p:nvPr>
        </p:nvSpPr>
        <p:spPr>
          <a:ln/>
        </p:spPr>
      </p:sp>
      <p:sp>
        <p:nvSpPr>
          <p:cNvPr id="41988" name="Rectangle 1027"/>
          <p:cNvSpPr>
            <a:spLocks noGrp="1" noChangeArrowheads="1"/>
          </p:cNvSpPr>
          <p:nvPr>
            <p:ph type="body" idx="1"/>
          </p:nvPr>
        </p:nvSpPr>
        <p:spPr>
          <a:noFill/>
        </p:spPr>
        <p:txBody>
          <a:bodyPr/>
          <a:lstStyle/>
          <a:p>
            <a:pPr eaLnBrk="1" hangingPunct="1"/>
            <a:r>
              <a:rPr lang="ru-RU" smtClean="0"/>
              <a:t>В режиме слайдов ответы появляются после кликанья мышкой</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22221FF-5A51-49E2-9AD4-45B79AEAC790}" type="slidenum">
              <a:rPr lang="ru-RU" sz="1200"/>
              <a:pPr eaLnBrk="1" hangingPunct="1"/>
              <a:t>21</a:t>
            </a:fld>
            <a:endParaRPr lang="ru-RU" sz="1200"/>
          </a:p>
        </p:txBody>
      </p:sp>
      <p:sp>
        <p:nvSpPr>
          <p:cNvPr id="44035" name="Rectangle 2"/>
          <p:cNvSpPr>
            <a:spLocks noGrp="1" noRot="1" noChangeAspect="1" noChangeArrowheads="1" noTextEdit="1"/>
          </p:cNvSpPr>
          <p:nvPr>
            <p:ph type="sldImg"/>
          </p:nvPr>
        </p:nvSpPr>
        <p:spPr>
          <a:solidFill>
            <a:srgbClr val="FFFFFF"/>
          </a:solidFill>
          <a:ln/>
        </p:spPr>
      </p:sp>
      <p:sp>
        <p:nvSpPr>
          <p:cNvPr id="440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latin typeface="Times New Roman"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1921693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22221FF-5A51-49E2-9AD4-45B79AEAC790}" type="slidenum">
              <a:rPr lang="ru-RU" sz="1200"/>
              <a:pPr eaLnBrk="1" hangingPunct="1"/>
              <a:t>22</a:t>
            </a:fld>
            <a:endParaRPr lang="ru-RU" sz="1200"/>
          </a:p>
        </p:txBody>
      </p:sp>
      <p:sp>
        <p:nvSpPr>
          <p:cNvPr id="44035" name="Rectangle 2"/>
          <p:cNvSpPr>
            <a:spLocks noGrp="1" noRot="1" noChangeAspect="1" noChangeArrowheads="1" noTextEdit="1"/>
          </p:cNvSpPr>
          <p:nvPr>
            <p:ph type="sldImg"/>
          </p:nvPr>
        </p:nvSpPr>
        <p:spPr>
          <a:solidFill>
            <a:srgbClr val="FFFFFF"/>
          </a:solidFill>
          <a:ln/>
        </p:spPr>
      </p:sp>
      <p:sp>
        <p:nvSpPr>
          <p:cNvPr id="440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latin typeface="Times New Roman"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4255774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22221FF-5A51-49E2-9AD4-45B79AEAC790}" type="slidenum">
              <a:rPr lang="ru-RU" sz="1200"/>
              <a:pPr eaLnBrk="1" hangingPunct="1"/>
              <a:t>23</a:t>
            </a:fld>
            <a:endParaRPr lang="ru-RU" sz="1200"/>
          </a:p>
        </p:txBody>
      </p:sp>
      <p:sp>
        <p:nvSpPr>
          <p:cNvPr id="44035" name="Rectangle 2"/>
          <p:cNvSpPr>
            <a:spLocks noGrp="1" noRot="1" noChangeAspect="1" noChangeArrowheads="1" noTextEdit="1"/>
          </p:cNvSpPr>
          <p:nvPr>
            <p:ph type="sldImg"/>
          </p:nvPr>
        </p:nvSpPr>
        <p:spPr>
          <a:solidFill>
            <a:srgbClr val="FFFFFF"/>
          </a:solidFill>
          <a:ln/>
        </p:spPr>
      </p:sp>
      <p:sp>
        <p:nvSpPr>
          <p:cNvPr id="440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latin typeface="Times New Roman"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40238900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22221FF-5A51-49E2-9AD4-45B79AEAC790}" type="slidenum">
              <a:rPr lang="ru-RU" sz="1200"/>
              <a:pPr eaLnBrk="1" hangingPunct="1"/>
              <a:t>24</a:t>
            </a:fld>
            <a:endParaRPr lang="ru-RU" sz="1200"/>
          </a:p>
        </p:txBody>
      </p:sp>
      <p:sp>
        <p:nvSpPr>
          <p:cNvPr id="44035" name="Rectangle 2"/>
          <p:cNvSpPr>
            <a:spLocks noGrp="1" noRot="1" noChangeAspect="1" noChangeArrowheads="1" noTextEdit="1"/>
          </p:cNvSpPr>
          <p:nvPr>
            <p:ph type="sldImg"/>
          </p:nvPr>
        </p:nvSpPr>
        <p:spPr>
          <a:solidFill>
            <a:srgbClr val="FFFFFF"/>
          </a:solidFill>
          <a:ln/>
        </p:spPr>
      </p:sp>
      <p:sp>
        <p:nvSpPr>
          <p:cNvPr id="440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latin typeface="Times New Roman"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11035696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22221FF-5A51-49E2-9AD4-45B79AEAC790}" type="slidenum">
              <a:rPr lang="ru-RU" sz="1200"/>
              <a:pPr eaLnBrk="1" hangingPunct="1"/>
              <a:t>25</a:t>
            </a:fld>
            <a:endParaRPr lang="ru-RU" sz="1200"/>
          </a:p>
        </p:txBody>
      </p:sp>
      <p:sp>
        <p:nvSpPr>
          <p:cNvPr id="44035" name="Rectangle 2"/>
          <p:cNvSpPr>
            <a:spLocks noGrp="1" noRot="1" noChangeAspect="1" noChangeArrowheads="1" noTextEdit="1"/>
          </p:cNvSpPr>
          <p:nvPr>
            <p:ph type="sldImg"/>
          </p:nvPr>
        </p:nvSpPr>
        <p:spPr>
          <a:solidFill>
            <a:srgbClr val="FFFFFF"/>
          </a:solidFill>
          <a:ln/>
        </p:spPr>
      </p:sp>
      <p:sp>
        <p:nvSpPr>
          <p:cNvPr id="440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latin typeface="Times New Roman"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2954886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D7A286-DD55-4570-9A64-0B5184B35054}" type="slidenum">
              <a:rPr lang="ru-RU"/>
              <a:pPr/>
              <a:t>26</a:t>
            </a:fld>
            <a:endParaRPr lang="ru-RU"/>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r>
              <a:rPr lang="ru-RU"/>
              <a:t>В режиме слайдов ответы появляются после кликанья мышкой</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E80B8A-5555-44F5-B64E-28683D305815}" type="slidenum">
              <a:rPr lang="ru-RU"/>
              <a:pPr/>
              <a:t>27</a:t>
            </a:fld>
            <a:endParaRPr lang="ru-RU"/>
          </a:p>
        </p:txBody>
      </p:sp>
      <p:sp>
        <p:nvSpPr>
          <p:cNvPr id="5222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2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t>В режиме слайдов ответы появляются после кликанья мышкой</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0B850C7B-5550-4F98-A77D-38D25B809A2B}" type="slidenum">
              <a:rPr lang="ru-RU" sz="1200"/>
              <a:pPr eaLnBrk="1" hangingPunct="1"/>
              <a:t>28</a:t>
            </a:fld>
            <a:endParaRPr lang="ru-RU"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ru-RU" smtClean="0"/>
              <a:t>В режиме слайдов ответы появляются после кликанья мышкой</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5E7C986B-AFBE-4057-BF60-21C2ED23D59E}" type="slidenum">
              <a:rPr lang="ru-RU" sz="1200"/>
              <a:pPr eaLnBrk="1" hangingPunct="1"/>
              <a:t>29</a:t>
            </a:fld>
            <a:endParaRPr lang="ru-RU" sz="1200"/>
          </a:p>
        </p:txBody>
      </p:sp>
      <p:sp>
        <p:nvSpPr>
          <p:cNvPr id="24579" name="Rectangle 2"/>
          <p:cNvSpPr>
            <a:spLocks noGrp="1" noRot="1" noChangeAspect="1" noChangeArrowheads="1" noTextEdit="1"/>
          </p:cNvSpPr>
          <p:nvPr>
            <p:ph type="sldImg"/>
          </p:nvPr>
        </p:nvSpPr>
        <p:spPr>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t>В режиме слайдов ответы появляются после кликанья мышкой</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5E7C986B-AFBE-4057-BF60-21C2ED23D59E}" type="slidenum">
              <a:rPr lang="ru-RU" sz="1200"/>
              <a:pPr eaLnBrk="1" hangingPunct="1"/>
              <a:t>30</a:t>
            </a:fld>
            <a:endParaRPr lang="ru-RU" sz="1200"/>
          </a:p>
        </p:txBody>
      </p:sp>
      <p:sp>
        <p:nvSpPr>
          <p:cNvPr id="24579" name="Rectangle 2"/>
          <p:cNvSpPr>
            <a:spLocks noGrp="1" noRot="1" noChangeAspect="1" noChangeArrowheads="1" noTextEdit="1"/>
          </p:cNvSpPr>
          <p:nvPr>
            <p:ph type="sldImg"/>
          </p:nvPr>
        </p:nvSpPr>
        <p:spPr>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t>В режиме слайдов ответы появляются после кликанья мышкой</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8549A7A-464B-4220-91EE-16E3DE987090}" type="slidenum">
              <a:rPr lang="ru-RU" sz="1200" smtClean="0"/>
              <a:pPr eaLnBrk="1" hangingPunct="1"/>
              <a:t>4</a:t>
            </a:fld>
            <a:endParaRPr lang="ru-RU" sz="120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ru-RU" smtClean="0"/>
              <a:t>В режиме слайдов ответы появляются после кликанья мышкой</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5E7C986B-AFBE-4057-BF60-21C2ED23D59E}" type="slidenum">
              <a:rPr lang="ru-RU" sz="1200"/>
              <a:pPr eaLnBrk="1" hangingPunct="1"/>
              <a:t>31</a:t>
            </a:fld>
            <a:endParaRPr lang="ru-RU" sz="1200"/>
          </a:p>
        </p:txBody>
      </p:sp>
      <p:sp>
        <p:nvSpPr>
          <p:cNvPr id="24579" name="Rectangle 2"/>
          <p:cNvSpPr>
            <a:spLocks noGrp="1" noRot="1" noChangeAspect="1" noChangeArrowheads="1" noTextEdit="1"/>
          </p:cNvSpPr>
          <p:nvPr>
            <p:ph type="sldImg"/>
          </p:nvPr>
        </p:nvSpPr>
        <p:spPr>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t>В режиме слайдов ответы появляются после кликанья мышкой</a:t>
            </a:r>
          </a:p>
        </p:txBody>
      </p:sp>
    </p:spTree>
    <p:extLst>
      <p:ext uri="{BB962C8B-B14F-4D97-AF65-F5344CB8AC3E}">
        <p14:creationId xmlns:p14="http://schemas.microsoft.com/office/powerpoint/2010/main" val="26758827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2CAC0850-0E51-4ACD-811F-F9030AD8A433}" type="slidenum">
              <a:rPr lang="ru-RU" sz="1200"/>
              <a:pPr eaLnBrk="1" hangingPunct="1"/>
              <a:t>32</a:t>
            </a:fld>
            <a:endParaRPr lang="ru-RU" sz="1200"/>
          </a:p>
        </p:txBody>
      </p:sp>
      <p:sp>
        <p:nvSpPr>
          <p:cNvPr id="33795" name="Rectangle 1026"/>
          <p:cNvSpPr>
            <a:spLocks noGrp="1" noRot="1" noChangeAspect="1" noChangeArrowheads="1" noTextEdit="1"/>
          </p:cNvSpPr>
          <p:nvPr>
            <p:ph type="sldImg"/>
          </p:nvPr>
        </p:nvSpPr>
        <p:spPr>
          <a:solidFill>
            <a:srgbClr val="FFFFFF"/>
          </a:solidFill>
          <a:ln/>
        </p:spPr>
      </p:sp>
      <p:sp>
        <p:nvSpPr>
          <p:cNvPr id="33796"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t>В режиме слайдов ответы появляются после кликанья мышкой</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2CAC0850-0E51-4ACD-811F-F9030AD8A433}" type="slidenum">
              <a:rPr lang="ru-RU" sz="1200"/>
              <a:pPr eaLnBrk="1" hangingPunct="1"/>
              <a:t>33</a:t>
            </a:fld>
            <a:endParaRPr lang="ru-RU" sz="1200"/>
          </a:p>
        </p:txBody>
      </p:sp>
      <p:sp>
        <p:nvSpPr>
          <p:cNvPr id="33795" name="Rectangle 1026"/>
          <p:cNvSpPr>
            <a:spLocks noGrp="1" noRot="1" noChangeAspect="1" noChangeArrowheads="1" noTextEdit="1"/>
          </p:cNvSpPr>
          <p:nvPr>
            <p:ph type="sldImg"/>
          </p:nvPr>
        </p:nvSpPr>
        <p:spPr>
          <a:solidFill>
            <a:srgbClr val="FFFFFF"/>
          </a:solidFill>
          <a:ln/>
        </p:spPr>
      </p:sp>
      <p:sp>
        <p:nvSpPr>
          <p:cNvPr id="33796"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t>В режиме слайдов ответы появляются после кликанья мышкой</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0B379DC7-38AE-4D6E-9F6D-838EBF2956EF}" type="slidenum">
              <a:rPr lang="ru-RU" sz="1200"/>
              <a:pPr eaLnBrk="1" hangingPunct="1"/>
              <a:t>34</a:t>
            </a:fld>
            <a:endParaRPr lang="ru-RU" sz="120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t>В режиме слайдов ответы появляются после кликанья мышкой</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0B379DC7-38AE-4D6E-9F6D-838EBF2956EF}" type="slidenum">
              <a:rPr lang="ru-RU" sz="1200"/>
              <a:pPr eaLnBrk="1" hangingPunct="1"/>
              <a:t>35</a:t>
            </a:fld>
            <a:endParaRPr lang="ru-RU" sz="120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t>В режиме слайдов ответы появляются после кликанья мышкой</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A178147-FE39-4BA7-9129-CD46160AB6EC}" type="slidenum">
              <a:rPr lang="ru-RU" sz="1200" smtClean="0"/>
              <a:pPr eaLnBrk="1" hangingPunct="1"/>
              <a:t>36</a:t>
            </a:fld>
            <a:endParaRPr lang="ru-RU" sz="1200" smtClean="0"/>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t>В режиме слайдов ответы появляются после кликанья мышкой</a:t>
            </a:r>
          </a:p>
        </p:txBody>
      </p:sp>
    </p:spTree>
    <p:extLst>
      <p:ext uri="{BB962C8B-B14F-4D97-AF65-F5344CB8AC3E}">
        <p14:creationId xmlns:p14="http://schemas.microsoft.com/office/powerpoint/2010/main" val="31932827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A178147-FE39-4BA7-9129-CD46160AB6EC}" type="slidenum">
              <a:rPr lang="ru-RU" sz="1200" smtClean="0"/>
              <a:pPr eaLnBrk="1" hangingPunct="1"/>
              <a:t>37</a:t>
            </a:fld>
            <a:endParaRPr lang="ru-RU" sz="1200" smtClean="0"/>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t>В режиме слайдов ответы появляются после кликанья мышкой</a:t>
            </a:r>
          </a:p>
        </p:txBody>
      </p:sp>
    </p:spTree>
    <p:extLst>
      <p:ext uri="{BB962C8B-B14F-4D97-AF65-F5344CB8AC3E}">
        <p14:creationId xmlns:p14="http://schemas.microsoft.com/office/powerpoint/2010/main" val="31570843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A178147-FE39-4BA7-9129-CD46160AB6EC}" type="slidenum">
              <a:rPr lang="ru-RU" sz="1200" smtClean="0"/>
              <a:pPr eaLnBrk="1" hangingPunct="1"/>
              <a:t>38</a:t>
            </a:fld>
            <a:endParaRPr lang="ru-RU" sz="1200" smtClean="0"/>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t>В режиме слайдов ответы появляются после кликанья мышкой</a:t>
            </a:r>
          </a:p>
        </p:txBody>
      </p:sp>
    </p:spTree>
    <p:extLst>
      <p:ext uri="{BB962C8B-B14F-4D97-AF65-F5344CB8AC3E}">
        <p14:creationId xmlns:p14="http://schemas.microsoft.com/office/powerpoint/2010/main" val="8007730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A178147-FE39-4BA7-9129-CD46160AB6EC}" type="slidenum">
              <a:rPr lang="ru-RU" sz="1200" smtClean="0"/>
              <a:pPr eaLnBrk="1" hangingPunct="1"/>
              <a:t>39</a:t>
            </a:fld>
            <a:endParaRPr lang="ru-RU" sz="1200" smtClean="0"/>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t>В режиме слайдов ответы появляются после кликанья мышкой</a:t>
            </a:r>
          </a:p>
        </p:txBody>
      </p:sp>
    </p:spTree>
    <p:extLst>
      <p:ext uri="{BB962C8B-B14F-4D97-AF65-F5344CB8AC3E}">
        <p14:creationId xmlns:p14="http://schemas.microsoft.com/office/powerpoint/2010/main" val="12645711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4F89BA8B-C52E-40B6-8FCF-9A79F24D68F9}" type="slidenum">
              <a:rPr lang="ru-RU" sz="1200"/>
              <a:pPr eaLnBrk="1" hangingPunct="1"/>
              <a:t>40</a:t>
            </a:fld>
            <a:endParaRPr lang="ru-RU" sz="1200"/>
          </a:p>
        </p:txBody>
      </p:sp>
      <p:sp>
        <p:nvSpPr>
          <p:cNvPr id="35843" name="Rectangle 2"/>
          <p:cNvSpPr>
            <a:spLocks noGrp="1" noRot="1" noChangeAspect="1" noChangeArrowheads="1" noTextEdit="1"/>
          </p:cNvSpPr>
          <p:nvPr>
            <p:ph type="sldImg"/>
          </p:nvPr>
        </p:nvSpPr>
        <p:spPr>
          <a:solidFill>
            <a:srgbClr val="FFFFFF"/>
          </a:solidFill>
          <a:ln/>
        </p:spPr>
      </p:sp>
      <p:sp>
        <p:nvSpPr>
          <p:cNvPr id="3584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t>В режиме слайдов ответы появляются после кликанья мышкой</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A178147-FE39-4BA7-9129-CD46160AB6EC}" type="slidenum">
              <a:rPr lang="ru-RU" sz="1200" smtClean="0"/>
              <a:pPr eaLnBrk="1" hangingPunct="1"/>
              <a:t>5</a:t>
            </a:fld>
            <a:endParaRPr lang="ru-RU" sz="1200" smtClean="0"/>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t>В режиме слайдов ответы появляются после кликанья мышкой</a:t>
            </a:r>
          </a:p>
        </p:txBody>
      </p:sp>
    </p:spTree>
    <p:extLst>
      <p:ext uri="{BB962C8B-B14F-4D97-AF65-F5344CB8AC3E}">
        <p14:creationId xmlns:p14="http://schemas.microsoft.com/office/powerpoint/2010/main" val="39252529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09235F1F-2B2B-459B-B944-4964460F6918}" type="slidenum">
              <a:rPr lang="ru-RU" sz="1200"/>
              <a:pPr eaLnBrk="1" hangingPunct="1"/>
              <a:t>41</a:t>
            </a:fld>
            <a:endParaRPr lang="ru-RU" sz="1200"/>
          </a:p>
        </p:txBody>
      </p:sp>
      <p:sp>
        <p:nvSpPr>
          <p:cNvPr id="52227" name="Rectangle 1026"/>
          <p:cNvSpPr>
            <a:spLocks noGrp="1" noRot="1" noChangeAspect="1" noChangeArrowheads="1" noTextEdit="1"/>
          </p:cNvSpPr>
          <p:nvPr>
            <p:ph type="sldImg"/>
          </p:nvPr>
        </p:nvSpPr>
        <p:spPr>
          <a:solidFill>
            <a:srgbClr val="FFFFFF"/>
          </a:solidFill>
          <a:ln/>
        </p:spPr>
      </p:sp>
      <p:sp>
        <p:nvSpPr>
          <p:cNvPr id="52228"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t>В режиме слайдов ответы появляются после кликанья мышкой</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CE220CB8-A2BE-4E94-AF09-AE30FFB51AB8}" type="slidenum">
              <a:rPr lang="ru-RU" sz="1200"/>
              <a:pPr eaLnBrk="1" hangingPunct="1"/>
              <a:t>42</a:t>
            </a:fld>
            <a:endParaRPr lang="ru-RU"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ru-RU" smtClean="0"/>
              <a:t>В режиме слайдов ответы появляются после кликанья мышкой</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CE220CB8-A2BE-4E94-AF09-AE30FFB51AB8}" type="slidenum">
              <a:rPr lang="ru-RU" sz="1200"/>
              <a:pPr eaLnBrk="1" hangingPunct="1"/>
              <a:t>43</a:t>
            </a:fld>
            <a:endParaRPr lang="ru-RU"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ru-RU" smtClean="0"/>
              <a:t>В режиме слайдов ответы появляются после кликанья мышкой</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305F2B77-4207-468F-9870-587867F38A44}" type="slidenum">
              <a:rPr lang="ru-RU" sz="1200"/>
              <a:pPr eaLnBrk="1" hangingPunct="1"/>
              <a:t>44</a:t>
            </a:fld>
            <a:endParaRPr lang="ru-RU" sz="1200"/>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t>В режиме слайдов ответы появляются после кликанья мышкой</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305F2B77-4207-468F-9870-587867F38A44}" type="slidenum">
              <a:rPr lang="ru-RU" sz="1200"/>
              <a:pPr eaLnBrk="1" hangingPunct="1"/>
              <a:t>45</a:t>
            </a:fld>
            <a:endParaRPr lang="ru-RU" sz="1200"/>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t>В режиме слайдов ответы появляются после кликанья мышкой</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9DBDD6F1-7D9E-49E9-B09B-7929D39E7681}" type="slidenum">
              <a:rPr lang="ru-RU" sz="1200"/>
              <a:pPr eaLnBrk="1" hangingPunct="1"/>
              <a:t>46</a:t>
            </a:fld>
            <a:endParaRPr lang="ru-RU" sz="1200"/>
          </a:p>
        </p:txBody>
      </p:sp>
      <p:sp>
        <p:nvSpPr>
          <p:cNvPr id="75779" name="Rectangle 1026"/>
          <p:cNvSpPr>
            <a:spLocks noGrp="1" noRot="1" noChangeAspect="1" noChangeArrowheads="1" noTextEdit="1"/>
          </p:cNvSpPr>
          <p:nvPr>
            <p:ph type="sldImg"/>
          </p:nvPr>
        </p:nvSpPr>
        <p:spPr>
          <a:solidFill>
            <a:srgbClr val="FFFFFF"/>
          </a:solidFill>
          <a:ln/>
        </p:spPr>
      </p:sp>
      <p:sp>
        <p:nvSpPr>
          <p:cNvPr id="75780"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t>В режиме слайдов ответы появляются после кликанья мышкой</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95F4A19-A6EB-4D09-947A-621428480374}" type="slidenum">
              <a:rPr lang="ru-RU" altLang="ru-RU" smtClean="0"/>
              <a:pPr>
                <a:spcBef>
                  <a:spcPct val="0"/>
                </a:spcBef>
              </a:pPr>
              <a:t>47</a:t>
            </a:fld>
            <a:endParaRPr lang="ru-RU" altLang="ru-RU" smtClean="0"/>
          </a:p>
        </p:txBody>
      </p:sp>
      <p:sp>
        <p:nvSpPr>
          <p:cNvPr id="79875" name="Rectangle 2"/>
          <p:cNvSpPr>
            <a:spLocks noGrp="1" noRot="1" noChangeAspect="1" noChangeArrowheads="1" noTextEdit="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35743546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249FE23-EAC6-4224-A0A5-9D6E7D10AD26}" type="slidenum">
              <a:rPr lang="ru-RU" altLang="ru-RU" smtClean="0"/>
              <a:pPr>
                <a:spcBef>
                  <a:spcPct val="0"/>
                </a:spcBef>
              </a:pPr>
              <a:t>48</a:t>
            </a:fld>
            <a:endParaRPr lang="ru-RU" altLang="ru-RU" smtClean="0"/>
          </a:p>
        </p:txBody>
      </p:sp>
      <p:sp>
        <p:nvSpPr>
          <p:cNvPr id="81923" name="Rectangle 2"/>
          <p:cNvSpPr>
            <a:spLocks noGrp="1" noRot="1" noChangeAspect="1" noChangeArrowheads="1" noTextEdit="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17475753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D085AA57-6476-4D8F-9339-90DFB1F89C10}" type="slidenum">
              <a:rPr lang="ru-RU" sz="1200"/>
              <a:pPr eaLnBrk="1" hangingPunct="1"/>
              <a:t>49</a:t>
            </a:fld>
            <a:endParaRPr lang="ru-RU" sz="1200"/>
          </a:p>
        </p:txBody>
      </p:sp>
      <p:sp>
        <p:nvSpPr>
          <p:cNvPr id="95235" name="Rectangle 2"/>
          <p:cNvSpPr>
            <a:spLocks noGrp="1" noRot="1" noChangeAspect="1" noChangeArrowheads="1" noTextEdit="1"/>
          </p:cNvSpPr>
          <p:nvPr>
            <p:ph type="sldImg"/>
          </p:nvPr>
        </p:nvSpPr>
        <p:spPr>
          <a:solidFill>
            <a:srgbClr val="FFFFFF"/>
          </a:solidFill>
          <a:ln/>
        </p:spPr>
      </p:sp>
      <p:sp>
        <p:nvSpPr>
          <p:cNvPr id="952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t>В режиме слайдов ответы появляются после кликанья мышкой</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6F1D587B-EBB5-4511-9A57-21D14A5BFDEF}" type="slidenum">
              <a:rPr lang="ru-RU" sz="1200"/>
              <a:pPr eaLnBrk="1" hangingPunct="1"/>
              <a:t>50</a:t>
            </a:fld>
            <a:endParaRPr lang="ru-RU" sz="1200"/>
          </a:p>
        </p:txBody>
      </p:sp>
      <p:sp>
        <p:nvSpPr>
          <p:cNvPr id="99331" name="Rectangle 2"/>
          <p:cNvSpPr>
            <a:spLocks noGrp="1" noRot="1" noChangeAspect="1" noChangeArrowheads="1" noTextEdit="1"/>
          </p:cNvSpPr>
          <p:nvPr>
            <p:ph type="sldImg"/>
          </p:nvPr>
        </p:nvSpPr>
        <p:spPr>
          <a:solidFill>
            <a:srgbClr val="FFFFFF"/>
          </a:solidFill>
          <a:ln/>
        </p:spPr>
      </p:sp>
      <p:sp>
        <p:nvSpPr>
          <p:cNvPr id="9933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t>В режиме слайдов ответы появляются после кликанья мышкой</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A178147-FE39-4BA7-9129-CD46160AB6EC}" type="slidenum">
              <a:rPr lang="ru-RU" sz="1200" smtClean="0"/>
              <a:pPr eaLnBrk="1" hangingPunct="1"/>
              <a:t>6</a:t>
            </a:fld>
            <a:endParaRPr lang="ru-RU" sz="1200" smtClean="0"/>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t>В режиме слайдов ответы появляются после кликанья мышкой</a:t>
            </a:r>
          </a:p>
        </p:txBody>
      </p:sp>
    </p:spTree>
    <p:extLst>
      <p:ext uri="{BB962C8B-B14F-4D97-AF65-F5344CB8AC3E}">
        <p14:creationId xmlns:p14="http://schemas.microsoft.com/office/powerpoint/2010/main" val="39572231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FDB81433-42A2-4B01-8ABE-46D5468F3345}" type="slidenum">
              <a:rPr lang="ru-RU" sz="1200"/>
              <a:pPr eaLnBrk="1" hangingPunct="1"/>
              <a:t>51</a:t>
            </a:fld>
            <a:endParaRPr lang="ru-RU" sz="1200"/>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t>В режиме слайдов ответы появляются после кликанья мышкой</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4D739B9-E3B4-442C-8963-E9B57BB8346C}" type="slidenum">
              <a:rPr lang="ru-RU" sz="1200" smtClean="0"/>
              <a:pPr eaLnBrk="1" hangingPunct="1"/>
              <a:t>52</a:t>
            </a:fld>
            <a:endParaRPr lang="ru-RU" sz="120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ru-RU" smtClean="0"/>
              <a:t>В режиме слайдов ответы появляются после кликанья мышкой</a:t>
            </a:r>
          </a:p>
        </p:txBody>
      </p:sp>
    </p:spTree>
    <p:extLst>
      <p:ext uri="{BB962C8B-B14F-4D97-AF65-F5344CB8AC3E}">
        <p14:creationId xmlns:p14="http://schemas.microsoft.com/office/powerpoint/2010/main" val="25652658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4E7D3EE-791F-439B-BFCB-AD3384D7BAE6}" type="slidenum">
              <a:rPr lang="ru-RU" sz="1200" smtClean="0"/>
              <a:pPr eaLnBrk="1" hangingPunct="1"/>
              <a:t>53</a:t>
            </a:fld>
            <a:endParaRPr lang="ru-RU" sz="1200" smtClean="0"/>
          </a:p>
        </p:txBody>
      </p:sp>
      <p:sp>
        <p:nvSpPr>
          <p:cNvPr id="39939" name="Rectangle 2"/>
          <p:cNvSpPr>
            <a:spLocks noGrp="1" noRot="1" noChangeAspect="1" noChangeArrowheads="1" noTextEdit="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t>В режиме слайдов ответы появляются после кликанья мышкой</a:t>
            </a:r>
          </a:p>
        </p:txBody>
      </p:sp>
    </p:spTree>
    <p:extLst>
      <p:ext uri="{BB962C8B-B14F-4D97-AF65-F5344CB8AC3E}">
        <p14:creationId xmlns:p14="http://schemas.microsoft.com/office/powerpoint/2010/main" val="37444002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417588A-B480-4293-91C5-5213FBFE8B27}" type="slidenum">
              <a:rPr lang="ru-RU" sz="1200" smtClean="0"/>
              <a:pPr eaLnBrk="1" hangingPunct="1"/>
              <a:t>54</a:t>
            </a:fld>
            <a:endParaRPr lang="ru-RU" sz="1200" smtClean="0"/>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t>В режиме слайдов ответы появляются после кликанья мышкой</a:t>
            </a:r>
          </a:p>
        </p:txBody>
      </p:sp>
    </p:spTree>
    <p:extLst>
      <p:ext uri="{BB962C8B-B14F-4D97-AF65-F5344CB8AC3E}">
        <p14:creationId xmlns:p14="http://schemas.microsoft.com/office/powerpoint/2010/main" val="6172829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C5C5B04-C574-4EF1-8B9B-918C1AAF594A}" type="slidenum">
              <a:rPr lang="ru-RU" sz="1200" smtClean="0"/>
              <a:pPr eaLnBrk="1" hangingPunct="1"/>
              <a:t>55</a:t>
            </a:fld>
            <a:endParaRPr lang="ru-RU" sz="1200" smtClean="0"/>
          </a:p>
        </p:txBody>
      </p:sp>
      <p:sp>
        <p:nvSpPr>
          <p:cNvPr id="46083" name="Rectangle 2"/>
          <p:cNvSpPr>
            <a:spLocks noGrp="1" noRot="1" noChangeAspect="1" noChangeArrowheads="1" noTextEdit="1"/>
          </p:cNvSpPr>
          <p:nvPr>
            <p:ph type="sldImg"/>
          </p:nvPr>
        </p:nvSpPr>
        <p:spPr>
          <a:solidFill>
            <a:srgbClr val="FFFFFF"/>
          </a:solidFill>
          <a:ln/>
        </p:spPr>
      </p:sp>
      <p:sp>
        <p:nvSpPr>
          <p:cNvPr id="4608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t>В режиме слайдов ответы появляются после кликанья мышкой</a:t>
            </a:r>
          </a:p>
        </p:txBody>
      </p:sp>
    </p:spTree>
    <p:extLst>
      <p:ext uri="{BB962C8B-B14F-4D97-AF65-F5344CB8AC3E}">
        <p14:creationId xmlns:p14="http://schemas.microsoft.com/office/powerpoint/2010/main" val="5407273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7B23D1A-6891-4E4E-986E-B8C16223851F}" type="slidenum">
              <a:rPr lang="ru-RU" sz="1200" smtClean="0"/>
              <a:pPr eaLnBrk="1" hangingPunct="1"/>
              <a:t>56</a:t>
            </a:fld>
            <a:endParaRPr lang="ru-RU" sz="1200" smtClean="0"/>
          </a:p>
        </p:txBody>
      </p:sp>
      <p:sp>
        <p:nvSpPr>
          <p:cNvPr id="49155" name="Rectangle 2"/>
          <p:cNvSpPr>
            <a:spLocks noGrp="1" noRot="1" noChangeAspect="1" noChangeArrowheads="1" noTextEdit="1"/>
          </p:cNvSpPr>
          <p:nvPr>
            <p:ph type="sldImg"/>
          </p:nvPr>
        </p:nvSpPr>
        <p:spPr>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t>В режиме слайдов ответы появляются после кликанья мышкой</a:t>
            </a:r>
          </a:p>
        </p:txBody>
      </p:sp>
    </p:spTree>
    <p:extLst>
      <p:ext uri="{BB962C8B-B14F-4D97-AF65-F5344CB8AC3E}">
        <p14:creationId xmlns:p14="http://schemas.microsoft.com/office/powerpoint/2010/main" val="6698567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7B23D1A-6891-4E4E-986E-B8C16223851F}" type="slidenum">
              <a:rPr lang="ru-RU" sz="1200" smtClean="0"/>
              <a:pPr eaLnBrk="1" hangingPunct="1"/>
              <a:t>57</a:t>
            </a:fld>
            <a:endParaRPr lang="ru-RU" sz="1200" smtClean="0"/>
          </a:p>
        </p:txBody>
      </p:sp>
      <p:sp>
        <p:nvSpPr>
          <p:cNvPr id="49155" name="Rectangle 2"/>
          <p:cNvSpPr>
            <a:spLocks noGrp="1" noRot="1" noChangeAspect="1" noChangeArrowheads="1" noTextEdit="1"/>
          </p:cNvSpPr>
          <p:nvPr>
            <p:ph type="sldImg"/>
          </p:nvPr>
        </p:nvSpPr>
        <p:spPr>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t>В режиме слайдов ответы появляются после кликанья мышкой</a:t>
            </a:r>
          </a:p>
        </p:txBody>
      </p:sp>
    </p:spTree>
    <p:extLst>
      <p:ext uri="{BB962C8B-B14F-4D97-AF65-F5344CB8AC3E}">
        <p14:creationId xmlns:p14="http://schemas.microsoft.com/office/powerpoint/2010/main" val="33653213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DEB6937-6B85-4A9D-BA86-9051353CA131}" type="slidenum">
              <a:rPr lang="ru-RU" sz="1200"/>
              <a:pPr eaLnBrk="1" hangingPunct="1"/>
              <a:t>58</a:t>
            </a:fld>
            <a:endParaRPr lang="ru-RU"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ru-RU" smtClean="0"/>
              <a:t>В режиме слайдов ответы появляются после кликанья мышкой</a:t>
            </a:r>
          </a:p>
        </p:txBody>
      </p:sp>
    </p:spTree>
    <p:extLst>
      <p:ext uri="{BB962C8B-B14F-4D97-AF65-F5344CB8AC3E}">
        <p14:creationId xmlns:p14="http://schemas.microsoft.com/office/powerpoint/2010/main" val="1234079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19DE7DE-91EE-4F18-B29A-75E18CFC28D2}" type="slidenum">
              <a:rPr lang="ru-RU" sz="1200"/>
              <a:pPr eaLnBrk="1" hangingPunct="1"/>
              <a:t>59</a:t>
            </a:fld>
            <a:endParaRPr lang="ru-RU"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r>
              <a:rPr lang="ru-RU" smtClean="0"/>
              <a:t>В режиме слайдов ответы появляются после кликанья мышкой</a:t>
            </a:r>
          </a:p>
        </p:txBody>
      </p:sp>
    </p:spTree>
    <p:extLst>
      <p:ext uri="{BB962C8B-B14F-4D97-AF65-F5344CB8AC3E}">
        <p14:creationId xmlns:p14="http://schemas.microsoft.com/office/powerpoint/2010/main" val="33798349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47F1A70-F147-4A2B-B592-83DABD9636B0}" type="slidenum">
              <a:rPr lang="ru-RU" sz="1200"/>
              <a:pPr eaLnBrk="1" hangingPunct="1"/>
              <a:t>60</a:t>
            </a:fld>
            <a:endParaRPr lang="ru-RU"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r>
              <a:rPr lang="ru-RU" smtClean="0"/>
              <a:t>В режиме слайдов ответы появляются после кликанья мышкой</a:t>
            </a:r>
          </a:p>
        </p:txBody>
      </p:sp>
    </p:spTree>
    <p:extLst>
      <p:ext uri="{BB962C8B-B14F-4D97-AF65-F5344CB8AC3E}">
        <p14:creationId xmlns:p14="http://schemas.microsoft.com/office/powerpoint/2010/main" val="1988728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154CCB-3A41-4A2D-B486-9FDC852E3484}" type="slidenum">
              <a:rPr lang="ru-RU" altLang="ru-RU"/>
              <a:pPr/>
              <a:t>7</a:t>
            </a:fld>
            <a:endParaRPr lang="ru-RU" altLang="ru-RU"/>
          </a:p>
        </p:txBody>
      </p:sp>
      <p:sp>
        <p:nvSpPr>
          <p:cNvPr id="21606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60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18196712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696A79F-954F-4208-BA9C-5C9220A9B0A4}" type="slidenum">
              <a:rPr lang="ru-RU" sz="1200"/>
              <a:pPr eaLnBrk="1" hangingPunct="1"/>
              <a:t>61</a:t>
            </a:fld>
            <a:endParaRPr lang="ru-RU" sz="1200"/>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t>В режиме слайдов ответы появляются после кликанья мышкой</a:t>
            </a:r>
          </a:p>
        </p:txBody>
      </p:sp>
    </p:spTree>
    <p:extLst>
      <p:ext uri="{BB962C8B-B14F-4D97-AF65-F5344CB8AC3E}">
        <p14:creationId xmlns:p14="http://schemas.microsoft.com/office/powerpoint/2010/main" val="134986362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696A79F-954F-4208-BA9C-5C9220A9B0A4}" type="slidenum">
              <a:rPr lang="ru-RU" sz="1200"/>
              <a:pPr eaLnBrk="1" hangingPunct="1"/>
              <a:t>62</a:t>
            </a:fld>
            <a:endParaRPr lang="ru-RU" sz="1200"/>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t>В режиме слайдов ответы появляются после кликанья мышкой</a:t>
            </a:r>
          </a:p>
        </p:txBody>
      </p:sp>
    </p:spTree>
    <p:extLst>
      <p:ext uri="{BB962C8B-B14F-4D97-AF65-F5344CB8AC3E}">
        <p14:creationId xmlns:p14="http://schemas.microsoft.com/office/powerpoint/2010/main" val="77232574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696A79F-954F-4208-BA9C-5C9220A9B0A4}" type="slidenum">
              <a:rPr lang="ru-RU" sz="1200"/>
              <a:pPr eaLnBrk="1" hangingPunct="1"/>
              <a:t>63</a:t>
            </a:fld>
            <a:endParaRPr lang="ru-RU" sz="1200"/>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t>В режиме слайдов ответы появляются после кликанья мышкой</a:t>
            </a:r>
          </a:p>
        </p:txBody>
      </p:sp>
    </p:spTree>
    <p:extLst>
      <p:ext uri="{BB962C8B-B14F-4D97-AF65-F5344CB8AC3E}">
        <p14:creationId xmlns:p14="http://schemas.microsoft.com/office/powerpoint/2010/main" val="42740355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A6E2F2-AEF4-4421-AAA7-273F0A0A0750}" type="slidenum">
              <a:rPr lang="ru-RU" altLang="ru-RU"/>
              <a:pPr/>
              <a:t>64</a:t>
            </a:fld>
            <a:endParaRPr lang="ru-RU" altLang="ru-RU"/>
          </a:p>
        </p:txBody>
      </p:sp>
      <p:sp>
        <p:nvSpPr>
          <p:cNvPr id="16281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28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74756864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835C68-809F-4109-9410-37F014945D0F}" type="slidenum">
              <a:rPr lang="ru-RU" altLang="ru-RU"/>
              <a:pPr/>
              <a:t>65</a:t>
            </a:fld>
            <a:endParaRPr lang="ru-RU" altLang="ru-RU"/>
          </a:p>
        </p:txBody>
      </p:sp>
      <p:sp>
        <p:nvSpPr>
          <p:cNvPr id="16077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07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257125019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5322DF-919E-458A-A9A0-D23B05911BCB}" type="slidenum">
              <a:rPr lang="ru-RU" altLang="ru-RU"/>
              <a:pPr/>
              <a:t>66</a:t>
            </a:fld>
            <a:endParaRPr lang="ru-RU" altLang="ru-RU"/>
          </a:p>
        </p:txBody>
      </p:sp>
      <p:sp>
        <p:nvSpPr>
          <p:cNvPr id="14643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64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16289087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696A79F-954F-4208-BA9C-5C9220A9B0A4}" type="slidenum">
              <a:rPr lang="ru-RU" sz="1200"/>
              <a:pPr eaLnBrk="1" hangingPunct="1"/>
              <a:t>67</a:t>
            </a:fld>
            <a:endParaRPr lang="ru-RU" sz="1200"/>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t>В режиме слайдов ответы появляются после кликанья мышкой</a:t>
            </a:r>
          </a:p>
        </p:txBody>
      </p:sp>
    </p:spTree>
    <p:extLst>
      <p:ext uri="{BB962C8B-B14F-4D97-AF65-F5344CB8AC3E}">
        <p14:creationId xmlns:p14="http://schemas.microsoft.com/office/powerpoint/2010/main" val="205076230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C8005D-0722-43ED-8D47-53BB9AB6B04B}" type="slidenum">
              <a:rPr lang="ru-RU" altLang="ru-RU"/>
              <a:pPr/>
              <a:t>68</a:t>
            </a:fld>
            <a:endParaRPr lang="ru-RU" altLang="ru-RU"/>
          </a:p>
        </p:txBody>
      </p:sp>
      <p:sp>
        <p:nvSpPr>
          <p:cNvPr id="7885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88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204038226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FDB81433-42A2-4B01-8ABE-46D5468F3345}" type="slidenum">
              <a:rPr lang="ru-RU" sz="1200"/>
              <a:pPr eaLnBrk="1" hangingPunct="1"/>
              <a:t>69</a:t>
            </a:fld>
            <a:endParaRPr lang="ru-RU" sz="1200"/>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t>В режиме слайдов ответы появляются после кликанья мышкой</a:t>
            </a:r>
          </a:p>
        </p:txBody>
      </p:sp>
    </p:spTree>
    <p:extLst>
      <p:ext uri="{BB962C8B-B14F-4D97-AF65-F5344CB8AC3E}">
        <p14:creationId xmlns:p14="http://schemas.microsoft.com/office/powerpoint/2010/main" val="24738617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A178147-FE39-4BA7-9129-CD46160AB6EC}" type="slidenum">
              <a:rPr lang="ru-RU" sz="1200" smtClean="0"/>
              <a:pPr eaLnBrk="1" hangingPunct="1"/>
              <a:t>70</a:t>
            </a:fld>
            <a:endParaRPr lang="ru-RU" sz="1200" smtClean="0"/>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t>В режиме слайдов ответы появляются после кликанья мышкой</a:t>
            </a:r>
          </a:p>
        </p:txBody>
      </p:sp>
    </p:spTree>
    <p:extLst>
      <p:ext uri="{BB962C8B-B14F-4D97-AF65-F5344CB8AC3E}">
        <p14:creationId xmlns:p14="http://schemas.microsoft.com/office/powerpoint/2010/main" val="2480239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D5F638-31F1-4C21-8653-34755ED93D9D}" type="slidenum">
              <a:rPr lang="ru-RU" altLang="ru-RU"/>
              <a:pPr/>
              <a:t>8</a:t>
            </a:fld>
            <a:endParaRPr lang="ru-RU" altLang="ru-RU"/>
          </a:p>
        </p:txBody>
      </p:sp>
      <p:sp>
        <p:nvSpPr>
          <p:cNvPr id="21811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81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169275352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FDB81433-42A2-4B01-8ABE-46D5468F3345}" type="slidenum">
              <a:rPr lang="ru-RU" sz="1200"/>
              <a:pPr eaLnBrk="1" hangingPunct="1"/>
              <a:t>71</a:t>
            </a:fld>
            <a:endParaRPr lang="ru-RU" sz="1200"/>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t>В режиме слайдов ответы появляются после кликанья мышкой</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FDB81433-42A2-4B01-8ABE-46D5468F3345}" type="slidenum">
              <a:rPr lang="ru-RU" sz="1200"/>
              <a:pPr eaLnBrk="1" hangingPunct="1"/>
              <a:t>72</a:t>
            </a:fld>
            <a:endParaRPr lang="ru-RU" sz="1200"/>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t>В режиме слайдов ответы появляются после кликанья мышкой</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FDB81433-42A2-4B01-8ABE-46D5468F3345}" type="slidenum">
              <a:rPr lang="ru-RU" sz="1200"/>
              <a:pPr eaLnBrk="1" hangingPunct="1"/>
              <a:t>73</a:t>
            </a:fld>
            <a:endParaRPr lang="ru-RU" sz="1200"/>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t>В режиме слайдов ответы появляются после кликанья мышкой</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FDB81433-42A2-4B01-8ABE-46D5468F3345}" type="slidenum">
              <a:rPr lang="ru-RU" sz="1200"/>
              <a:pPr eaLnBrk="1" hangingPunct="1"/>
              <a:t>74</a:t>
            </a:fld>
            <a:endParaRPr lang="ru-RU" sz="1200"/>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t>В режиме слайдов ответы появляются после кликанья мышкой</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FDB81433-42A2-4B01-8ABE-46D5468F3345}" type="slidenum">
              <a:rPr lang="ru-RU" sz="1200"/>
              <a:pPr eaLnBrk="1" hangingPunct="1"/>
              <a:t>75</a:t>
            </a:fld>
            <a:endParaRPr lang="ru-RU" sz="1200"/>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t>В режиме слайдов ответы появляются после кликанья мышкой</a:t>
            </a:r>
          </a:p>
        </p:txBody>
      </p:sp>
    </p:spTree>
    <p:extLst>
      <p:ext uri="{BB962C8B-B14F-4D97-AF65-F5344CB8AC3E}">
        <p14:creationId xmlns:p14="http://schemas.microsoft.com/office/powerpoint/2010/main" val="39493343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FDB81433-42A2-4B01-8ABE-46D5468F3345}" type="slidenum">
              <a:rPr lang="ru-RU" sz="1200"/>
              <a:pPr eaLnBrk="1" hangingPunct="1"/>
              <a:t>76</a:t>
            </a:fld>
            <a:endParaRPr lang="ru-RU" sz="1200"/>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t>В режиме слайдов ответы появляются после кликанья мышкой</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FDB81433-42A2-4B01-8ABE-46D5468F3345}" type="slidenum">
              <a:rPr lang="ru-RU" sz="1200"/>
              <a:pPr eaLnBrk="1" hangingPunct="1"/>
              <a:t>77</a:t>
            </a:fld>
            <a:endParaRPr lang="ru-RU" sz="1200"/>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t>В режиме слайдов ответы появляются после кликанья мышкой</a:t>
            </a:r>
          </a:p>
        </p:txBody>
      </p:sp>
    </p:spTree>
    <p:extLst>
      <p:ext uri="{BB962C8B-B14F-4D97-AF65-F5344CB8AC3E}">
        <p14:creationId xmlns:p14="http://schemas.microsoft.com/office/powerpoint/2010/main" val="271170284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FDB81433-42A2-4B01-8ABE-46D5468F3345}" type="slidenum">
              <a:rPr lang="ru-RU" sz="1200"/>
              <a:pPr eaLnBrk="1" hangingPunct="1"/>
              <a:t>78</a:t>
            </a:fld>
            <a:endParaRPr lang="ru-RU" sz="1200"/>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t>В режиме слайдов ответы появляются после кликанья мышкой</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FDB81433-42A2-4B01-8ABE-46D5468F3345}" type="slidenum">
              <a:rPr lang="ru-RU" sz="1200"/>
              <a:pPr eaLnBrk="1" hangingPunct="1"/>
              <a:t>79</a:t>
            </a:fld>
            <a:endParaRPr lang="ru-RU" sz="1200"/>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t>В режиме слайдов ответы появляются после кликанья мышкой</a:t>
            </a:r>
          </a:p>
        </p:txBody>
      </p:sp>
    </p:spTree>
    <p:extLst>
      <p:ext uri="{BB962C8B-B14F-4D97-AF65-F5344CB8AC3E}">
        <p14:creationId xmlns:p14="http://schemas.microsoft.com/office/powerpoint/2010/main" val="96746618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FDB81433-42A2-4B01-8ABE-46D5468F3345}" type="slidenum">
              <a:rPr lang="ru-RU" sz="1200"/>
              <a:pPr eaLnBrk="1" hangingPunct="1"/>
              <a:t>80</a:t>
            </a:fld>
            <a:endParaRPr lang="ru-RU" sz="1200"/>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t>В режиме слайдов ответы появляются после кликанья мышкой</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A92C8C-24E1-4841-B2EC-67B545A28A73}" type="slidenum">
              <a:rPr lang="ru-RU" altLang="ru-RU"/>
              <a:pPr/>
              <a:t>9</a:t>
            </a:fld>
            <a:endParaRPr lang="ru-RU" altLang="ru-RU"/>
          </a:p>
        </p:txBody>
      </p:sp>
      <p:sp>
        <p:nvSpPr>
          <p:cNvPr id="2201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01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282616121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FDB81433-42A2-4B01-8ABE-46D5468F3345}" type="slidenum">
              <a:rPr lang="ru-RU" sz="1200"/>
              <a:pPr eaLnBrk="1" hangingPunct="1"/>
              <a:t>81</a:t>
            </a:fld>
            <a:endParaRPr lang="ru-RU" sz="1200"/>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t>В режиме слайдов ответы появляются после кликанья мышкой</a:t>
            </a:r>
          </a:p>
        </p:txBody>
      </p:sp>
    </p:spTree>
    <p:extLst>
      <p:ext uri="{BB962C8B-B14F-4D97-AF65-F5344CB8AC3E}">
        <p14:creationId xmlns:p14="http://schemas.microsoft.com/office/powerpoint/2010/main" val="215679772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FDB81433-42A2-4B01-8ABE-46D5468F3345}" type="slidenum">
              <a:rPr lang="ru-RU" sz="1200"/>
              <a:pPr eaLnBrk="1" hangingPunct="1"/>
              <a:t>82</a:t>
            </a:fld>
            <a:endParaRPr lang="ru-RU" sz="1200"/>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smtClean="0"/>
              <a:t>В режиме слайдов ответы появляются после кликанья мышкой</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A92C8C-24E1-4841-B2EC-67B545A28A73}" type="slidenum">
              <a:rPr lang="ru-RU" altLang="ru-RU"/>
              <a:pPr/>
              <a:t>10</a:t>
            </a:fld>
            <a:endParaRPr lang="ru-RU" altLang="ru-RU"/>
          </a:p>
        </p:txBody>
      </p:sp>
      <p:sp>
        <p:nvSpPr>
          <p:cNvPr id="2201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01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3649970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352F3E6E-ACD7-4C5B-9184-CBB2281A20AE}" type="slidenum">
              <a:rPr lang="ru-RU"/>
              <a:pPr/>
              <a:t>‹#›</a:t>
            </a:fld>
            <a:endParaRPr lang="ru-RU"/>
          </a:p>
        </p:txBody>
      </p:sp>
    </p:spTree>
    <p:extLst>
      <p:ext uri="{BB962C8B-B14F-4D97-AF65-F5344CB8AC3E}">
        <p14:creationId xmlns:p14="http://schemas.microsoft.com/office/powerpoint/2010/main" val="3394241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F8AC7E-C8D9-46BB-8CC3-843BC5F61A90}" type="slidenum">
              <a:rPr lang="ru-RU"/>
              <a:pPr/>
              <a:t>‹#›</a:t>
            </a:fld>
            <a:endParaRPr lang="ru-RU"/>
          </a:p>
        </p:txBody>
      </p:sp>
    </p:spTree>
    <p:extLst>
      <p:ext uri="{BB962C8B-B14F-4D97-AF65-F5344CB8AC3E}">
        <p14:creationId xmlns:p14="http://schemas.microsoft.com/office/powerpoint/2010/main" val="2535647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609600"/>
            <a:ext cx="1943100" cy="5486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609600"/>
            <a:ext cx="56769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2AAC8890-0A13-48A7-B2DB-748B03F976E2}" type="slidenum">
              <a:rPr lang="ru-RU"/>
              <a:pPr/>
              <a:t>‹#›</a:t>
            </a:fld>
            <a:endParaRPr lang="ru-RU"/>
          </a:p>
        </p:txBody>
      </p:sp>
    </p:spTree>
    <p:extLst>
      <p:ext uri="{BB962C8B-B14F-4D97-AF65-F5344CB8AC3E}">
        <p14:creationId xmlns:p14="http://schemas.microsoft.com/office/powerpoint/2010/main" val="765461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BA68F22-11BA-4D0E-A233-0C76300652A7}" type="slidenum">
              <a:rPr lang="ru-RU"/>
              <a:pPr/>
              <a:t>‹#›</a:t>
            </a:fld>
            <a:endParaRPr lang="ru-RU"/>
          </a:p>
        </p:txBody>
      </p:sp>
    </p:spTree>
    <p:extLst>
      <p:ext uri="{BB962C8B-B14F-4D97-AF65-F5344CB8AC3E}">
        <p14:creationId xmlns:p14="http://schemas.microsoft.com/office/powerpoint/2010/main" val="2198045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2633D0DD-2DE3-4F4B-BE87-B98054DC041E}" type="slidenum">
              <a:rPr lang="ru-RU"/>
              <a:pPr/>
              <a:t>‹#›</a:t>
            </a:fld>
            <a:endParaRPr lang="ru-RU"/>
          </a:p>
        </p:txBody>
      </p:sp>
    </p:spTree>
    <p:extLst>
      <p:ext uri="{BB962C8B-B14F-4D97-AF65-F5344CB8AC3E}">
        <p14:creationId xmlns:p14="http://schemas.microsoft.com/office/powerpoint/2010/main" val="2896006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1E406AD-5F0B-40F1-934D-680F7324E313}" type="slidenum">
              <a:rPr lang="ru-RU"/>
              <a:pPr/>
              <a:t>‹#›</a:t>
            </a:fld>
            <a:endParaRPr lang="ru-RU"/>
          </a:p>
        </p:txBody>
      </p:sp>
    </p:spTree>
    <p:extLst>
      <p:ext uri="{BB962C8B-B14F-4D97-AF65-F5344CB8AC3E}">
        <p14:creationId xmlns:p14="http://schemas.microsoft.com/office/powerpoint/2010/main" val="1155809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66EF0CA0-C365-4FE2-9BD4-31B8A5299E42}" type="slidenum">
              <a:rPr lang="ru-RU"/>
              <a:pPr/>
              <a:t>‹#›</a:t>
            </a:fld>
            <a:endParaRPr lang="ru-RU"/>
          </a:p>
        </p:txBody>
      </p:sp>
    </p:spTree>
    <p:extLst>
      <p:ext uri="{BB962C8B-B14F-4D97-AF65-F5344CB8AC3E}">
        <p14:creationId xmlns:p14="http://schemas.microsoft.com/office/powerpoint/2010/main" val="3306837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B4483536-8292-48C2-844E-10611AD0EA62}" type="slidenum">
              <a:rPr lang="ru-RU"/>
              <a:pPr/>
              <a:t>‹#›</a:t>
            </a:fld>
            <a:endParaRPr lang="ru-RU"/>
          </a:p>
        </p:txBody>
      </p:sp>
    </p:spTree>
    <p:extLst>
      <p:ext uri="{BB962C8B-B14F-4D97-AF65-F5344CB8AC3E}">
        <p14:creationId xmlns:p14="http://schemas.microsoft.com/office/powerpoint/2010/main" val="3973187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61E1DA6B-3281-4421-9C24-6F83840074F0}" type="slidenum">
              <a:rPr lang="ru-RU"/>
              <a:pPr/>
              <a:t>‹#›</a:t>
            </a:fld>
            <a:endParaRPr lang="ru-RU"/>
          </a:p>
        </p:txBody>
      </p:sp>
    </p:spTree>
    <p:extLst>
      <p:ext uri="{BB962C8B-B14F-4D97-AF65-F5344CB8AC3E}">
        <p14:creationId xmlns:p14="http://schemas.microsoft.com/office/powerpoint/2010/main" val="1003011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E9EA880D-9C5E-481E-8043-7B6D0815C14B}" type="slidenum">
              <a:rPr lang="ru-RU"/>
              <a:pPr/>
              <a:t>‹#›</a:t>
            </a:fld>
            <a:endParaRPr lang="ru-RU"/>
          </a:p>
        </p:txBody>
      </p:sp>
    </p:spTree>
    <p:extLst>
      <p:ext uri="{BB962C8B-B14F-4D97-AF65-F5344CB8AC3E}">
        <p14:creationId xmlns:p14="http://schemas.microsoft.com/office/powerpoint/2010/main" val="3042879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1F34A6CE-B59D-408F-8555-410423B0143D}" type="slidenum">
              <a:rPr lang="ru-RU"/>
              <a:pPr/>
              <a:t>‹#›</a:t>
            </a:fld>
            <a:endParaRPr lang="ru-RU"/>
          </a:p>
        </p:txBody>
      </p:sp>
    </p:spTree>
    <p:extLst>
      <p:ext uri="{BB962C8B-B14F-4D97-AF65-F5344CB8AC3E}">
        <p14:creationId xmlns:p14="http://schemas.microsoft.com/office/powerpoint/2010/main" val="2340601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ru-RU"/>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89B32B0-1281-4E1A-B4F3-60148745A6E9}"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850.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image" Target="../media/image650.pn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80.png"/></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56.png"/><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58.png"/></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60.png"/></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62.png"/></Relationships>
</file>

<file path=ppt/slides/_rels/slide3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800.png"/><Relationship Id="rId2" Type="http://schemas.openxmlformats.org/officeDocument/2006/relationships/notesSlide" Target="../notesSlides/notesSlide39.xml"/><Relationship Id="rId1" Type="http://schemas.openxmlformats.org/officeDocument/2006/relationships/slideLayout" Target="../slideLayouts/slideLayout6.xml"/><Relationship Id="rId5" Type="http://schemas.openxmlformats.org/officeDocument/2006/relationships/image" Target="../media/image65.png"/><Relationship Id="rId4" Type="http://schemas.openxmlformats.org/officeDocument/2006/relationships/image" Target="../media/image64.png"/></Relationships>
</file>

<file path=ppt/slides/_rels/slide4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3.xml"/><Relationship Id="rId1" Type="http://schemas.openxmlformats.org/officeDocument/2006/relationships/slideLayout" Target="../slideLayouts/slideLayout6.xml"/><Relationship Id="rId5" Type="http://schemas.openxmlformats.org/officeDocument/2006/relationships/image" Target="../media/image72.png"/><Relationship Id="rId4" Type="http://schemas.openxmlformats.org/officeDocument/2006/relationships/image" Target="../media/image71.png"/></Relationships>
</file>

<file path=ppt/slides/_rels/slide4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4.xml"/><Relationship Id="rId1" Type="http://schemas.openxmlformats.org/officeDocument/2006/relationships/slideLayout" Target="../slideLayouts/slideLayout6.xml"/><Relationship Id="rId5" Type="http://schemas.openxmlformats.org/officeDocument/2006/relationships/image" Target="../media/image75.png"/><Relationship Id="rId4" Type="http://schemas.openxmlformats.org/officeDocument/2006/relationships/image" Target="../media/image74.png"/></Relationships>
</file>

<file path=ppt/slides/_rels/slide4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80.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3.xml"/><Relationship Id="rId1" Type="http://schemas.openxmlformats.org/officeDocument/2006/relationships/slideLayout" Target="../slideLayouts/slideLayout6.xml"/><Relationship Id="rId5" Type="http://schemas.openxmlformats.org/officeDocument/2006/relationships/image" Target="../media/image87.png"/><Relationship Id="rId4" Type="http://schemas.openxmlformats.org/officeDocument/2006/relationships/image" Target="../media/image86.png"/></Relationships>
</file>

<file path=ppt/slides/_rels/slide5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89.png"/></Relationships>
</file>

<file path=ppt/slides/_rels/slide5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image" Target="../media/image91.png"/></Relationships>
</file>

<file path=ppt/slides/_rels/slide5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image" Target="../media/image93.png"/></Relationships>
</file>

<file path=ppt/slides/_rels/slide5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8.xml"/><Relationship Id="rId1" Type="http://schemas.openxmlformats.org/officeDocument/2006/relationships/slideLayout" Target="../slideLayouts/slideLayout6.xml"/><Relationship Id="rId4" Type="http://schemas.openxmlformats.org/officeDocument/2006/relationships/image" Target="../media/image9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59.xml"/><Relationship Id="rId1" Type="http://schemas.openxmlformats.org/officeDocument/2006/relationships/slideLayout" Target="../slideLayouts/slideLayout6.xml"/><Relationship Id="rId4" Type="http://schemas.openxmlformats.org/officeDocument/2006/relationships/image" Target="../media/image98.png"/></Relationships>
</file>

<file path=ppt/slides/_rels/slide6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02.png"/><Relationship Id="rId4" Type="http://schemas.openxmlformats.org/officeDocument/2006/relationships/oleObject" Target="../embeddings/oleObject1.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03.png"/><Relationship Id="rId4" Type="http://schemas.openxmlformats.org/officeDocument/2006/relationships/oleObject" Target="../embeddings/oleObject2.bin"/></Relationships>
</file>

<file path=ppt/slides/_rels/slide6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65.xml"/><Relationship Id="rId1" Type="http://schemas.openxmlformats.org/officeDocument/2006/relationships/slideLayout" Target="../slideLayouts/slideLayout6.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s>
</file>

<file path=ppt/slides/_rels/slide6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69.xml"/><Relationship Id="rId1" Type="http://schemas.openxmlformats.org/officeDocument/2006/relationships/slideLayout" Target="../slideLayouts/slideLayout6.xml"/><Relationship Id="rId4" Type="http://schemas.openxmlformats.org/officeDocument/2006/relationships/image" Target="../media/image111.png"/></Relationships>
</file>

<file path=ppt/slides/_rels/slide71.xml.rels><?xml version="1.0" encoding="UTF-8" standalone="yes"?>
<Relationships xmlns="http://schemas.openxmlformats.org/package/2006/relationships"><Relationship Id="rId3" Type="http://schemas.openxmlformats.org/officeDocument/2006/relationships/image" Target="../media/image112.tif"/><Relationship Id="rId2" Type="http://schemas.openxmlformats.org/officeDocument/2006/relationships/notesSlide" Target="../notesSlides/notesSlide70.xml"/><Relationship Id="rId1" Type="http://schemas.openxmlformats.org/officeDocument/2006/relationships/slideLayout" Target="../slideLayouts/slideLayout6.xml"/><Relationship Id="rId4" Type="http://schemas.openxmlformats.org/officeDocument/2006/relationships/image" Target="../media/image113.png"/></Relationships>
</file>

<file path=ppt/slides/_rels/slide72.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71.xml"/><Relationship Id="rId1" Type="http://schemas.openxmlformats.org/officeDocument/2006/relationships/slideLayout" Target="../slideLayouts/slideLayout6.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73.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72.xml"/><Relationship Id="rId1" Type="http://schemas.openxmlformats.org/officeDocument/2006/relationships/slideLayout" Target="../slideLayouts/slideLayout6.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s>
</file>

<file path=ppt/slides/_rels/slide74.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80.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81.xml"/><Relationship Id="rId1" Type="http://schemas.openxmlformats.org/officeDocument/2006/relationships/slideLayout" Target="../slideLayouts/slideLayout6.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251520" y="260648"/>
            <a:ext cx="8280920" cy="2232248"/>
          </a:xfrm>
        </p:spPr>
        <p:txBody>
          <a:bodyPr>
            <a:noAutofit/>
          </a:bodyPr>
          <a:lstStyle/>
          <a:p>
            <a:r>
              <a:rPr lang="ru-RU" sz="3600" dirty="0" smtClean="0">
                <a:latin typeface="Arial Black" pitchFamily="34" charset="0"/>
              </a:rPr>
              <a:t>Основные понятия и аксиомы геометрии</a:t>
            </a:r>
            <a:endParaRPr lang="ru-RU" sz="3600" dirty="0">
              <a:latin typeface="Arial Black" pitchFamily="34" charset="0"/>
            </a:endParaRPr>
          </a:p>
        </p:txBody>
      </p:sp>
      <p:sp>
        <p:nvSpPr>
          <p:cNvPr id="4" name="Подзаголовок 3"/>
          <p:cNvSpPr>
            <a:spLocks noGrp="1"/>
          </p:cNvSpPr>
          <p:nvPr>
            <p:ph type="subTitle" idx="1"/>
          </p:nvPr>
        </p:nvSpPr>
        <p:spPr>
          <a:xfrm>
            <a:off x="0" y="1988840"/>
            <a:ext cx="9144000" cy="1296144"/>
          </a:xfrm>
          <a:solidFill>
            <a:srgbClr val="DFDBC7"/>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180000" algn="just">
              <a:spcBef>
                <a:spcPts val="0"/>
              </a:spcBef>
            </a:pPr>
            <a:r>
              <a:rPr lang="ru-RU" sz="1600" dirty="0" smtClean="0">
                <a:solidFill>
                  <a:schemeClr val="bg2">
                    <a:lumMod val="10000"/>
                  </a:schemeClr>
                </a:solidFill>
                <a:latin typeface="Arial" pitchFamily="34" charset="0"/>
                <a:cs typeface="Arial" pitchFamily="34" charset="0"/>
              </a:rPr>
              <a:t>ВЕДУЩИЙ:</a:t>
            </a:r>
            <a:r>
              <a:rPr lang="ru-RU" sz="1600" b="1" dirty="0" smtClean="0">
                <a:solidFill>
                  <a:schemeClr val="bg2">
                    <a:lumMod val="10000"/>
                  </a:schemeClr>
                </a:solidFill>
                <a:latin typeface="Arial" pitchFamily="34" charset="0"/>
                <a:cs typeface="Arial" pitchFamily="34" charset="0"/>
              </a:rPr>
              <a:t> Смирнов </a:t>
            </a:r>
            <a:r>
              <a:rPr lang="ru-RU" sz="1600" b="1" dirty="0">
                <a:solidFill>
                  <a:schemeClr val="bg2">
                    <a:lumMod val="10000"/>
                  </a:schemeClr>
                </a:solidFill>
                <a:latin typeface="Arial" pitchFamily="34" charset="0"/>
                <a:cs typeface="Arial" pitchFamily="34" charset="0"/>
              </a:rPr>
              <a:t>Владимир Алексеевич</a:t>
            </a:r>
            <a:r>
              <a:rPr lang="ru-RU" sz="1600" dirty="0">
                <a:solidFill>
                  <a:schemeClr val="bg2">
                    <a:lumMod val="10000"/>
                  </a:schemeClr>
                </a:solidFill>
                <a:latin typeface="Arial" pitchFamily="34" charset="0"/>
                <a:cs typeface="Arial" pitchFamily="34" charset="0"/>
              </a:rPr>
              <a:t>, профессор, </a:t>
            </a:r>
            <a:r>
              <a:rPr lang="ru-RU" sz="1600" dirty="0" smtClean="0">
                <a:solidFill>
                  <a:schemeClr val="bg2">
                    <a:lumMod val="10000"/>
                  </a:schemeClr>
                </a:solidFill>
                <a:latin typeface="Arial" pitchFamily="34" charset="0"/>
                <a:cs typeface="Arial" pitchFamily="34" charset="0"/>
              </a:rPr>
              <a:t>доктор </a:t>
            </a:r>
            <a:r>
              <a:rPr lang="ru-RU" sz="1600" dirty="0">
                <a:solidFill>
                  <a:schemeClr val="bg2">
                    <a:lumMod val="10000"/>
                  </a:schemeClr>
                </a:solidFill>
                <a:latin typeface="Arial" pitchFamily="34" charset="0"/>
                <a:cs typeface="Arial" pitchFamily="34" charset="0"/>
              </a:rPr>
              <a:t>физико-математических наук, </a:t>
            </a:r>
            <a:r>
              <a:rPr lang="ru-RU" sz="1600" dirty="0" smtClean="0">
                <a:solidFill>
                  <a:schemeClr val="bg2">
                    <a:lumMod val="10000"/>
                  </a:schemeClr>
                </a:solidFill>
                <a:latin typeface="Arial" pitchFamily="34" charset="0"/>
                <a:cs typeface="Arial" pitchFamily="34" charset="0"/>
              </a:rPr>
              <a:t>заведующий </a:t>
            </a:r>
            <a:r>
              <a:rPr lang="ru-RU" sz="1600" dirty="0">
                <a:solidFill>
                  <a:schemeClr val="bg2">
                    <a:lumMod val="10000"/>
                  </a:schemeClr>
                </a:solidFill>
                <a:latin typeface="Arial" pitchFamily="34" charset="0"/>
                <a:cs typeface="Arial" pitchFamily="34" charset="0"/>
              </a:rPr>
              <a:t>кафедрой элементарной математики </a:t>
            </a:r>
            <a:r>
              <a:rPr lang="ru-RU" sz="1600" dirty="0" smtClean="0">
                <a:solidFill>
                  <a:schemeClr val="bg2">
                    <a:lumMod val="10000"/>
                  </a:schemeClr>
                </a:solidFill>
                <a:latin typeface="Arial" pitchFamily="34" charset="0"/>
                <a:cs typeface="Arial" pitchFamily="34" charset="0"/>
              </a:rPr>
              <a:t>МПГУ, </a:t>
            </a:r>
            <a:r>
              <a:rPr lang="ru-RU" sz="1600" dirty="0">
                <a:solidFill>
                  <a:schemeClr val="bg2">
                    <a:lumMod val="10000"/>
                  </a:schemeClr>
                </a:solidFill>
                <a:latin typeface="Arial" pitchFamily="34" charset="0"/>
                <a:cs typeface="Arial" pitchFamily="34" charset="0"/>
              </a:rPr>
              <a:t>автор учебников по геометрии </a:t>
            </a:r>
            <a:r>
              <a:rPr lang="ru-RU" sz="1600" dirty="0" smtClean="0">
                <a:solidFill>
                  <a:schemeClr val="bg2">
                    <a:lumMod val="10000"/>
                  </a:schemeClr>
                </a:solidFill>
                <a:latin typeface="Arial" pitchFamily="34" charset="0"/>
                <a:cs typeface="Arial" pitchFamily="34" charset="0"/>
              </a:rPr>
              <a:t>для 7—9 и 10—11 классов</a:t>
            </a:r>
          </a:p>
        </p:txBody>
      </p:sp>
    </p:spTree>
    <p:extLst>
      <p:ext uri="{BB962C8B-B14F-4D97-AF65-F5344CB8AC3E}">
        <p14:creationId xmlns:p14="http://schemas.microsoft.com/office/powerpoint/2010/main" val="9852575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9" name="Text Box 3"/>
          <p:cNvSpPr txBox="1">
            <a:spLocks noChangeArrowheads="1"/>
          </p:cNvSpPr>
          <p:nvPr/>
        </p:nvSpPr>
        <p:spPr bwMode="auto">
          <a:xfrm>
            <a:off x="0" y="685800"/>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sz="3200" dirty="0"/>
              <a:t>	</a:t>
            </a:r>
            <a:r>
              <a:rPr lang="en-US" altLang="ru-RU" dirty="0"/>
              <a:t>6</a:t>
            </a:r>
            <a:r>
              <a:rPr lang="ru-RU" altLang="ru-RU" dirty="0" smtClean="0"/>
              <a:t>. </a:t>
            </a:r>
            <a:r>
              <a:rPr lang="ru-RU" altLang="ru-RU" dirty="0" smtClean="0">
                <a:cs typeface="Times New Roman" panose="02020603050405020304" pitchFamily="18" charset="0"/>
              </a:rPr>
              <a:t>Через </a:t>
            </a:r>
            <a:r>
              <a:rPr lang="ru-RU" altLang="ru-RU" dirty="0">
                <a:cs typeface="Times New Roman" panose="02020603050405020304" pitchFamily="18" charset="0"/>
              </a:rPr>
              <a:t>точку </a:t>
            </a:r>
            <a:r>
              <a:rPr lang="en-US" altLang="ru-RU" i="1" dirty="0">
                <a:cs typeface="Times New Roman" panose="02020603050405020304" pitchFamily="18" charset="0"/>
              </a:rPr>
              <a:t>A</a:t>
            </a:r>
            <a:r>
              <a:rPr lang="en-US" altLang="ru-RU" i="1" dirty="0" smtClean="0">
                <a:cs typeface="Times New Roman" panose="02020603050405020304" pitchFamily="18" charset="0"/>
              </a:rPr>
              <a:t> </a:t>
            </a:r>
            <a:r>
              <a:rPr lang="ru-RU" altLang="ru-RU" dirty="0">
                <a:cs typeface="Times New Roman" panose="02020603050405020304" pitchFamily="18" charset="0"/>
              </a:rPr>
              <a:t>проведите прямую, параллельную прямой </a:t>
            </a:r>
            <a:r>
              <a:rPr lang="en-US" altLang="ru-RU" i="1" dirty="0">
                <a:cs typeface="Times New Roman" panose="02020603050405020304" pitchFamily="18" charset="0"/>
              </a:rPr>
              <a:t>b</a:t>
            </a:r>
            <a:r>
              <a:rPr lang="ru-RU" altLang="ru-RU" dirty="0" smtClean="0">
                <a:cs typeface="Times New Roman" panose="02020603050405020304" pitchFamily="18" charset="0"/>
              </a:rPr>
              <a:t>.</a:t>
            </a:r>
            <a:endParaRPr lang="ru-RU" altLang="ru-RU" dirty="0">
              <a:cs typeface="Times New Roman" panose="02020603050405020304" pitchFamily="18" charset="0"/>
            </a:endParaRPr>
          </a:p>
        </p:txBody>
      </p:sp>
      <p:pic>
        <p:nvPicPr>
          <p:cNvPr id="2" name="Рисунок 1"/>
          <p:cNvPicPr>
            <a:picLocks noChangeAspect="1"/>
          </p:cNvPicPr>
          <p:nvPr/>
        </p:nvPicPr>
        <p:blipFill>
          <a:blip r:embed="rId3"/>
          <a:stretch>
            <a:fillRect/>
          </a:stretch>
        </p:blipFill>
        <p:spPr>
          <a:xfrm>
            <a:off x="1043609" y="1918997"/>
            <a:ext cx="3096344" cy="3096344"/>
          </a:xfrm>
          <a:prstGeom prst="rect">
            <a:avLst/>
          </a:prstGeom>
        </p:spPr>
      </p:pic>
      <p:grpSp>
        <p:nvGrpSpPr>
          <p:cNvPr id="4" name="Группа 3"/>
          <p:cNvGrpSpPr/>
          <p:nvPr/>
        </p:nvGrpSpPr>
        <p:grpSpPr>
          <a:xfrm>
            <a:off x="5076056" y="1918997"/>
            <a:ext cx="3096344" cy="4033657"/>
            <a:chOff x="5076056" y="1918997"/>
            <a:chExt cx="3096344" cy="4033657"/>
          </a:xfrm>
        </p:grpSpPr>
        <p:sp>
          <p:nvSpPr>
            <p:cNvPr id="219142" name="Text Box 6"/>
            <p:cNvSpPr txBox="1">
              <a:spLocks noChangeArrowheads="1"/>
            </p:cNvSpPr>
            <p:nvPr/>
          </p:nvSpPr>
          <p:spPr bwMode="auto">
            <a:xfrm>
              <a:off x="5076056" y="5373216"/>
              <a:ext cx="2016224"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ru-RU" altLang="ru-RU" sz="3200" dirty="0">
                  <a:solidFill>
                    <a:srgbClr val="FF3300"/>
                  </a:solidFill>
                </a:rPr>
                <a:t>Ответ: </a:t>
              </a:r>
              <a:endParaRPr lang="ru-RU" altLang="ru-RU" sz="3200" dirty="0"/>
            </a:p>
          </p:txBody>
        </p:sp>
        <p:pic>
          <p:nvPicPr>
            <p:cNvPr id="3" name="Рисунок 2"/>
            <p:cNvPicPr>
              <a:picLocks noChangeAspect="1"/>
            </p:cNvPicPr>
            <p:nvPr/>
          </p:nvPicPr>
          <p:blipFill>
            <a:blip r:embed="rId4"/>
            <a:stretch>
              <a:fillRect/>
            </a:stretch>
          </p:blipFill>
          <p:spPr>
            <a:xfrm>
              <a:off x="5076056" y="1918997"/>
              <a:ext cx="3096344" cy="3096344"/>
            </a:xfrm>
            <a:prstGeom prst="rect">
              <a:avLst/>
            </a:prstGeom>
          </p:spPr>
        </p:pic>
      </p:grpSp>
    </p:spTree>
    <p:extLst>
      <p:ext uri="{BB962C8B-B14F-4D97-AF65-F5344CB8AC3E}">
        <p14:creationId xmlns:p14="http://schemas.microsoft.com/office/powerpoint/2010/main" val="6299608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56617" y="188640"/>
            <a:ext cx="7772400" cy="457200"/>
          </a:xfrm>
        </p:spPr>
        <p:txBody>
          <a:bodyPr/>
          <a:lstStyle/>
          <a:p>
            <a:pPr eaLnBrk="1" hangingPunct="1"/>
            <a:r>
              <a:rPr lang="en-US" sz="3200" dirty="0" smtClean="0">
                <a:solidFill>
                  <a:srgbClr val="FF3300"/>
                </a:solidFill>
              </a:rPr>
              <a:t>II. </a:t>
            </a:r>
            <a:r>
              <a:rPr lang="ru-RU" sz="3200" dirty="0" smtClean="0">
                <a:solidFill>
                  <a:srgbClr val="FF3300"/>
                </a:solidFill>
              </a:rPr>
              <a:t>Аксиоматический метод</a:t>
            </a:r>
          </a:p>
        </p:txBody>
      </p:sp>
      <p:sp>
        <p:nvSpPr>
          <p:cNvPr id="5123" name="Text Box 9"/>
          <p:cNvSpPr txBox="1">
            <a:spLocks noChangeArrowheads="1"/>
          </p:cNvSpPr>
          <p:nvPr/>
        </p:nvSpPr>
        <p:spPr bwMode="auto">
          <a:xfrm>
            <a:off x="-29183" y="764704"/>
            <a:ext cx="9144000"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ru-RU" sz="2800" dirty="0"/>
              <a:t>	</a:t>
            </a:r>
            <a:r>
              <a:rPr lang="ru-RU" dirty="0"/>
              <a:t>Идея аксиоматического построения геометрии, предложенная и реализованная Евклидом, состоит в том, что если мы не можем определить, что представляет собой исследуемый объект, то следует определить его свойства, выделить существенные признаки объекта и абстрагироваться от несущественных. Эти свойства называются </a:t>
            </a:r>
            <a:r>
              <a:rPr lang="ru-RU" b="1" i="1" dirty="0"/>
              <a:t>аксиомами</a:t>
            </a:r>
            <a:r>
              <a:rPr lang="ru-RU" dirty="0"/>
              <a:t>, что в переводе с греческо­го языка означает “достойное признания, не вызывающее сомнения”.</a:t>
            </a:r>
          </a:p>
          <a:p>
            <a:pPr algn="just" eaLnBrk="1" hangingPunct="1"/>
            <a:r>
              <a:rPr lang="ru-RU" dirty="0"/>
              <a:t>	Например, фигуры шахматного слона могут быть сделаны из разных материалов, иметь разную форму, быть непохожими на настоящих слонов. Все эти признаки не являются для них существенными. Существенными являются правила (аксиомы), по которым они могут передвигаться по шахматной доске.</a:t>
            </a:r>
          </a:p>
        </p:txBody>
      </p:sp>
    </p:spTree>
    <p:extLst>
      <p:ext uri="{BB962C8B-B14F-4D97-AF65-F5344CB8AC3E}">
        <p14:creationId xmlns:p14="http://schemas.microsoft.com/office/powerpoint/2010/main" val="23334943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44450"/>
            <a:ext cx="7772400" cy="457200"/>
          </a:xfrm>
        </p:spPr>
        <p:txBody>
          <a:bodyPr/>
          <a:lstStyle/>
          <a:p>
            <a:pPr eaLnBrk="1" hangingPunct="1"/>
            <a:r>
              <a:rPr lang="ru-RU" sz="2800" dirty="0" smtClean="0">
                <a:solidFill>
                  <a:srgbClr val="FF3300"/>
                </a:solidFill>
              </a:rPr>
              <a:t>Теоремы и доказательства</a:t>
            </a:r>
          </a:p>
        </p:txBody>
      </p:sp>
      <p:sp>
        <p:nvSpPr>
          <p:cNvPr id="6147" name="Text Box 9"/>
          <p:cNvSpPr txBox="1">
            <a:spLocks noChangeArrowheads="1"/>
          </p:cNvSpPr>
          <p:nvPr/>
        </p:nvSpPr>
        <p:spPr bwMode="auto">
          <a:xfrm>
            <a:off x="9525" y="476250"/>
            <a:ext cx="9144000" cy="563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ru-RU" dirty="0"/>
              <a:t>	Каждая наука имеет свои определенные правила. В жизни также приходится иметь дело с теми или иными правилами. Например, различные игры ос­новываются на правилах. При работе с компьютером руководству­ются определенными правилами. Свод законов, регулирующих деятельность человека в той или иной области, также представляет собой набор правил.</a:t>
            </a:r>
          </a:p>
          <a:p>
            <a:pPr algn="just" eaLnBrk="1" hangingPunct="1"/>
            <a:r>
              <a:rPr lang="ru-RU" dirty="0"/>
              <a:t>	Аналогичным образом, аксиомы геометрии можно рассматривать как правила игры в гео­метрию. Используя аксиомы, путем логических рассуждений, выводятся (дока­зываются) свойства геометрических фигур, называемые </a:t>
            </a:r>
            <a:r>
              <a:rPr lang="ru-RU" b="1" i="1" dirty="0"/>
              <a:t>теоремами</a:t>
            </a:r>
            <a:r>
              <a:rPr lang="ru-RU" dirty="0"/>
              <a:t>. Особую роль при этом играют логические рассуждения – </a:t>
            </a:r>
            <a:r>
              <a:rPr lang="ru-RU" b="1" i="1" dirty="0"/>
              <a:t>доказательства</a:t>
            </a:r>
            <a:r>
              <a:rPr lang="ru-RU" dirty="0"/>
              <a:t>. Несмотря на то, что некоторые свойства геометрических фигур могут показаться вытекающими из рисунка, тем не менее, они нуждаются в доказательстве. Рисунок помогает найти доказательство, но не заменяет его.</a:t>
            </a:r>
          </a:p>
        </p:txBody>
      </p:sp>
    </p:spTree>
    <p:extLst>
      <p:ext uri="{BB962C8B-B14F-4D97-AF65-F5344CB8AC3E}">
        <p14:creationId xmlns:p14="http://schemas.microsoft.com/office/powerpoint/2010/main" val="27246022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9728" y="0"/>
            <a:ext cx="9144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ru-RU" dirty="0"/>
              <a:t>	Первые аксиомы </a:t>
            </a:r>
            <a:r>
              <a:rPr lang="ru-RU" dirty="0" smtClean="0"/>
              <a:t>относятся </a:t>
            </a:r>
            <a:r>
              <a:rPr lang="ru-RU" dirty="0"/>
              <a:t>к понятию принадлежности</a:t>
            </a:r>
            <a:r>
              <a:rPr lang="ru-RU" dirty="0" smtClean="0"/>
              <a:t>.</a:t>
            </a:r>
          </a:p>
          <a:p>
            <a:pPr algn="just"/>
            <a:endParaRPr lang="ru-RU" dirty="0"/>
          </a:p>
          <a:p>
            <a:pPr algn="just"/>
            <a:r>
              <a:rPr lang="ru-RU" dirty="0" smtClean="0"/>
              <a:t>	1</a:t>
            </a:r>
            <a:r>
              <a:rPr lang="ru-RU" dirty="0"/>
              <a:t>. </a:t>
            </a:r>
            <a:r>
              <a:rPr lang="ru-RU" i="1" dirty="0">
                <a:solidFill>
                  <a:srgbClr val="FF0000"/>
                </a:solidFill>
              </a:rPr>
              <a:t>Через любые две точки проходит единственная  прямая</a:t>
            </a:r>
            <a:r>
              <a:rPr lang="ru-RU" i="1" dirty="0"/>
              <a:t>.</a:t>
            </a:r>
            <a:endParaRPr lang="ru-RU" dirty="0"/>
          </a:p>
          <a:p>
            <a:pPr algn="just"/>
            <a:r>
              <a:rPr lang="ru-RU" dirty="0" smtClean="0"/>
              <a:t>	2</a:t>
            </a:r>
            <a:r>
              <a:rPr lang="ru-RU" dirty="0"/>
              <a:t>. </a:t>
            </a:r>
            <a:r>
              <a:rPr lang="ru-RU" i="1" dirty="0">
                <a:solidFill>
                  <a:srgbClr val="FF0000"/>
                </a:solidFill>
              </a:rPr>
              <a:t>Для любой прямой существуют точки, принадлежащие этой прямой и точки, ей не принадлежащие</a:t>
            </a:r>
            <a:r>
              <a:rPr lang="ru-RU" i="1" dirty="0"/>
              <a:t>.</a:t>
            </a:r>
            <a:endParaRPr lang="ru-RU" dirty="0"/>
          </a:p>
        </p:txBody>
      </p:sp>
      <p:pic>
        <p:nvPicPr>
          <p:cNvPr id="4" name="Рисунок 3"/>
          <p:cNvPicPr>
            <a:picLocks noChangeAspect="1"/>
          </p:cNvPicPr>
          <p:nvPr/>
        </p:nvPicPr>
        <p:blipFill>
          <a:blip r:embed="rId3"/>
          <a:stretch>
            <a:fillRect/>
          </a:stretch>
        </p:blipFill>
        <p:spPr>
          <a:xfrm>
            <a:off x="2915816" y="2276872"/>
            <a:ext cx="2882464" cy="1800200"/>
          </a:xfrm>
          <a:prstGeom prst="rect">
            <a:avLst/>
          </a:prstGeom>
        </p:spPr>
      </p:pic>
    </p:spTree>
    <p:extLst>
      <p:ext uri="{BB962C8B-B14F-4D97-AF65-F5344CB8AC3E}">
        <p14:creationId xmlns:p14="http://schemas.microsoft.com/office/powerpoint/2010/main" val="5652276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3"/>
          <p:cNvSpPr txBox="1">
            <a:spLocks noChangeArrowheads="1"/>
          </p:cNvSpPr>
          <p:nvPr/>
        </p:nvSpPr>
        <p:spPr bwMode="auto">
          <a:xfrm>
            <a:off x="165370" y="3152442"/>
            <a:ext cx="87630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sz="2800" dirty="0" smtClean="0">
                <a:cs typeface="Times New Roman" charset="0"/>
              </a:rPr>
              <a:t>	</a:t>
            </a:r>
            <a:r>
              <a:rPr lang="ru-RU" dirty="0" smtClean="0">
                <a:cs typeface="Times New Roman" charset="0"/>
              </a:rPr>
              <a:t>В </a:t>
            </a:r>
            <a:r>
              <a:rPr lang="ru-RU" dirty="0">
                <a:cs typeface="Times New Roman" charset="0"/>
              </a:rPr>
              <a:t>качестве аксиомы взаимного расположения точек на прямой </a:t>
            </a:r>
            <a:r>
              <a:rPr lang="ru-RU" dirty="0" smtClean="0">
                <a:cs typeface="Times New Roman" charset="0"/>
              </a:rPr>
              <a:t>принимаются следующие свойства. </a:t>
            </a:r>
            <a:endParaRPr lang="ru-RU" dirty="0"/>
          </a:p>
        </p:txBody>
      </p:sp>
      <p:grpSp>
        <p:nvGrpSpPr>
          <p:cNvPr id="9" name="Group 50"/>
          <p:cNvGrpSpPr>
            <a:grpSpLocks/>
          </p:cNvGrpSpPr>
          <p:nvPr/>
        </p:nvGrpSpPr>
        <p:grpSpPr bwMode="auto">
          <a:xfrm>
            <a:off x="170717" y="2420888"/>
            <a:ext cx="8763000" cy="4002088"/>
            <a:chOff x="123" y="7"/>
            <a:chExt cx="5520" cy="2521"/>
          </a:xfrm>
        </p:grpSpPr>
        <p:sp>
          <p:nvSpPr>
            <p:cNvPr id="10" name="Text Box 24"/>
            <p:cNvSpPr txBox="1">
              <a:spLocks noChangeArrowheads="1"/>
            </p:cNvSpPr>
            <p:nvPr/>
          </p:nvSpPr>
          <p:spPr bwMode="auto">
            <a:xfrm>
              <a:off x="123" y="1035"/>
              <a:ext cx="5520" cy="1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ts val="0"/>
                </a:spcBef>
              </a:pPr>
              <a:r>
                <a:rPr lang="ru-RU" i="1" dirty="0" smtClean="0">
                  <a:cs typeface="Times New Roman" charset="0"/>
                </a:rPr>
                <a:t>	</a:t>
              </a:r>
              <a:r>
                <a:rPr lang="ru-RU" dirty="0" smtClean="0">
                  <a:cs typeface="Times New Roman" charset="0"/>
                </a:rPr>
                <a:t>3. </a:t>
              </a:r>
              <a:r>
                <a:rPr lang="ru-RU" i="1" dirty="0" smtClean="0">
                  <a:solidFill>
                    <a:srgbClr val="FF3300"/>
                  </a:solidFill>
                  <a:cs typeface="Times New Roman" charset="0"/>
                </a:rPr>
                <a:t>Из любых трёх точек на прямой</a:t>
              </a:r>
              <a:r>
                <a:rPr lang="ru-RU" i="1" dirty="0">
                  <a:solidFill>
                    <a:srgbClr val="FF3300"/>
                  </a:solidFill>
                  <a:cs typeface="Times New Roman" charset="0"/>
                </a:rPr>
                <a:t> </a:t>
              </a:r>
              <a:r>
                <a:rPr lang="ru-RU" i="1" dirty="0" smtClean="0">
                  <a:solidFill>
                    <a:srgbClr val="FF3300"/>
                  </a:solidFill>
                  <a:cs typeface="Times New Roman" charset="0"/>
                </a:rPr>
                <a:t>только одна лежит между двумя другими.</a:t>
              </a:r>
            </a:p>
            <a:p>
              <a:pPr algn="just" eaLnBrk="1" hangingPunct="1">
                <a:spcBef>
                  <a:spcPts val="0"/>
                </a:spcBef>
              </a:pPr>
              <a:r>
                <a:rPr lang="ru-RU" i="1" dirty="0" smtClean="0">
                  <a:cs typeface="Times New Roman" charset="0"/>
                </a:rPr>
                <a:t>	</a:t>
              </a:r>
              <a:r>
                <a:rPr lang="ru-RU" dirty="0" smtClean="0">
                  <a:cs typeface="Times New Roman" charset="0"/>
                </a:rPr>
                <a:t>4. </a:t>
              </a:r>
              <a:r>
                <a:rPr lang="ru-RU" i="1" dirty="0" smtClean="0">
                  <a:solidFill>
                    <a:srgbClr val="FF3300"/>
                  </a:solidFill>
                  <a:cs typeface="Times New Roman" charset="0"/>
                </a:rPr>
                <a:t>Каждая </a:t>
              </a:r>
              <a:r>
                <a:rPr lang="ru-RU" i="1" dirty="0">
                  <a:solidFill>
                    <a:srgbClr val="FF3300"/>
                  </a:solidFill>
                  <a:cs typeface="Times New Roman" charset="0"/>
                </a:rPr>
                <a:t>точка на прямой разбивает эту прямую на две части так, что точки из разных частей лежат по разные стороны от данной точки, а точки из одной части лежат по одну сторону от данной точки.</a:t>
              </a:r>
              <a:endParaRPr lang="ru-RU" dirty="0">
                <a:solidFill>
                  <a:srgbClr val="FF3300"/>
                </a:solidFill>
              </a:endParaRPr>
            </a:p>
          </p:txBody>
        </p:sp>
        <p:pic>
          <p:nvPicPr>
            <p:cNvPr id="11"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8" y="7"/>
              <a:ext cx="2045"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Text Box 23"/>
          <p:cNvSpPr txBox="1">
            <a:spLocks noChangeArrowheads="1"/>
          </p:cNvSpPr>
          <p:nvPr/>
        </p:nvSpPr>
        <p:spPr bwMode="auto">
          <a:xfrm>
            <a:off x="165370" y="28000"/>
            <a:ext cx="8763000"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ts val="0"/>
              </a:spcBef>
            </a:pPr>
            <a:r>
              <a:rPr lang="ru-RU" sz="2800" dirty="0" smtClean="0">
                <a:cs typeface="Times New Roman" charset="0"/>
              </a:rPr>
              <a:t>	</a:t>
            </a:r>
            <a:r>
              <a:rPr lang="ru-RU" dirty="0" smtClean="0"/>
              <a:t>Точка на прямой может лежать между двумя данными точками на этой прямой или не лежать между ними.</a:t>
            </a:r>
          </a:p>
          <a:p>
            <a:pPr algn="just" eaLnBrk="1" hangingPunct="1">
              <a:spcBef>
                <a:spcPts val="0"/>
              </a:spcBef>
            </a:pPr>
            <a:r>
              <a:rPr lang="ru-RU" dirty="0"/>
              <a:t>	</a:t>
            </a:r>
            <a:r>
              <a:rPr lang="ru-RU" dirty="0" smtClean="0"/>
              <a:t>Если точка </a:t>
            </a:r>
            <a:r>
              <a:rPr lang="en-US" i="1" dirty="0" smtClean="0"/>
              <a:t>C </a:t>
            </a:r>
            <a:r>
              <a:rPr lang="ru-RU" dirty="0" smtClean="0"/>
              <a:t>лежит между точками </a:t>
            </a:r>
            <a:r>
              <a:rPr lang="en-US" i="1" dirty="0" smtClean="0"/>
              <a:t>A </a:t>
            </a:r>
            <a:r>
              <a:rPr lang="ru-RU" dirty="0" smtClean="0"/>
              <a:t>и </a:t>
            </a:r>
            <a:r>
              <a:rPr lang="en-US" i="1" dirty="0" smtClean="0"/>
              <a:t>B</a:t>
            </a:r>
            <a:r>
              <a:rPr lang="ru-RU" dirty="0" smtClean="0"/>
              <a:t>, то говорят также, что точки </a:t>
            </a:r>
            <a:r>
              <a:rPr lang="en-US" i="1" dirty="0" smtClean="0"/>
              <a:t>A </a:t>
            </a:r>
            <a:r>
              <a:rPr lang="ru-RU" dirty="0" smtClean="0"/>
              <a:t>и </a:t>
            </a:r>
            <a:r>
              <a:rPr lang="en-US" i="1" dirty="0" smtClean="0"/>
              <a:t>B </a:t>
            </a:r>
            <a:r>
              <a:rPr lang="ru-RU" dirty="0" smtClean="0"/>
              <a:t>лежат по разные стороны от точки </a:t>
            </a:r>
            <a:r>
              <a:rPr lang="en-US" i="1" dirty="0" smtClean="0"/>
              <a:t>C</a:t>
            </a:r>
            <a:r>
              <a:rPr lang="ru-RU" dirty="0" smtClean="0"/>
              <a:t>. В противном случае говорят, что точки лежат по одну сторону от точки </a:t>
            </a:r>
            <a:r>
              <a:rPr lang="en-US" i="1" dirty="0" smtClean="0"/>
              <a:t>C</a:t>
            </a:r>
            <a:r>
              <a:rPr lang="ru-RU" dirty="0" smtClean="0"/>
              <a:t>.</a:t>
            </a:r>
            <a:endParaRPr lang="ru-RU" dirty="0"/>
          </a:p>
        </p:txBody>
      </p:sp>
    </p:spTree>
    <p:extLst>
      <p:ext uri="{BB962C8B-B14F-4D97-AF65-F5344CB8AC3E}">
        <p14:creationId xmlns:p14="http://schemas.microsoft.com/office/powerpoint/2010/main" val="4174071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032"/>
          <p:cNvSpPr txBox="1">
            <a:spLocks noChangeArrowheads="1"/>
          </p:cNvSpPr>
          <p:nvPr/>
        </p:nvSpPr>
        <p:spPr bwMode="auto">
          <a:xfrm>
            <a:off x="0" y="0"/>
            <a:ext cx="8991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smtClean="0">
                <a:solidFill>
                  <a:srgbClr val="FF3300"/>
                </a:solidFill>
              </a:rPr>
              <a:t>	Отрезком </a:t>
            </a:r>
            <a:r>
              <a:rPr lang="ru-RU" dirty="0"/>
              <a:t>называется </a:t>
            </a:r>
            <a:r>
              <a:rPr lang="ru-RU" dirty="0" smtClean="0"/>
              <a:t>фигура</a:t>
            </a:r>
            <a:r>
              <a:rPr lang="ru-RU" dirty="0" smtClean="0">
                <a:cs typeface="Times New Roman" charset="0"/>
              </a:rPr>
              <a:t>, образованная двумя точками прямой, </a:t>
            </a:r>
            <a:r>
              <a:rPr lang="ru-RU" dirty="0">
                <a:cs typeface="Times New Roman" charset="0"/>
              </a:rPr>
              <a:t>и </a:t>
            </a:r>
            <a:r>
              <a:rPr lang="ru-RU" dirty="0" smtClean="0">
                <a:cs typeface="Times New Roman" charset="0"/>
              </a:rPr>
              <a:t>всеми точками, лежащими </a:t>
            </a:r>
            <a:r>
              <a:rPr lang="ru-RU" dirty="0">
                <a:cs typeface="Times New Roman" charset="0"/>
              </a:rPr>
              <a:t>между ними</a:t>
            </a:r>
            <a:r>
              <a:rPr lang="ru-RU" dirty="0"/>
              <a:t>. </a:t>
            </a:r>
            <a:r>
              <a:rPr lang="ru-RU" dirty="0">
                <a:cs typeface="Times New Roman" charset="0"/>
              </a:rPr>
              <a:t>При этом сами </a:t>
            </a:r>
            <a:r>
              <a:rPr lang="ru-RU" dirty="0" smtClean="0">
                <a:cs typeface="Times New Roman" charset="0"/>
              </a:rPr>
              <a:t>две данные </a:t>
            </a:r>
            <a:r>
              <a:rPr lang="ru-RU" dirty="0">
                <a:cs typeface="Times New Roman" charset="0"/>
              </a:rPr>
              <a:t>точки называются</a:t>
            </a:r>
            <a:r>
              <a:rPr lang="ru-RU" dirty="0">
                <a:solidFill>
                  <a:schemeClr val="accent1"/>
                </a:solidFill>
                <a:cs typeface="Times New Roman" charset="0"/>
              </a:rPr>
              <a:t> </a:t>
            </a:r>
            <a:r>
              <a:rPr lang="ru-RU" dirty="0">
                <a:solidFill>
                  <a:srgbClr val="FF3300"/>
                </a:solidFill>
                <a:cs typeface="Times New Roman" charset="0"/>
              </a:rPr>
              <a:t>концами отрезка.</a:t>
            </a:r>
            <a:r>
              <a:rPr lang="ru-RU" dirty="0">
                <a:solidFill>
                  <a:schemeClr val="accent1"/>
                </a:solidFill>
              </a:rPr>
              <a:t> </a:t>
            </a:r>
          </a:p>
        </p:txBody>
      </p:sp>
      <p:pic>
        <p:nvPicPr>
          <p:cNvPr id="3076" name="Picture 10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8506" y="1200329"/>
            <a:ext cx="2414588"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85" name="Text Box 1037"/>
          <p:cNvSpPr txBox="1">
            <a:spLocks noChangeArrowheads="1"/>
          </p:cNvSpPr>
          <p:nvPr/>
        </p:nvSpPr>
        <p:spPr bwMode="auto">
          <a:xfrm>
            <a:off x="0" y="1916832"/>
            <a:ext cx="910850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smtClean="0"/>
              <a:t>	Отрезок </a:t>
            </a:r>
            <a:r>
              <a:rPr lang="ru-RU" dirty="0"/>
              <a:t>обозначается указанием его концов,</a:t>
            </a:r>
            <a:r>
              <a:rPr lang="en-US" dirty="0"/>
              <a:t> </a:t>
            </a:r>
            <a:r>
              <a:rPr lang="ru-RU" dirty="0"/>
              <a:t>например, отрезок с концами </a:t>
            </a:r>
            <a:r>
              <a:rPr lang="en-US" i="1" dirty="0"/>
              <a:t>A </a:t>
            </a:r>
            <a:r>
              <a:rPr lang="ru-RU" dirty="0"/>
              <a:t>и </a:t>
            </a:r>
            <a:r>
              <a:rPr lang="en-US" i="1" dirty="0"/>
              <a:t>B</a:t>
            </a:r>
            <a:r>
              <a:rPr lang="ru-RU" dirty="0"/>
              <a:t> обозначается</a:t>
            </a:r>
            <a:r>
              <a:rPr lang="ru-RU" i="1" dirty="0"/>
              <a:t> </a:t>
            </a:r>
            <a:r>
              <a:rPr lang="en-US" i="1" dirty="0"/>
              <a:t>AB</a:t>
            </a:r>
            <a:r>
              <a:rPr lang="en-US" dirty="0"/>
              <a:t>.</a:t>
            </a:r>
            <a:endParaRPr lang="ru-RU" dirty="0"/>
          </a:p>
        </p:txBody>
      </p:sp>
      <p:grpSp>
        <p:nvGrpSpPr>
          <p:cNvPr id="7" name="Group 10"/>
          <p:cNvGrpSpPr>
            <a:grpSpLocks/>
          </p:cNvGrpSpPr>
          <p:nvPr/>
        </p:nvGrpSpPr>
        <p:grpSpPr bwMode="auto">
          <a:xfrm>
            <a:off x="0" y="3120156"/>
            <a:ext cx="9144000" cy="1674813"/>
            <a:chOff x="192" y="15"/>
            <a:chExt cx="5568" cy="1055"/>
          </a:xfrm>
        </p:grpSpPr>
        <p:sp>
          <p:nvSpPr>
            <p:cNvPr id="8" name="Text Box 6"/>
            <p:cNvSpPr txBox="1">
              <a:spLocks noChangeArrowheads="1"/>
            </p:cNvSpPr>
            <p:nvPr/>
          </p:nvSpPr>
          <p:spPr bwMode="auto">
            <a:xfrm>
              <a:off x="192" y="15"/>
              <a:ext cx="5568" cy="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smtClean="0">
                  <a:solidFill>
                    <a:srgbClr val="FF3300"/>
                  </a:solidFill>
                </a:rPr>
                <a:t>	Л</a:t>
              </a:r>
              <a:r>
                <a:rPr lang="ru-RU" dirty="0" smtClean="0">
                  <a:solidFill>
                    <a:srgbClr val="FF3300"/>
                  </a:solidFill>
                  <a:cs typeface="Times New Roman" charset="0"/>
                </a:rPr>
                <a:t>учом</a:t>
              </a:r>
              <a:r>
                <a:rPr lang="ru-RU" dirty="0">
                  <a:cs typeface="Times New Roman" charset="0"/>
                </a:rPr>
                <a:t>, или</a:t>
              </a:r>
              <a:r>
                <a:rPr lang="ru-RU" dirty="0">
                  <a:solidFill>
                    <a:schemeClr val="accent1"/>
                  </a:solidFill>
                  <a:cs typeface="Times New Roman" charset="0"/>
                </a:rPr>
                <a:t> </a:t>
              </a:r>
              <a:r>
                <a:rPr lang="ru-RU" dirty="0">
                  <a:solidFill>
                    <a:srgbClr val="FF3300"/>
                  </a:solidFill>
                  <a:cs typeface="Times New Roman" charset="0"/>
                </a:rPr>
                <a:t>полупрямой</a:t>
              </a:r>
              <a:r>
                <a:rPr lang="ru-RU" dirty="0">
                  <a:cs typeface="Times New Roman" charset="0"/>
                </a:rPr>
                <a:t>, называется </a:t>
              </a:r>
              <a:r>
                <a:rPr lang="ru-RU" dirty="0" smtClean="0">
                  <a:cs typeface="Times New Roman" charset="0"/>
                </a:rPr>
                <a:t>фигура, образованная точкой прямой, </a:t>
              </a:r>
              <a:r>
                <a:rPr lang="ru-RU" dirty="0">
                  <a:cs typeface="Times New Roman" charset="0"/>
                </a:rPr>
                <a:t>и </a:t>
              </a:r>
              <a:r>
                <a:rPr lang="ru-RU" dirty="0" smtClean="0">
                  <a:cs typeface="Times New Roman" charset="0"/>
                </a:rPr>
                <a:t>всеми точками этой прямой, лежащими </a:t>
              </a:r>
              <a:r>
                <a:rPr lang="ru-RU" dirty="0">
                  <a:cs typeface="Times New Roman" charset="0"/>
                </a:rPr>
                <a:t>от </a:t>
              </a:r>
              <a:r>
                <a:rPr lang="ru-RU" dirty="0" smtClean="0">
                  <a:cs typeface="Times New Roman" charset="0"/>
                </a:rPr>
                <a:t>неё </a:t>
              </a:r>
              <a:r>
                <a:rPr lang="ru-RU" dirty="0">
                  <a:cs typeface="Times New Roman" charset="0"/>
                </a:rPr>
                <a:t>по одну сторону. При этом сама данная точка называется</a:t>
              </a:r>
              <a:r>
                <a:rPr lang="ru-RU" dirty="0">
                  <a:solidFill>
                    <a:schemeClr val="accent1"/>
                  </a:solidFill>
                  <a:cs typeface="Times New Roman" charset="0"/>
                </a:rPr>
                <a:t> </a:t>
              </a:r>
              <a:r>
                <a:rPr lang="ru-RU" dirty="0">
                  <a:solidFill>
                    <a:srgbClr val="FF3300"/>
                  </a:solidFill>
                  <a:cs typeface="Times New Roman" charset="0"/>
                </a:rPr>
                <a:t>началом</a:t>
              </a:r>
              <a:r>
                <a:rPr lang="ru-RU" dirty="0">
                  <a:cs typeface="Times New Roman" charset="0"/>
                </a:rPr>
                <a:t>, или</a:t>
              </a:r>
              <a:r>
                <a:rPr lang="ru-RU" dirty="0">
                  <a:solidFill>
                    <a:schemeClr val="accent1"/>
                  </a:solidFill>
                  <a:cs typeface="Times New Roman" charset="0"/>
                </a:rPr>
                <a:t> </a:t>
              </a:r>
              <a:r>
                <a:rPr lang="ru-RU" dirty="0">
                  <a:solidFill>
                    <a:srgbClr val="FF3300"/>
                  </a:solidFill>
                  <a:cs typeface="Times New Roman" charset="0"/>
                </a:rPr>
                <a:t>вершиной</a:t>
              </a:r>
              <a:r>
                <a:rPr lang="ru-RU" dirty="0">
                  <a:solidFill>
                    <a:schemeClr val="accent1"/>
                  </a:solidFill>
                  <a:cs typeface="Times New Roman" charset="0"/>
                </a:rPr>
                <a:t> </a:t>
              </a:r>
              <a:r>
                <a:rPr lang="ru-RU" dirty="0">
                  <a:cs typeface="Times New Roman" charset="0"/>
                </a:rPr>
                <a:t>луча.</a:t>
              </a:r>
            </a:p>
          </p:txBody>
        </p:sp>
        <p:pic>
          <p:nvPicPr>
            <p:cNvPr id="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8" y="771"/>
              <a:ext cx="1878" cy="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Text Box 9"/>
          <p:cNvSpPr txBox="1">
            <a:spLocks noChangeArrowheads="1"/>
          </p:cNvSpPr>
          <p:nvPr/>
        </p:nvSpPr>
        <p:spPr bwMode="auto">
          <a:xfrm>
            <a:off x="0" y="4941168"/>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smtClean="0">
                <a:cs typeface="Times New Roman" charset="0"/>
              </a:rPr>
              <a:t>	Для </a:t>
            </a:r>
            <a:r>
              <a:rPr lang="ru-RU" dirty="0">
                <a:cs typeface="Times New Roman" charset="0"/>
              </a:rPr>
              <a:t>обозначения лучей используются пары прописных латинских букв, например, </a:t>
            </a:r>
            <a:r>
              <a:rPr lang="en-US" i="1" dirty="0">
                <a:cs typeface="Times New Roman" charset="0"/>
              </a:rPr>
              <a:t>AB</a:t>
            </a:r>
            <a:r>
              <a:rPr lang="ru-RU" dirty="0">
                <a:cs typeface="Times New Roman" charset="0"/>
              </a:rPr>
              <a:t>, первая из которых обозначает начало луча, а вторая - какую-нибудь точку, принадлежащую лучу</a:t>
            </a:r>
            <a:r>
              <a:rPr lang="ru-RU" dirty="0"/>
              <a:t>.</a:t>
            </a:r>
            <a:r>
              <a:rPr lang="ru-RU" dirty="0">
                <a:solidFill>
                  <a:schemeClr val="accent1"/>
                </a:solidFill>
                <a:cs typeface="Times New Roman" charset="0"/>
              </a:rPr>
              <a:t> </a:t>
            </a:r>
          </a:p>
        </p:txBody>
      </p:sp>
    </p:spTree>
    <p:extLst>
      <p:ext uri="{BB962C8B-B14F-4D97-AF65-F5344CB8AC3E}">
        <p14:creationId xmlns:p14="http://schemas.microsoft.com/office/powerpoint/2010/main" val="10254860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2052"/>
          <p:cNvSpPr txBox="1">
            <a:spLocks noChangeArrowheads="1"/>
          </p:cNvSpPr>
          <p:nvPr/>
        </p:nvSpPr>
        <p:spPr bwMode="auto">
          <a:xfrm>
            <a:off x="0" y="381000"/>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smtClean="0">
                <a:cs typeface="Times New Roman" charset="0"/>
              </a:rPr>
              <a:t>	Одной </a:t>
            </a:r>
            <a:r>
              <a:rPr lang="ru-RU" dirty="0">
                <a:cs typeface="Times New Roman" charset="0"/>
              </a:rPr>
              <a:t>из основных операций, которую можно производить с отрезками, является операция </a:t>
            </a:r>
            <a:r>
              <a:rPr lang="ru-RU" dirty="0">
                <a:solidFill>
                  <a:srgbClr val="FF3300"/>
                </a:solidFill>
                <a:cs typeface="Times New Roman" charset="0"/>
              </a:rPr>
              <a:t>откладывания данного отрезка</a:t>
            </a:r>
            <a:r>
              <a:rPr lang="ru-RU" dirty="0">
                <a:cs typeface="Times New Roman" charset="0"/>
              </a:rPr>
              <a:t> на данном луче от его вершины. Получающийся при этом отрезок называется </a:t>
            </a:r>
            <a:r>
              <a:rPr lang="ru-RU" dirty="0">
                <a:solidFill>
                  <a:srgbClr val="FF3300"/>
                </a:solidFill>
                <a:cs typeface="Times New Roman" charset="0"/>
              </a:rPr>
              <a:t>равным</a:t>
            </a:r>
            <a:r>
              <a:rPr lang="ru-RU" dirty="0">
                <a:cs typeface="Times New Roman" charset="0"/>
              </a:rPr>
              <a:t> исходному отрезку. </a:t>
            </a:r>
          </a:p>
        </p:txBody>
      </p:sp>
      <p:sp>
        <p:nvSpPr>
          <p:cNvPr id="2052" name="Text Box 2055"/>
          <p:cNvSpPr txBox="1">
            <a:spLocks noChangeArrowheads="1"/>
          </p:cNvSpPr>
          <p:nvPr/>
        </p:nvSpPr>
        <p:spPr bwMode="auto">
          <a:xfrm>
            <a:off x="0" y="1828800"/>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smtClean="0">
                <a:cs typeface="Times New Roman" charset="0"/>
              </a:rPr>
              <a:t>	В </a:t>
            </a:r>
            <a:r>
              <a:rPr lang="ru-RU" dirty="0">
                <a:cs typeface="Times New Roman" charset="0"/>
              </a:rPr>
              <a:t>качестве аксиомы принимается следующее свойство.</a:t>
            </a:r>
          </a:p>
          <a:p>
            <a:pPr algn="just" eaLnBrk="1" hangingPunct="1">
              <a:spcBef>
                <a:spcPct val="50000"/>
              </a:spcBef>
            </a:pPr>
            <a:r>
              <a:rPr lang="ru-RU" dirty="0">
                <a:cs typeface="Times New Roman" charset="0"/>
              </a:rPr>
              <a:t> </a:t>
            </a:r>
            <a:r>
              <a:rPr lang="ru-RU" dirty="0" smtClean="0">
                <a:cs typeface="Times New Roman" charset="0"/>
              </a:rPr>
              <a:t>	5. </a:t>
            </a:r>
            <a:r>
              <a:rPr lang="ru-RU" i="1" dirty="0" smtClean="0">
                <a:solidFill>
                  <a:srgbClr val="FF3300"/>
                </a:solidFill>
                <a:cs typeface="Times New Roman" charset="0"/>
              </a:rPr>
              <a:t>На </a:t>
            </a:r>
            <a:r>
              <a:rPr lang="ru-RU" i="1" dirty="0">
                <a:solidFill>
                  <a:srgbClr val="FF3300"/>
                </a:solidFill>
                <a:cs typeface="Times New Roman" charset="0"/>
              </a:rPr>
              <a:t>любом луче от его начала можно отложить только один отрезок</a:t>
            </a:r>
            <a:r>
              <a:rPr lang="ru-RU" dirty="0">
                <a:solidFill>
                  <a:srgbClr val="FF3300"/>
                </a:solidFill>
                <a:cs typeface="Times New Roman" charset="0"/>
              </a:rPr>
              <a:t>, </a:t>
            </a:r>
            <a:r>
              <a:rPr lang="ru-RU" i="1" dirty="0">
                <a:solidFill>
                  <a:srgbClr val="FF3300"/>
                </a:solidFill>
                <a:cs typeface="Times New Roman" charset="0"/>
              </a:rPr>
              <a:t>равный данному</a:t>
            </a:r>
            <a:r>
              <a:rPr lang="ru-RU" dirty="0">
                <a:solidFill>
                  <a:srgbClr val="FF3300"/>
                </a:solidFill>
                <a:cs typeface="Times New Roman" charset="0"/>
              </a:rPr>
              <a:t>.</a:t>
            </a:r>
          </a:p>
        </p:txBody>
      </p:sp>
      <p:sp>
        <p:nvSpPr>
          <p:cNvPr id="2053" name="Text Box 2056"/>
          <p:cNvSpPr txBox="1">
            <a:spLocks noChangeArrowheads="1"/>
          </p:cNvSpPr>
          <p:nvPr/>
        </p:nvSpPr>
        <p:spPr bwMode="auto">
          <a:xfrm>
            <a:off x="0" y="3276600"/>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smtClean="0">
                <a:cs typeface="Times New Roman" charset="0"/>
              </a:rPr>
              <a:t>	Равенство </a:t>
            </a:r>
            <a:r>
              <a:rPr lang="ru-RU" dirty="0">
                <a:cs typeface="Times New Roman" charset="0"/>
              </a:rPr>
              <a:t>отрезков </a:t>
            </a:r>
            <a:r>
              <a:rPr lang="ru-RU" i="1" dirty="0">
                <a:cs typeface="Times New Roman" charset="0"/>
              </a:rPr>
              <a:t>АВ</a:t>
            </a:r>
            <a:r>
              <a:rPr lang="ru-RU" dirty="0">
                <a:cs typeface="Times New Roman" charset="0"/>
              </a:rPr>
              <a:t> и </a:t>
            </a:r>
            <a:r>
              <a:rPr lang="ru-RU" i="1" dirty="0">
                <a:cs typeface="Times New Roman" charset="0"/>
              </a:rPr>
              <a:t>А</a:t>
            </a:r>
            <a:r>
              <a:rPr lang="ru-RU" baseline="-30000" dirty="0">
                <a:cs typeface="Times New Roman" charset="0"/>
              </a:rPr>
              <a:t>1</a:t>
            </a:r>
            <a:r>
              <a:rPr lang="ru-RU" i="1" dirty="0">
                <a:cs typeface="Times New Roman" charset="0"/>
              </a:rPr>
              <a:t>В</a:t>
            </a:r>
            <a:r>
              <a:rPr lang="ru-RU" baseline="-30000" dirty="0">
                <a:cs typeface="Times New Roman" charset="0"/>
              </a:rPr>
              <a:t>1</a:t>
            </a:r>
            <a:r>
              <a:rPr lang="ru-RU" dirty="0">
                <a:cs typeface="Times New Roman" charset="0"/>
              </a:rPr>
              <a:t> записывается в виде </a:t>
            </a:r>
            <a:r>
              <a:rPr lang="ru-RU" i="1" dirty="0">
                <a:cs typeface="Times New Roman" charset="0"/>
              </a:rPr>
              <a:t>АВ</a:t>
            </a:r>
            <a:r>
              <a:rPr lang="ru-RU" i="1" dirty="0"/>
              <a:t> </a:t>
            </a:r>
            <a:r>
              <a:rPr lang="ru-RU" i="1" dirty="0">
                <a:cs typeface="Times New Roman" charset="0"/>
              </a:rPr>
              <a:t>=</a:t>
            </a:r>
            <a:r>
              <a:rPr lang="ru-RU" i="1" dirty="0"/>
              <a:t> </a:t>
            </a:r>
            <a:r>
              <a:rPr lang="ru-RU" i="1" dirty="0">
                <a:cs typeface="Times New Roman" charset="0"/>
              </a:rPr>
              <a:t>А</a:t>
            </a:r>
            <a:r>
              <a:rPr lang="ru-RU" baseline="-30000" dirty="0">
                <a:cs typeface="Times New Roman" charset="0"/>
              </a:rPr>
              <a:t>1</a:t>
            </a:r>
            <a:r>
              <a:rPr lang="ru-RU" i="1" dirty="0">
                <a:cs typeface="Times New Roman" charset="0"/>
              </a:rPr>
              <a:t>В</a:t>
            </a:r>
            <a:r>
              <a:rPr lang="ru-RU" baseline="-30000" dirty="0">
                <a:cs typeface="Times New Roman" charset="0"/>
              </a:rPr>
              <a:t>1</a:t>
            </a:r>
            <a:r>
              <a:rPr lang="ru-RU" dirty="0">
                <a:cs typeface="Times New Roman" charset="0"/>
              </a:rPr>
              <a:t>. Оно означает, что если один из этих отрезков, например </a:t>
            </a:r>
            <a:r>
              <a:rPr lang="ru-RU" i="1" dirty="0">
                <a:cs typeface="Times New Roman" charset="0"/>
              </a:rPr>
              <a:t>АВ</a:t>
            </a:r>
            <a:r>
              <a:rPr lang="ru-RU" dirty="0">
                <a:cs typeface="Times New Roman" charset="0"/>
              </a:rPr>
              <a:t>, отложить на луче </a:t>
            </a:r>
            <a:r>
              <a:rPr lang="ru-RU" i="1" dirty="0">
                <a:cs typeface="Times New Roman" charset="0"/>
              </a:rPr>
              <a:t>А</a:t>
            </a:r>
            <a:r>
              <a:rPr lang="ru-RU" baseline="-30000" dirty="0">
                <a:cs typeface="Times New Roman" charset="0"/>
              </a:rPr>
              <a:t>1</a:t>
            </a:r>
            <a:r>
              <a:rPr lang="ru-RU" i="1" dirty="0">
                <a:cs typeface="Times New Roman" charset="0"/>
              </a:rPr>
              <a:t>В</a:t>
            </a:r>
            <a:r>
              <a:rPr lang="ru-RU" baseline="-30000" dirty="0">
                <a:cs typeface="Times New Roman" charset="0"/>
              </a:rPr>
              <a:t>1</a:t>
            </a:r>
            <a:r>
              <a:rPr lang="ru-RU" i="1" dirty="0">
                <a:cs typeface="Times New Roman" charset="0"/>
              </a:rPr>
              <a:t> </a:t>
            </a:r>
            <a:r>
              <a:rPr lang="ru-RU" dirty="0">
                <a:cs typeface="Times New Roman" charset="0"/>
              </a:rPr>
              <a:t>от точки </a:t>
            </a:r>
            <a:r>
              <a:rPr lang="ru-RU" i="1" dirty="0">
                <a:cs typeface="Times New Roman" charset="0"/>
              </a:rPr>
              <a:t>А</a:t>
            </a:r>
            <a:r>
              <a:rPr lang="ru-RU" baseline="-30000" dirty="0">
                <a:cs typeface="Times New Roman" charset="0"/>
              </a:rPr>
              <a:t>1</a:t>
            </a:r>
            <a:r>
              <a:rPr lang="ru-RU" dirty="0">
                <a:cs typeface="Times New Roman" charset="0"/>
              </a:rPr>
              <a:t>, то </a:t>
            </a:r>
            <a:r>
              <a:rPr lang="ru-RU" dirty="0" smtClean="0">
                <a:cs typeface="Times New Roman" charset="0"/>
              </a:rPr>
              <a:t>получим отрезок </a:t>
            </a:r>
            <a:r>
              <a:rPr lang="ru-RU" i="1" dirty="0">
                <a:cs typeface="Times New Roman" charset="0"/>
              </a:rPr>
              <a:t>А</a:t>
            </a:r>
            <a:r>
              <a:rPr lang="ru-RU" baseline="-30000" dirty="0">
                <a:cs typeface="Times New Roman" charset="0"/>
              </a:rPr>
              <a:t>1</a:t>
            </a:r>
            <a:r>
              <a:rPr lang="ru-RU" i="1" dirty="0">
                <a:cs typeface="Times New Roman" charset="0"/>
              </a:rPr>
              <a:t>В</a:t>
            </a:r>
            <a:r>
              <a:rPr lang="ru-RU" baseline="-30000" dirty="0">
                <a:cs typeface="Times New Roman" charset="0"/>
              </a:rPr>
              <a:t>1</a:t>
            </a:r>
            <a:r>
              <a:rPr lang="ru-RU" dirty="0">
                <a:cs typeface="Times New Roman" charset="0"/>
              </a:rPr>
              <a:t>. </a:t>
            </a:r>
          </a:p>
        </p:txBody>
      </p:sp>
      <p:sp>
        <p:nvSpPr>
          <p:cNvPr id="2054" name="Text Box 2058"/>
          <p:cNvSpPr txBox="1">
            <a:spLocks noChangeArrowheads="1"/>
          </p:cNvSpPr>
          <p:nvPr/>
        </p:nvSpPr>
        <p:spPr bwMode="auto">
          <a:xfrm>
            <a:off x="0" y="4724400"/>
            <a:ext cx="9144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smtClean="0">
                <a:cs typeface="Times New Roman" charset="0"/>
              </a:rPr>
              <a:t>	Если </a:t>
            </a:r>
            <a:r>
              <a:rPr lang="ru-RU" dirty="0">
                <a:cs typeface="Times New Roman" charset="0"/>
              </a:rPr>
              <a:t>при откладывании отрезка </a:t>
            </a:r>
            <a:r>
              <a:rPr lang="ru-RU" i="1" dirty="0">
                <a:cs typeface="Times New Roman" charset="0"/>
              </a:rPr>
              <a:t>АВ</a:t>
            </a:r>
            <a:r>
              <a:rPr lang="ru-RU" dirty="0">
                <a:cs typeface="Times New Roman" charset="0"/>
              </a:rPr>
              <a:t> на луче </a:t>
            </a:r>
            <a:r>
              <a:rPr lang="ru-RU" i="1" dirty="0">
                <a:cs typeface="Times New Roman" charset="0"/>
              </a:rPr>
              <a:t>А</a:t>
            </a:r>
            <a:r>
              <a:rPr lang="ru-RU" baseline="-30000" dirty="0">
                <a:cs typeface="Times New Roman" charset="0"/>
              </a:rPr>
              <a:t>1</a:t>
            </a:r>
            <a:r>
              <a:rPr lang="ru-RU" i="1" dirty="0">
                <a:cs typeface="Times New Roman" charset="0"/>
              </a:rPr>
              <a:t>В</a:t>
            </a:r>
            <a:r>
              <a:rPr lang="ru-RU" baseline="-30000" dirty="0">
                <a:cs typeface="Times New Roman" charset="0"/>
              </a:rPr>
              <a:t>1</a:t>
            </a:r>
            <a:r>
              <a:rPr lang="ru-RU" dirty="0">
                <a:cs typeface="Times New Roman" charset="0"/>
              </a:rPr>
              <a:t> от точки </a:t>
            </a:r>
            <a:r>
              <a:rPr lang="ru-RU" i="1" dirty="0">
                <a:cs typeface="Times New Roman" charset="0"/>
              </a:rPr>
              <a:t>А</a:t>
            </a:r>
            <a:r>
              <a:rPr lang="ru-RU" baseline="-30000" dirty="0">
                <a:cs typeface="Times New Roman" charset="0"/>
              </a:rPr>
              <a:t>1</a:t>
            </a:r>
            <a:r>
              <a:rPr lang="ru-RU" dirty="0">
                <a:cs typeface="Times New Roman" charset="0"/>
              </a:rPr>
              <a:t> точка </a:t>
            </a:r>
            <a:r>
              <a:rPr lang="ru-RU" i="1" dirty="0">
                <a:cs typeface="Times New Roman" charset="0"/>
              </a:rPr>
              <a:t>В</a:t>
            </a:r>
            <a:r>
              <a:rPr lang="ru-RU" dirty="0">
                <a:cs typeface="Times New Roman" charset="0"/>
              </a:rPr>
              <a:t> переходит в точку </a:t>
            </a:r>
            <a:r>
              <a:rPr lang="en-US" i="1" dirty="0">
                <a:cs typeface="Times New Roman" charset="0"/>
              </a:rPr>
              <a:t>B</a:t>
            </a:r>
            <a:r>
              <a:rPr lang="ru-RU" i="1" dirty="0">
                <a:cs typeface="Times New Roman" charset="0"/>
              </a:rPr>
              <a:t>'</a:t>
            </a:r>
            <a:r>
              <a:rPr lang="ru-RU" dirty="0">
                <a:cs typeface="Times New Roman" charset="0"/>
              </a:rPr>
              <a:t>, лежащую между точками </a:t>
            </a:r>
            <a:r>
              <a:rPr lang="ru-RU" i="1" dirty="0">
                <a:cs typeface="Times New Roman" charset="0"/>
              </a:rPr>
              <a:t>А</a:t>
            </a:r>
            <a:r>
              <a:rPr lang="ru-RU" baseline="-30000" dirty="0">
                <a:cs typeface="Times New Roman" charset="0"/>
              </a:rPr>
              <a:t>1</a:t>
            </a:r>
            <a:r>
              <a:rPr lang="ru-RU" dirty="0">
                <a:cs typeface="Times New Roman" charset="0"/>
              </a:rPr>
              <a:t> и </a:t>
            </a:r>
            <a:r>
              <a:rPr lang="ru-RU" i="1" dirty="0">
                <a:cs typeface="Times New Roman" charset="0"/>
              </a:rPr>
              <a:t>В</a:t>
            </a:r>
            <a:r>
              <a:rPr lang="ru-RU" baseline="-30000" dirty="0">
                <a:cs typeface="Times New Roman" charset="0"/>
              </a:rPr>
              <a:t>1</a:t>
            </a:r>
            <a:r>
              <a:rPr lang="ru-RU" dirty="0">
                <a:cs typeface="Times New Roman" charset="0"/>
              </a:rPr>
              <a:t>, то говорят, что отрезок </a:t>
            </a:r>
            <a:r>
              <a:rPr lang="ru-RU" i="1" dirty="0">
                <a:cs typeface="Times New Roman" charset="0"/>
              </a:rPr>
              <a:t>АВ</a:t>
            </a:r>
            <a:r>
              <a:rPr lang="ru-RU" dirty="0">
                <a:cs typeface="Times New Roman" charset="0"/>
              </a:rPr>
              <a:t> </a:t>
            </a:r>
            <a:r>
              <a:rPr lang="ru-RU" dirty="0">
                <a:solidFill>
                  <a:srgbClr val="FF3300"/>
                </a:solidFill>
                <a:cs typeface="Times New Roman" charset="0"/>
              </a:rPr>
              <a:t>меньше</a:t>
            </a:r>
            <a:r>
              <a:rPr lang="ru-RU" dirty="0">
                <a:cs typeface="Times New Roman" charset="0"/>
              </a:rPr>
              <a:t> отрезка </a:t>
            </a:r>
            <a:r>
              <a:rPr lang="ru-RU" i="1" dirty="0">
                <a:cs typeface="Times New Roman" charset="0"/>
              </a:rPr>
              <a:t>А</a:t>
            </a:r>
            <a:r>
              <a:rPr lang="ru-RU" baseline="-30000" dirty="0">
                <a:cs typeface="Times New Roman" charset="0"/>
              </a:rPr>
              <a:t>1</a:t>
            </a:r>
            <a:r>
              <a:rPr lang="ru-RU" i="1" dirty="0">
                <a:cs typeface="Times New Roman" charset="0"/>
              </a:rPr>
              <a:t>В</a:t>
            </a:r>
            <a:r>
              <a:rPr lang="ru-RU" baseline="-30000" dirty="0">
                <a:cs typeface="Times New Roman" charset="0"/>
              </a:rPr>
              <a:t>1</a:t>
            </a:r>
            <a:r>
              <a:rPr lang="ru-RU" dirty="0">
                <a:cs typeface="Times New Roman" charset="0"/>
              </a:rPr>
              <a:t> и обозначают </a:t>
            </a:r>
            <a:r>
              <a:rPr lang="ru-RU" i="1" dirty="0">
                <a:cs typeface="Times New Roman" charset="0"/>
              </a:rPr>
              <a:t>АВ &lt; А</a:t>
            </a:r>
            <a:r>
              <a:rPr lang="ru-RU" baseline="-30000" dirty="0">
                <a:cs typeface="Times New Roman" charset="0"/>
              </a:rPr>
              <a:t>1</a:t>
            </a:r>
            <a:r>
              <a:rPr lang="ru-RU" i="1" dirty="0">
                <a:cs typeface="Times New Roman" charset="0"/>
              </a:rPr>
              <a:t>В</a:t>
            </a:r>
            <a:r>
              <a:rPr lang="ru-RU" baseline="-30000" dirty="0">
                <a:cs typeface="Times New Roman" charset="0"/>
              </a:rPr>
              <a:t>1</a:t>
            </a:r>
            <a:r>
              <a:rPr lang="ru-RU" dirty="0">
                <a:cs typeface="Times New Roman" charset="0"/>
              </a:rPr>
              <a:t>. </a:t>
            </a:r>
            <a:r>
              <a:rPr lang="ru-RU" dirty="0" smtClean="0">
                <a:cs typeface="Times New Roman" charset="0"/>
              </a:rPr>
              <a:t>Говорят </a:t>
            </a:r>
            <a:r>
              <a:rPr lang="ru-RU" dirty="0">
                <a:cs typeface="Times New Roman" charset="0"/>
              </a:rPr>
              <a:t>также, что отрезок </a:t>
            </a:r>
            <a:r>
              <a:rPr lang="ru-RU" i="1" dirty="0">
                <a:cs typeface="Times New Roman" charset="0"/>
              </a:rPr>
              <a:t>А</a:t>
            </a:r>
            <a:r>
              <a:rPr lang="ru-RU" baseline="-30000" dirty="0">
                <a:cs typeface="Times New Roman" charset="0"/>
              </a:rPr>
              <a:t>1</a:t>
            </a:r>
            <a:r>
              <a:rPr lang="ru-RU" i="1" dirty="0">
                <a:cs typeface="Times New Roman" charset="0"/>
              </a:rPr>
              <a:t>В</a:t>
            </a:r>
            <a:r>
              <a:rPr lang="ru-RU" baseline="-30000" dirty="0">
                <a:cs typeface="Times New Roman" charset="0"/>
              </a:rPr>
              <a:t>1</a:t>
            </a:r>
            <a:r>
              <a:rPr lang="ru-RU" dirty="0">
                <a:cs typeface="Times New Roman" charset="0"/>
              </a:rPr>
              <a:t> </a:t>
            </a:r>
            <a:r>
              <a:rPr lang="ru-RU" dirty="0">
                <a:solidFill>
                  <a:srgbClr val="FF3300"/>
                </a:solidFill>
                <a:cs typeface="Times New Roman" charset="0"/>
              </a:rPr>
              <a:t>больше</a:t>
            </a:r>
            <a:r>
              <a:rPr lang="ru-RU" dirty="0">
                <a:cs typeface="Times New Roman" charset="0"/>
              </a:rPr>
              <a:t> отрезка </a:t>
            </a:r>
            <a:r>
              <a:rPr lang="ru-RU" i="1" dirty="0">
                <a:cs typeface="Times New Roman" charset="0"/>
              </a:rPr>
              <a:t>АВ </a:t>
            </a:r>
            <a:r>
              <a:rPr lang="ru-RU" dirty="0">
                <a:cs typeface="Times New Roman" charset="0"/>
              </a:rPr>
              <a:t>и обозначают </a:t>
            </a:r>
            <a:r>
              <a:rPr lang="ru-RU" i="1" dirty="0">
                <a:cs typeface="Times New Roman" charset="0"/>
              </a:rPr>
              <a:t>А</a:t>
            </a:r>
            <a:r>
              <a:rPr lang="ru-RU" baseline="-30000" dirty="0">
                <a:cs typeface="Times New Roman" charset="0"/>
              </a:rPr>
              <a:t>1</a:t>
            </a:r>
            <a:r>
              <a:rPr lang="ru-RU" i="1" dirty="0">
                <a:cs typeface="Times New Roman" charset="0"/>
              </a:rPr>
              <a:t>В</a:t>
            </a:r>
            <a:r>
              <a:rPr lang="ru-RU" baseline="-30000" dirty="0">
                <a:cs typeface="Times New Roman" charset="0"/>
              </a:rPr>
              <a:t>1</a:t>
            </a:r>
            <a:r>
              <a:rPr lang="ru-RU" i="1" dirty="0">
                <a:cs typeface="Times New Roman" charset="0"/>
              </a:rPr>
              <a:t> &gt; </a:t>
            </a:r>
            <a:r>
              <a:rPr lang="en-US" i="1" dirty="0">
                <a:cs typeface="Times New Roman" charset="0"/>
              </a:rPr>
              <a:t>AB</a:t>
            </a:r>
            <a:r>
              <a:rPr lang="ru-RU" dirty="0">
                <a:cs typeface="Times New Roman" charset="0"/>
              </a:rPr>
              <a:t>.</a:t>
            </a:r>
            <a:endParaRPr lang="ru-RU" dirty="0"/>
          </a:p>
        </p:txBody>
      </p:sp>
    </p:spTree>
    <p:extLst>
      <p:ext uri="{BB962C8B-B14F-4D97-AF65-F5344CB8AC3E}">
        <p14:creationId xmlns:p14="http://schemas.microsoft.com/office/powerpoint/2010/main" val="21115540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0" y="457200"/>
            <a:ext cx="9144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smtClean="0">
                <a:cs typeface="Times New Roman" charset="0"/>
              </a:rPr>
              <a:t>	Если </a:t>
            </a:r>
            <a:r>
              <a:rPr lang="ru-RU" dirty="0">
                <a:cs typeface="Times New Roman" charset="0"/>
              </a:rPr>
              <a:t>на отрезке </a:t>
            </a:r>
            <a:r>
              <a:rPr lang="ru-RU" i="1" dirty="0">
                <a:cs typeface="Times New Roman" charset="0"/>
              </a:rPr>
              <a:t>АВ</a:t>
            </a:r>
            <a:r>
              <a:rPr lang="ru-RU" dirty="0">
                <a:cs typeface="Times New Roman" charset="0"/>
              </a:rPr>
              <a:t> между точками </a:t>
            </a:r>
            <a:r>
              <a:rPr lang="ru-RU" i="1" dirty="0">
                <a:cs typeface="Times New Roman" charset="0"/>
              </a:rPr>
              <a:t>А</a:t>
            </a:r>
            <a:r>
              <a:rPr lang="ru-RU" dirty="0">
                <a:cs typeface="Times New Roman" charset="0"/>
              </a:rPr>
              <a:t> и </a:t>
            </a:r>
            <a:r>
              <a:rPr lang="ru-RU" i="1" dirty="0">
                <a:cs typeface="Times New Roman" charset="0"/>
              </a:rPr>
              <a:t>В</a:t>
            </a:r>
            <a:r>
              <a:rPr lang="ru-RU" dirty="0">
                <a:cs typeface="Times New Roman" charset="0"/>
              </a:rPr>
              <a:t> взять какую-либо точку </a:t>
            </a:r>
            <a:r>
              <a:rPr lang="ru-RU" i="1" dirty="0">
                <a:cs typeface="Times New Roman" charset="0"/>
              </a:rPr>
              <a:t>С</a:t>
            </a:r>
            <a:r>
              <a:rPr lang="ru-RU" dirty="0">
                <a:cs typeface="Times New Roman" charset="0"/>
              </a:rPr>
              <a:t>, то образуется два новых отрезка </a:t>
            </a:r>
            <a:r>
              <a:rPr lang="ru-RU" i="1" dirty="0">
                <a:cs typeface="Times New Roman" charset="0"/>
              </a:rPr>
              <a:t>АС</a:t>
            </a:r>
            <a:r>
              <a:rPr lang="ru-RU" dirty="0">
                <a:cs typeface="Times New Roman" charset="0"/>
              </a:rPr>
              <a:t> и </a:t>
            </a:r>
            <a:r>
              <a:rPr lang="ru-RU" i="1" dirty="0">
                <a:cs typeface="Times New Roman" charset="0"/>
              </a:rPr>
              <a:t>СВ</a:t>
            </a:r>
            <a:r>
              <a:rPr lang="ru-RU" dirty="0">
                <a:cs typeface="Times New Roman" charset="0"/>
              </a:rPr>
              <a:t>. Отрезок </a:t>
            </a:r>
            <a:r>
              <a:rPr lang="ru-RU" i="1" dirty="0">
                <a:cs typeface="Times New Roman" charset="0"/>
              </a:rPr>
              <a:t>АВ</a:t>
            </a:r>
            <a:r>
              <a:rPr lang="ru-RU" dirty="0">
                <a:cs typeface="Times New Roman" charset="0"/>
              </a:rPr>
              <a:t> называется </a:t>
            </a:r>
            <a:r>
              <a:rPr lang="ru-RU" dirty="0">
                <a:solidFill>
                  <a:srgbClr val="FF3300"/>
                </a:solidFill>
                <a:cs typeface="Times New Roman" charset="0"/>
              </a:rPr>
              <a:t>суммой</a:t>
            </a:r>
            <a:r>
              <a:rPr lang="ru-RU" b="1" i="1" dirty="0">
                <a:cs typeface="Times New Roman" charset="0"/>
              </a:rPr>
              <a:t> </a:t>
            </a:r>
            <a:r>
              <a:rPr lang="ru-RU" dirty="0">
                <a:cs typeface="Times New Roman" charset="0"/>
              </a:rPr>
              <a:t>отрезков </a:t>
            </a:r>
            <a:r>
              <a:rPr lang="ru-RU" i="1" dirty="0">
                <a:cs typeface="Times New Roman" charset="0"/>
              </a:rPr>
              <a:t>АС</a:t>
            </a:r>
            <a:r>
              <a:rPr lang="ru-RU" dirty="0">
                <a:cs typeface="Times New Roman" charset="0"/>
              </a:rPr>
              <a:t> и </a:t>
            </a:r>
            <a:r>
              <a:rPr lang="ru-RU" i="1" dirty="0">
                <a:cs typeface="Times New Roman" charset="0"/>
              </a:rPr>
              <a:t>СВ</a:t>
            </a:r>
            <a:r>
              <a:rPr lang="ru-RU" dirty="0">
                <a:cs typeface="Times New Roman" charset="0"/>
              </a:rPr>
              <a:t> и обозначается </a:t>
            </a:r>
            <a:r>
              <a:rPr lang="ru-RU" i="1" dirty="0">
                <a:cs typeface="Times New Roman" charset="0"/>
              </a:rPr>
              <a:t>АВ = АС + СВ</a:t>
            </a:r>
            <a:r>
              <a:rPr lang="ru-RU" dirty="0">
                <a:cs typeface="Times New Roman" charset="0"/>
              </a:rPr>
              <a:t>. Каждый из отрезков </a:t>
            </a:r>
            <a:r>
              <a:rPr lang="ru-RU" i="1" dirty="0">
                <a:cs typeface="Times New Roman" charset="0"/>
              </a:rPr>
              <a:t>АС</a:t>
            </a:r>
            <a:r>
              <a:rPr lang="ru-RU" dirty="0">
                <a:cs typeface="Times New Roman" charset="0"/>
              </a:rPr>
              <a:t> и </a:t>
            </a:r>
            <a:r>
              <a:rPr lang="ru-RU" i="1" dirty="0">
                <a:cs typeface="Times New Roman" charset="0"/>
              </a:rPr>
              <a:t>СВ</a:t>
            </a:r>
            <a:r>
              <a:rPr lang="ru-RU" dirty="0">
                <a:cs typeface="Times New Roman" charset="0"/>
              </a:rPr>
              <a:t> называется </a:t>
            </a:r>
            <a:r>
              <a:rPr lang="ru-RU" dirty="0">
                <a:solidFill>
                  <a:srgbClr val="FF3300"/>
                </a:solidFill>
                <a:cs typeface="Times New Roman" charset="0"/>
              </a:rPr>
              <a:t>разностью</a:t>
            </a:r>
            <a:r>
              <a:rPr lang="ru-RU" dirty="0">
                <a:cs typeface="Times New Roman" charset="0"/>
              </a:rPr>
              <a:t> отрезка </a:t>
            </a:r>
            <a:r>
              <a:rPr lang="ru-RU" i="1" dirty="0">
                <a:cs typeface="Times New Roman" charset="0"/>
              </a:rPr>
              <a:t>АВ</a:t>
            </a:r>
            <a:r>
              <a:rPr lang="ru-RU" dirty="0">
                <a:cs typeface="Times New Roman" charset="0"/>
              </a:rPr>
              <a:t> и другого отрезка, обозначается </a:t>
            </a:r>
            <a:r>
              <a:rPr lang="ru-RU" i="1" dirty="0">
                <a:cs typeface="Times New Roman" charset="0"/>
              </a:rPr>
              <a:t>АС = АВ - СВ</a:t>
            </a:r>
            <a:r>
              <a:rPr lang="ru-RU" dirty="0">
                <a:cs typeface="Times New Roman" charset="0"/>
              </a:rPr>
              <a:t>,</a:t>
            </a:r>
            <a:r>
              <a:rPr lang="ru-RU" i="1" dirty="0">
                <a:cs typeface="Times New Roman" charset="0"/>
              </a:rPr>
              <a:t> СВ = АВ -</a:t>
            </a:r>
            <a:r>
              <a:rPr lang="ru-RU" dirty="0">
                <a:cs typeface="Times New Roman" charset="0"/>
              </a:rPr>
              <a:t> </a:t>
            </a:r>
            <a:r>
              <a:rPr lang="ru-RU" i="1" dirty="0">
                <a:cs typeface="Times New Roman" charset="0"/>
              </a:rPr>
              <a:t>АС</a:t>
            </a:r>
            <a:r>
              <a:rPr lang="ru-RU" dirty="0">
                <a:cs typeface="Times New Roman" charset="0"/>
              </a:rPr>
              <a:t>.</a:t>
            </a:r>
          </a:p>
        </p:txBody>
      </p:sp>
      <p:sp>
        <p:nvSpPr>
          <p:cNvPr id="77832" name="Text Box 8"/>
          <p:cNvSpPr txBox="1">
            <a:spLocks noChangeArrowheads="1"/>
          </p:cNvSpPr>
          <p:nvPr/>
        </p:nvSpPr>
        <p:spPr bwMode="auto">
          <a:xfrm>
            <a:off x="0" y="54864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smtClean="0">
                <a:cs typeface="Times New Roman" charset="0"/>
              </a:rPr>
              <a:t>	Аналогичным </a:t>
            </a:r>
            <a:r>
              <a:rPr lang="ru-RU" dirty="0">
                <a:cs typeface="Times New Roman" charset="0"/>
              </a:rPr>
              <a:t>образом поступают для вычитания из большего отрезка меньшего. </a:t>
            </a:r>
          </a:p>
        </p:txBody>
      </p:sp>
      <p:pic>
        <p:nvPicPr>
          <p:cNvPr id="307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514600"/>
            <a:ext cx="233997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7835" name="Group 11"/>
          <p:cNvGrpSpPr>
            <a:grpSpLocks/>
          </p:cNvGrpSpPr>
          <p:nvPr/>
        </p:nvGrpSpPr>
        <p:grpSpPr bwMode="auto">
          <a:xfrm>
            <a:off x="0" y="3048000"/>
            <a:ext cx="9144000" cy="2397125"/>
            <a:chOff x="0" y="1920"/>
            <a:chExt cx="5760" cy="1510"/>
          </a:xfrm>
        </p:grpSpPr>
        <p:sp>
          <p:nvSpPr>
            <p:cNvPr id="3079" name="Text Box 7"/>
            <p:cNvSpPr txBox="1">
              <a:spLocks noChangeArrowheads="1"/>
            </p:cNvSpPr>
            <p:nvPr/>
          </p:nvSpPr>
          <p:spPr bwMode="auto">
            <a:xfrm>
              <a:off x="0" y="1920"/>
              <a:ext cx="5760" cy="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smtClean="0">
                  <a:cs typeface="Times New Roman" charset="0"/>
                </a:rPr>
                <a:t>	Чтобы </a:t>
              </a:r>
              <a:r>
                <a:rPr lang="ru-RU" dirty="0">
                  <a:cs typeface="Times New Roman" charset="0"/>
                </a:rPr>
                <a:t>сложить два произвольных отрезка </a:t>
              </a:r>
              <a:r>
                <a:rPr lang="ru-RU" i="1" dirty="0">
                  <a:cs typeface="Times New Roman" charset="0"/>
                </a:rPr>
                <a:t>АВ</a:t>
              </a:r>
              <a:r>
                <a:rPr lang="ru-RU" dirty="0">
                  <a:cs typeface="Times New Roman" charset="0"/>
                </a:rPr>
                <a:t> и </a:t>
              </a:r>
              <a:r>
                <a:rPr lang="en-US" i="1" dirty="0">
                  <a:cs typeface="Times New Roman" charset="0"/>
                </a:rPr>
                <a:t>CD</a:t>
              </a:r>
              <a:r>
                <a:rPr lang="ru-RU" dirty="0">
                  <a:cs typeface="Times New Roman" charset="0"/>
                </a:rPr>
                <a:t>, продолжим отрезок </a:t>
              </a:r>
              <a:r>
                <a:rPr lang="ru-RU" i="1" dirty="0">
                  <a:cs typeface="Times New Roman" charset="0"/>
                </a:rPr>
                <a:t>АВ</a:t>
              </a:r>
              <a:r>
                <a:rPr lang="ru-RU" dirty="0">
                  <a:cs typeface="Times New Roman" charset="0"/>
                </a:rPr>
                <a:t> за точку </a:t>
              </a:r>
              <a:r>
                <a:rPr lang="ru-RU" i="1" dirty="0">
                  <a:cs typeface="Times New Roman" charset="0"/>
                </a:rPr>
                <a:t>В</a:t>
              </a:r>
              <a:r>
                <a:rPr lang="ru-RU" dirty="0">
                  <a:cs typeface="Times New Roman" charset="0"/>
                </a:rPr>
                <a:t> и на этом продолжении отложим отрезок </a:t>
              </a:r>
              <a:r>
                <a:rPr lang="ru-RU" i="1" dirty="0">
                  <a:cs typeface="Times New Roman" charset="0"/>
                </a:rPr>
                <a:t>ВЕ</a:t>
              </a:r>
              <a:r>
                <a:rPr lang="ru-RU" dirty="0">
                  <a:cs typeface="Times New Roman" charset="0"/>
                </a:rPr>
                <a:t>, равный </a:t>
              </a:r>
              <a:r>
                <a:rPr lang="ru-RU" dirty="0"/>
                <a:t>отрезку </a:t>
              </a:r>
              <a:r>
                <a:rPr lang="en-US" i="1" dirty="0">
                  <a:cs typeface="Times New Roman" charset="0"/>
                </a:rPr>
                <a:t>CD</a:t>
              </a:r>
              <a:r>
                <a:rPr lang="ru-RU" dirty="0">
                  <a:cs typeface="Times New Roman" charset="0"/>
                </a:rPr>
                <a:t>. Отрезок </a:t>
              </a:r>
              <a:r>
                <a:rPr lang="ru-RU" i="1" dirty="0">
                  <a:cs typeface="Times New Roman" charset="0"/>
                </a:rPr>
                <a:t>АЕ</a:t>
              </a:r>
              <a:r>
                <a:rPr lang="ru-RU" dirty="0">
                  <a:cs typeface="Times New Roman" charset="0"/>
                </a:rPr>
                <a:t> </a:t>
              </a:r>
              <a:r>
                <a:rPr lang="ru-RU" dirty="0"/>
                <a:t>будет</a:t>
              </a:r>
              <a:r>
                <a:rPr lang="ru-RU" dirty="0">
                  <a:cs typeface="Times New Roman" charset="0"/>
                </a:rPr>
                <a:t> сумм</a:t>
              </a:r>
              <a:r>
                <a:rPr lang="ru-RU" dirty="0"/>
                <a:t>ой</a:t>
              </a:r>
              <a:r>
                <a:rPr lang="ru-RU" dirty="0">
                  <a:cs typeface="Times New Roman" charset="0"/>
                </a:rPr>
                <a:t> отрезков </a:t>
              </a:r>
              <a:r>
                <a:rPr lang="ru-RU" i="1" dirty="0">
                  <a:cs typeface="Times New Roman" charset="0"/>
                </a:rPr>
                <a:t>АВ</a:t>
              </a:r>
              <a:r>
                <a:rPr lang="ru-RU" dirty="0">
                  <a:cs typeface="Times New Roman" charset="0"/>
                </a:rPr>
                <a:t> и </a:t>
              </a:r>
              <a:r>
                <a:rPr lang="en-US" i="1" dirty="0">
                  <a:cs typeface="Times New Roman" charset="0"/>
                </a:rPr>
                <a:t>CD</a:t>
              </a:r>
              <a:r>
                <a:rPr lang="ru-RU" dirty="0">
                  <a:cs typeface="Times New Roman" charset="0"/>
                </a:rPr>
                <a:t>, </a:t>
              </a:r>
              <a:r>
                <a:rPr lang="ru-RU" i="1" dirty="0">
                  <a:cs typeface="Times New Roman" charset="0"/>
                </a:rPr>
                <a:t>АЕ = АВ + </a:t>
              </a:r>
              <a:r>
                <a:rPr lang="en-US" i="1" dirty="0">
                  <a:cs typeface="Times New Roman" charset="0"/>
                </a:rPr>
                <a:t>CD</a:t>
              </a:r>
              <a:r>
                <a:rPr lang="ru-RU" dirty="0">
                  <a:cs typeface="Times New Roman" charset="0"/>
                </a:rPr>
                <a:t>. </a:t>
              </a:r>
            </a:p>
          </p:txBody>
        </p:sp>
        <p:pic>
          <p:nvPicPr>
            <p:cNvPr id="308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0" y="2832"/>
              <a:ext cx="1494" cy="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5673544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0"/>
            <a:ext cx="7772400" cy="457200"/>
          </a:xfrm>
        </p:spPr>
        <p:txBody>
          <a:bodyPr/>
          <a:lstStyle/>
          <a:p>
            <a:pPr eaLnBrk="1" hangingPunct="1"/>
            <a:r>
              <a:rPr lang="ru-RU" sz="3200" dirty="0" smtClean="0">
                <a:solidFill>
                  <a:srgbClr val="FF3300"/>
                </a:solidFill>
              </a:rPr>
              <a:t>Упражнения</a:t>
            </a:r>
          </a:p>
        </p:txBody>
      </p:sp>
      <p:sp>
        <p:nvSpPr>
          <p:cNvPr id="11267" name="Text Box 3"/>
          <p:cNvSpPr txBox="1">
            <a:spLocks noChangeArrowheads="1"/>
          </p:cNvSpPr>
          <p:nvPr/>
        </p:nvSpPr>
        <p:spPr bwMode="auto">
          <a:xfrm>
            <a:off x="0" y="396081"/>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sz="3200" dirty="0"/>
              <a:t>	</a:t>
            </a:r>
            <a:r>
              <a:rPr lang="ru-RU" dirty="0" smtClean="0"/>
              <a:t>1. На </a:t>
            </a:r>
            <a:r>
              <a:rPr lang="ru-RU" dirty="0"/>
              <a:t>рисунке у</a:t>
            </a:r>
            <a:r>
              <a:rPr lang="ru-RU" dirty="0">
                <a:cs typeface="Times New Roman" charset="0"/>
              </a:rPr>
              <a:t>кажите равные отрезки.</a:t>
            </a:r>
            <a:r>
              <a:rPr lang="ru-RU" dirty="0"/>
              <a:t> </a:t>
            </a:r>
          </a:p>
        </p:txBody>
      </p:sp>
      <p:pic>
        <p:nvPicPr>
          <p:cNvPr id="1126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0712" y="975519"/>
            <a:ext cx="2341623" cy="230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
          <p:cNvSpPr txBox="1">
            <a:spLocks noChangeArrowheads="1"/>
          </p:cNvSpPr>
          <p:nvPr/>
        </p:nvSpPr>
        <p:spPr bwMode="auto">
          <a:xfrm>
            <a:off x="-34597" y="3420213"/>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cs typeface="Times New Roman" charset="0"/>
              </a:rPr>
              <a:t>	</a:t>
            </a:r>
            <a:r>
              <a:rPr lang="ru-RU" dirty="0" smtClean="0">
                <a:cs typeface="Times New Roman" charset="0"/>
              </a:rPr>
              <a:t>2. От </a:t>
            </a:r>
            <a:r>
              <a:rPr lang="ru-RU" dirty="0">
                <a:cs typeface="Times New Roman" charset="0"/>
              </a:rPr>
              <a:t>вершины </a:t>
            </a:r>
            <a:r>
              <a:rPr lang="en-US" i="1" dirty="0">
                <a:cs typeface="Times New Roman" charset="0"/>
              </a:rPr>
              <a:t>C </a:t>
            </a:r>
            <a:r>
              <a:rPr lang="ru-RU" dirty="0">
                <a:cs typeface="Times New Roman" charset="0"/>
              </a:rPr>
              <a:t>луча </a:t>
            </a:r>
            <a:r>
              <a:rPr lang="en-US" i="1" dirty="0">
                <a:cs typeface="Times New Roman" charset="0"/>
              </a:rPr>
              <a:t>CE </a:t>
            </a:r>
            <a:r>
              <a:rPr lang="ru-RU" dirty="0">
                <a:cs typeface="Times New Roman" charset="0"/>
              </a:rPr>
              <a:t>отложите отрезок </a:t>
            </a:r>
            <a:r>
              <a:rPr lang="en-US" i="1" dirty="0">
                <a:cs typeface="Times New Roman" charset="0"/>
              </a:rPr>
              <a:t>CD</a:t>
            </a:r>
            <a:r>
              <a:rPr lang="ru-RU" dirty="0">
                <a:cs typeface="Times New Roman" charset="0"/>
              </a:rPr>
              <a:t>, равный отрезку </a:t>
            </a:r>
            <a:r>
              <a:rPr lang="en-US" i="1" dirty="0">
                <a:cs typeface="Times New Roman" charset="0"/>
              </a:rPr>
              <a:t>AB</a:t>
            </a:r>
            <a:r>
              <a:rPr lang="ru-RU" dirty="0">
                <a:cs typeface="Times New Roman" charset="0"/>
              </a:rPr>
              <a:t>.</a:t>
            </a:r>
            <a:r>
              <a:rPr lang="ru-RU" dirty="0"/>
              <a:t> </a:t>
            </a:r>
          </a:p>
        </p:txBody>
      </p:sp>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592" y="4365104"/>
            <a:ext cx="2250913" cy="22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2800" y="4361905"/>
            <a:ext cx="2257803" cy="2227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9455" y="4347051"/>
            <a:ext cx="2262236" cy="223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29087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19251" y="116632"/>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smtClean="0">
                <a:cs typeface="Times New Roman" charset="0"/>
              </a:rPr>
              <a:t>3. Укажите </a:t>
            </a:r>
            <a:r>
              <a:rPr lang="ru-RU" dirty="0">
                <a:cs typeface="Times New Roman" charset="0"/>
              </a:rPr>
              <a:t>середины отрезков </a:t>
            </a:r>
            <a:r>
              <a:rPr lang="en-US" i="1" dirty="0">
                <a:cs typeface="Times New Roman" charset="0"/>
              </a:rPr>
              <a:t>AB</a:t>
            </a:r>
            <a:r>
              <a:rPr lang="ru-RU" dirty="0">
                <a:cs typeface="Times New Roman" charset="0"/>
              </a:rPr>
              <a:t>, </a:t>
            </a:r>
            <a:r>
              <a:rPr lang="en-US" i="1" dirty="0">
                <a:cs typeface="Times New Roman" charset="0"/>
              </a:rPr>
              <a:t>CD</a:t>
            </a:r>
            <a:r>
              <a:rPr lang="ru-RU" dirty="0">
                <a:cs typeface="Times New Roman" charset="0"/>
              </a:rPr>
              <a:t>, </a:t>
            </a:r>
            <a:r>
              <a:rPr lang="en-US" i="1" dirty="0">
                <a:cs typeface="Times New Roman" charset="0"/>
              </a:rPr>
              <a:t>EF</a:t>
            </a:r>
            <a:r>
              <a:rPr lang="ru-RU" dirty="0">
                <a:cs typeface="Times New Roman" charset="0"/>
              </a:rPr>
              <a:t>, </a:t>
            </a:r>
            <a:r>
              <a:rPr lang="en-US" i="1" dirty="0">
                <a:cs typeface="Times New Roman" charset="0"/>
              </a:rPr>
              <a:t>GH</a:t>
            </a:r>
            <a:r>
              <a:rPr lang="ru-RU" dirty="0">
                <a:cs typeface="Times New Roman" charset="0"/>
              </a:rPr>
              <a:t>. </a:t>
            </a:r>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3" y="596862"/>
            <a:ext cx="2371800" cy="230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596862"/>
            <a:ext cx="2376264" cy="2329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
          <p:cNvSpPr txBox="1">
            <a:spLocks noChangeArrowheads="1"/>
          </p:cNvSpPr>
          <p:nvPr/>
        </p:nvSpPr>
        <p:spPr bwMode="auto">
          <a:xfrm>
            <a:off x="-19251" y="3068960"/>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cs typeface="Times New Roman" charset="0"/>
              </a:rPr>
              <a:t>4</a:t>
            </a:r>
            <a:r>
              <a:rPr lang="ru-RU" dirty="0" smtClean="0">
                <a:cs typeface="Times New Roman" charset="0"/>
              </a:rPr>
              <a:t>. </a:t>
            </a:r>
            <a:r>
              <a:rPr lang="ru-RU" dirty="0">
                <a:cs typeface="Times New Roman" charset="0"/>
              </a:rPr>
              <a:t>Укажите точки, делящие отрезки </a:t>
            </a:r>
            <a:r>
              <a:rPr lang="en-US" i="1" dirty="0">
                <a:cs typeface="Times New Roman" charset="0"/>
              </a:rPr>
              <a:t>AB</a:t>
            </a:r>
            <a:r>
              <a:rPr lang="ru-RU" dirty="0">
                <a:cs typeface="Times New Roman" charset="0"/>
              </a:rPr>
              <a:t>, </a:t>
            </a:r>
            <a:r>
              <a:rPr lang="en-US" i="1" dirty="0">
                <a:cs typeface="Times New Roman" charset="0"/>
              </a:rPr>
              <a:t>CD</a:t>
            </a:r>
            <a:r>
              <a:rPr lang="ru-RU" dirty="0">
                <a:cs typeface="Times New Roman" charset="0"/>
              </a:rPr>
              <a:t>, </a:t>
            </a:r>
            <a:r>
              <a:rPr lang="en-US" i="1" dirty="0">
                <a:cs typeface="Times New Roman" charset="0"/>
              </a:rPr>
              <a:t>EF </a:t>
            </a:r>
            <a:r>
              <a:rPr lang="ru-RU" dirty="0">
                <a:cs typeface="Times New Roman" charset="0"/>
              </a:rPr>
              <a:t>на три равные части.</a:t>
            </a:r>
            <a:r>
              <a:rPr lang="ru-RU" dirty="0" smtClean="0">
                <a:cs typeface="Times New Roman" charset="0"/>
              </a:rPr>
              <a:t> </a:t>
            </a:r>
            <a:endParaRPr lang="ru-RU" dirty="0">
              <a:cs typeface="Times New Roman" charset="0"/>
            </a:endParaRPr>
          </a:p>
        </p:txBody>
      </p:sp>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8682" y="3535122"/>
            <a:ext cx="2390861" cy="245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9740" y="3535122"/>
            <a:ext cx="2594399" cy="245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33652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85800" y="152400"/>
            <a:ext cx="7772400" cy="457200"/>
          </a:xfrm>
        </p:spPr>
        <p:txBody>
          <a:bodyPr/>
          <a:lstStyle/>
          <a:p>
            <a:pPr eaLnBrk="1" hangingPunct="1"/>
            <a:r>
              <a:rPr lang="en-US" sz="2800" dirty="0" smtClean="0">
                <a:solidFill>
                  <a:srgbClr val="FF3300"/>
                </a:solidFill>
              </a:rPr>
              <a:t>I. </a:t>
            </a:r>
            <a:r>
              <a:rPr lang="ru-RU" sz="2800" dirty="0" smtClean="0">
                <a:solidFill>
                  <a:srgbClr val="FF3300"/>
                </a:solidFill>
              </a:rPr>
              <a:t>Основные понятия геометрии</a:t>
            </a:r>
          </a:p>
        </p:txBody>
      </p:sp>
      <p:sp>
        <p:nvSpPr>
          <p:cNvPr id="2051" name="Text Box 3"/>
          <p:cNvSpPr txBox="1">
            <a:spLocks noChangeArrowheads="1"/>
          </p:cNvSpPr>
          <p:nvPr/>
        </p:nvSpPr>
        <p:spPr bwMode="auto">
          <a:xfrm>
            <a:off x="0" y="620688"/>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2800" dirty="0" smtClean="0">
                <a:solidFill>
                  <a:srgbClr val="FF3300"/>
                </a:solidFill>
                <a:cs typeface="Times New Roman" pitchFamily="18" charset="0"/>
              </a:rPr>
              <a:t>	Точка</a:t>
            </a:r>
            <a:r>
              <a:rPr lang="ru-RU" sz="2800" dirty="0" smtClean="0">
                <a:solidFill>
                  <a:schemeClr val="accent1"/>
                </a:solidFill>
                <a:cs typeface="Times New Roman" pitchFamily="18" charset="0"/>
              </a:rPr>
              <a:t> </a:t>
            </a:r>
            <a:r>
              <a:rPr lang="ru-RU" sz="2800" dirty="0">
                <a:cs typeface="Times New Roman" pitchFamily="18" charset="0"/>
              </a:rPr>
              <a:t>является идеализацией</a:t>
            </a:r>
            <a:r>
              <a:rPr lang="ru-RU" sz="2800" dirty="0"/>
              <a:t> </a:t>
            </a:r>
            <a:r>
              <a:rPr lang="ru-RU" sz="2800" dirty="0">
                <a:cs typeface="Times New Roman" pitchFamily="18" charset="0"/>
              </a:rPr>
              <a:t>очень маленьких объектов, т. е. таких, размерами которых можно пренебречь. </a:t>
            </a:r>
            <a:endParaRPr lang="ru-RU" sz="2800" dirty="0"/>
          </a:p>
        </p:txBody>
      </p:sp>
      <p:sp>
        <p:nvSpPr>
          <p:cNvPr id="2053" name="Text Box 5"/>
          <p:cNvSpPr txBox="1">
            <a:spLocks noChangeArrowheads="1"/>
          </p:cNvSpPr>
          <p:nvPr/>
        </p:nvSpPr>
        <p:spPr bwMode="auto">
          <a:xfrm>
            <a:off x="0" y="1916832"/>
            <a:ext cx="9144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2800" dirty="0" smtClean="0">
                <a:cs typeface="Times New Roman" pitchFamily="18" charset="0"/>
              </a:rPr>
              <a:t>	Древнегреческий </a:t>
            </a:r>
            <a:r>
              <a:rPr lang="ru-RU" sz="2800" dirty="0">
                <a:cs typeface="Times New Roman" pitchFamily="18" charset="0"/>
              </a:rPr>
              <a:t>ученый Евклид, впервые давший научное изложение </a:t>
            </a:r>
            <a:r>
              <a:rPr lang="en-US" sz="2800" dirty="0">
                <a:cs typeface="Times New Roman" pitchFamily="18" charset="0"/>
              </a:rPr>
              <a:t>   </a:t>
            </a:r>
            <a:r>
              <a:rPr lang="ru-RU" sz="2800" dirty="0">
                <a:cs typeface="Times New Roman" pitchFamily="18" charset="0"/>
              </a:rPr>
              <a:t>геометрии, в своей книге "Начала" определял точку как то, что не имеет частей.</a:t>
            </a:r>
            <a:endParaRPr lang="ru-RU" sz="2800" dirty="0"/>
          </a:p>
        </p:txBody>
      </p:sp>
      <p:sp>
        <p:nvSpPr>
          <p:cNvPr id="2055" name="Text Box 7"/>
          <p:cNvSpPr txBox="1">
            <a:spLocks noChangeArrowheads="1"/>
          </p:cNvSpPr>
          <p:nvPr/>
        </p:nvSpPr>
        <p:spPr bwMode="auto">
          <a:xfrm>
            <a:off x="0" y="3212976"/>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2800" dirty="0" smtClean="0">
                <a:cs typeface="Times New Roman" pitchFamily="18" charset="0"/>
              </a:rPr>
              <a:t>	Точки </a:t>
            </a:r>
            <a:r>
              <a:rPr lang="ru-RU" sz="2800" dirty="0"/>
              <a:t>изображаются остро отточенным карандашом или ручкой на листе бумаги, мелом на доске и т.п.</a:t>
            </a:r>
            <a:endParaRPr lang="ru-RU" sz="2800" i="1" dirty="0"/>
          </a:p>
        </p:txBody>
      </p:sp>
      <p:sp>
        <p:nvSpPr>
          <p:cNvPr id="2070" name="Text Box 22"/>
          <p:cNvSpPr txBox="1">
            <a:spLocks noChangeArrowheads="1"/>
          </p:cNvSpPr>
          <p:nvPr/>
        </p:nvSpPr>
        <p:spPr bwMode="auto">
          <a:xfrm>
            <a:off x="0" y="4139378"/>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2800" dirty="0" smtClean="0">
                <a:cs typeface="Times New Roman" pitchFamily="18" charset="0"/>
              </a:rPr>
              <a:t>	Точки </a:t>
            </a:r>
            <a:r>
              <a:rPr lang="ru-RU" sz="2800" dirty="0">
                <a:cs typeface="Times New Roman" pitchFamily="18" charset="0"/>
              </a:rPr>
              <a:t>обозначаются</a:t>
            </a:r>
            <a:r>
              <a:rPr lang="ru-RU" sz="2800" dirty="0"/>
              <a:t> </a:t>
            </a:r>
            <a:r>
              <a:rPr lang="ru-RU" sz="2800" dirty="0">
                <a:cs typeface="Times New Roman" pitchFamily="18" charset="0"/>
              </a:rPr>
              <a:t>прописными латинскими буквами </a:t>
            </a:r>
            <a:r>
              <a:rPr lang="en-US" sz="2800" i="1" dirty="0">
                <a:cs typeface="Times New Roman" pitchFamily="18" charset="0"/>
              </a:rPr>
              <a:t>A</a:t>
            </a:r>
            <a:r>
              <a:rPr lang="ru-RU" sz="2800" dirty="0">
                <a:cs typeface="Times New Roman" pitchFamily="18" charset="0"/>
              </a:rPr>
              <a:t>,</a:t>
            </a:r>
            <a:r>
              <a:rPr lang="ru-RU" sz="2800" i="1" dirty="0">
                <a:cs typeface="Times New Roman" pitchFamily="18" charset="0"/>
              </a:rPr>
              <a:t> </a:t>
            </a:r>
            <a:r>
              <a:rPr lang="en-US" sz="2800" i="1" dirty="0">
                <a:cs typeface="Times New Roman" pitchFamily="18" charset="0"/>
              </a:rPr>
              <a:t>B</a:t>
            </a:r>
            <a:r>
              <a:rPr lang="ru-RU" sz="2800" dirty="0">
                <a:cs typeface="Times New Roman" pitchFamily="18" charset="0"/>
              </a:rPr>
              <a:t>,</a:t>
            </a:r>
            <a:r>
              <a:rPr lang="ru-RU" sz="2800" i="1" dirty="0">
                <a:cs typeface="Times New Roman" pitchFamily="18" charset="0"/>
              </a:rPr>
              <a:t> </a:t>
            </a:r>
            <a:r>
              <a:rPr lang="en-US" sz="2800" i="1" dirty="0">
                <a:cs typeface="Times New Roman" pitchFamily="18" charset="0"/>
              </a:rPr>
              <a:t>C</a:t>
            </a:r>
            <a:r>
              <a:rPr lang="ru-RU" sz="2800" dirty="0">
                <a:cs typeface="Times New Roman" pitchFamily="18" charset="0"/>
              </a:rPr>
              <a:t>,</a:t>
            </a:r>
            <a:r>
              <a:rPr lang="ru-RU" sz="2800" i="1" dirty="0">
                <a:cs typeface="Times New Roman" pitchFamily="18" charset="0"/>
              </a:rPr>
              <a:t> ...</a:t>
            </a:r>
            <a:r>
              <a:rPr lang="ru-RU" sz="2800" dirty="0">
                <a:cs typeface="Times New Roman" pitchFamily="18" charset="0"/>
              </a:rPr>
              <a:t>,</a:t>
            </a:r>
            <a:r>
              <a:rPr lang="ru-RU" sz="2800" i="1" dirty="0">
                <a:cs typeface="Times New Roman" pitchFamily="18" charset="0"/>
              </a:rPr>
              <a:t> </a:t>
            </a:r>
            <a:r>
              <a:rPr lang="en-US" sz="2800" i="1" dirty="0">
                <a:cs typeface="Times New Roman" pitchFamily="18" charset="0"/>
              </a:rPr>
              <a:t>A</a:t>
            </a:r>
            <a:r>
              <a:rPr lang="ru-RU" sz="2800" baseline="-30000" dirty="0">
                <a:cs typeface="Times New Roman" pitchFamily="18" charset="0"/>
              </a:rPr>
              <a:t>1</a:t>
            </a:r>
            <a:r>
              <a:rPr lang="ru-RU" sz="2800" dirty="0">
                <a:cs typeface="Times New Roman" pitchFamily="18" charset="0"/>
              </a:rPr>
              <a:t>,</a:t>
            </a:r>
            <a:r>
              <a:rPr lang="ru-RU" sz="2800" i="1" dirty="0">
                <a:cs typeface="Times New Roman" pitchFamily="18" charset="0"/>
              </a:rPr>
              <a:t> </a:t>
            </a:r>
            <a:r>
              <a:rPr lang="en-US" sz="2800" i="1" dirty="0">
                <a:cs typeface="Times New Roman" pitchFamily="18" charset="0"/>
              </a:rPr>
              <a:t>B</a:t>
            </a:r>
            <a:r>
              <a:rPr lang="ru-RU" sz="2800" baseline="-30000" dirty="0">
                <a:cs typeface="Times New Roman" pitchFamily="18" charset="0"/>
              </a:rPr>
              <a:t>2</a:t>
            </a:r>
            <a:r>
              <a:rPr lang="ru-RU" sz="2800" dirty="0">
                <a:cs typeface="Times New Roman" pitchFamily="18" charset="0"/>
              </a:rPr>
              <a:t>,</a:t>
            </a:r>
            <a:r>
              <a:rPr lang="ru-RU" sz="2800" i="1" dirty="0">
                <a:cs typeface="Times New Roman" pitchFamily="18" charset="0"/>
              </a:rPr>
              <a:t> </a:t>
            </a:r>
            <a:r>
              <a:rPr lang="en-US" sz="2800" i="1" dirty="0">
                <a:cs typeface="Times New Roman" pitchFamily="18" charset="0"/>
              </a:rPr>
              <a:t>C</a:t>
            </a:r>
            <a:r>
              <a:rPr lang="ru-RU" sz="2800" baseline="-30000" dirty="0">
                <a:cs typeface="Times New Roman" pitchFamily="18" charset="0"/>
              </a:rPr>
              <a:t>3</a:t>
            </a:r>
            <a:r>
              <a:rPr lang="ru-RU" sz="2800" dirty="0">
                <a:cs typeface="Times New Roman" pitchFamily="18" charset="0"/>
              </a:rPr>
              <a:t>,</a:t>
            </a:r>
            <a:r>
              <a:rPr lang="ru-RU" sz="2800" i="1" dirty="0">
                <a:cs typeface="Times New Roman" pitchFamily="18" charset="0"/>
              </a:rPr>
              <a:t> ...</a:t>
            </a:r>
            <a:r>
              <a:rPr lang="ru-RU" sz="2800" dirty="0">
                <a:cs typeface="Times New Roman" pitchFamily="18" charset="0"/>
              </a:rPr>
              <a:t>,</a:t>
            </a:r>
            <a:r>
              <a:rPr lang="ru-RU" sz="2800" i="1" dirty="0">
                <a:cs typeface="Times New Roman" pitchFamily="18" charset="0"/>
              </a:rPr>
              <a:t> </a:t>
            </a:r>
            <a:r>
              <a:rPr lang="en-US" sz="2800" i="1" dirty="0">
                <a:cs typeface="Times New Roman" pitchFamily="18" charset="0"/>
              </a:rPr>
              <a:t>A</a:t>
            </a:r>
            <a:r>
              <a:rPr lang="ru-RU" sz="2800" i="1" dirty="0">
                <a:cs typeface="Times New Roman" pitchFamily="18" charset="0"/>
              </a:rPr>
              <a:t>'</a:t>
            </a:r>
            <a:r>
              <a:rPr lang="ru-RU" sz="2800" dirty="0">
                <a:cs typeface="Times New Roman" pitchFamily="18" charset="0"/>
              </a:rPr>
              <a:t>,</a:t>
            </a:r>
            <a:r>
              <a:rPr lang="ru-RU" sz="2800" i="1" dirty="0">
                <a:cs typeface="Times New Roman" pitchFamily="18" charset="0"/>
              </a:rPr>
              <a:t> </a:t>
            </a:r>
            <a:r>
              <a:rPr lang="en-US" sz="2800" i="1" dirty="0">
                <a:cs typeface="Times New Roman" pitchFamily="18" charset="0"/>
              </a:rPr>
              <a:t>B</a:t>
            </a:r>
            <a:r>
              <a:rPr lang="ru-RU" sz="2800" i="1" dirty="0">
                <a:cs typeface="Times New Roman" pitchFamily="18" charset="0"/>
              </a:rPr>
              <a:t>''</a:t>
            </a:r>
            <a:r>
              <a:rPr lang="ru-RU" sz="2800" dirty="0">
                <a:cs typeface="Times New Roman" pitchFamily="18" charset="0"/>
              </a:rPr>
              <a:t>,</a:t>
            </a:r>
            <a:r>
              <a:rPr lang="ru-RU" sz="2800" i="1" dirty="0">
                <a:cs typeface="Times New Roman" pitchFamily="18" charset="0"/>
              </a:rPr>
              <a:t> </a:t>
            </a:r>
            <a:r>
              <a:rPr lang="en-US" sz="2800" i="1" dirty="0">
                <a:cs typeface="Times New Roman" pitchFamily="18" charset="0"/>
              </a:rPr>
              <a:t>C</a:t>
            </a:r>
            <a:r>
              <a:rPr lang="ru-RU" sz="2800" i="1" dirty="0">
                <a:cs typeface="Times New Roman" pitchFamily="18" charset="0"/>
              </a:rPr>
              <a:t>'''</a:t>
            </a:r>
            <a:r>
              <a:rPr lang="ru-RU" sz="2800" dirty="0">
                <a:cs typeface="Times New Roman" pitchFamily="18" charset="0"/>
              </a:rPr>
              <a:t>,</a:t>
            </a:r>
            <a:r>
              <a:rPr lang="ru-RU" sz="2800" i="1" dirty="0">
                <a:cs typeface="Times New Roman" pitchFamily="18" charset="0"/>
              </a:rPr>
              <a:t>...</a:t>
            </a:r>
            <a:endParaRPr lang="ru-RU" sz="2800" i="1" dirty="0"/>
          </a:p>
        </p:txBody>
      </p:sp>
      <p:pic>
        <p:nvPicPr>
          <p:cNvPr id="2"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5726" y="5085528"/>
            <a:ext cx="2493963" cy="166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95123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19251" y="116632"/>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cs typeface="Times New Roman" charset="0"/>
              </a:rPr>
              <a:t>5</a:t>
            </a:r>
            <a:r>
              <a:rPr lang="ru-RU" dirty="0" smtClean="0">
                <a:cs typeface="Times New Roman" charset="0"/>
              </a:rPr>
              <a:t>. </a:t>
            </a:r>
            <a:r>
              <a:rPr lang="ru-RU" dirty="0">
                <a:cs typeface="Times New Roman" charset="0"/>
              </a:rPr>
              <a:t>Изобразите отрезок, равный сумме отрезков </a:t>
            </a:r>
            <a:r>
              <a:rPr lang="en-US" i="1" dirty="0">
                <a:cs typeface="Times New Roman" charset="0"/>
              </a:rPr>
              <a:t>AB </a:t>
            </a:r>
            <a:r>
              <a:rPr lang="ru-RU" dirty="0">
                <a:cs typeface="Times New Roman" charset="0"/>
              </a:rPr>
              <a:t>и </a:t>
            </a:r>
            <a:r>
              <a:rPr lang="en-US" i="1" dirty="0">
                <a:cs typeface="Times New Roman" charset="0"/>
              </a:rPr>
              <a:t>CD</a:t>
            </a:r>
            <a:r>
              <a:rPr lang="ru-RU" dirty="0">
                <a:cs typeface="Times New Roman" charset="0"/>
              </a:rPr>
              <a:t>.</a:t>
            </a:r>
            <a:r>
              <a:rPr lang="ru-RU" dirty="0" smtClean="0">
                <a:cs typeface="Times New Roman" charset="0"/>
              </a:rPr>
              <a:t> </a:t>
            </a:r>
            <a:endParaRPr lang="ru-RU" dirty="0">
              <a:cs typeface="Times New Roman" charset="0"/>
            </a:endParaRPr>
          </a:p>
        </p:txBody>
      </p:sp>
      <p:sp>
        <p:nvSpPr>
          <p:cNvPr id="10" name="Text Box 3"/>
          <p:cNvSpPr txBox="1">
            <a:spLocks noChangeArrowheads="1"/>
          </p:cNvSpPr>
          <p:nvPr/>
        </p:nvSpPr>
        <p:spPr bwMode="auto">
          <a:xfrm>
            <a:off x="-19251" y="3068960"/>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smtClean="0">
                <a:cs typeface="Times New Roman" charset="0"/>
              </a:rPr>
              <a:t>6. </a:t>
            </a:r>
            <a:r>
              <a:rPr lang="ru-RU" dirty="0">
                <a:cs typeface="Times New Roman" charset="0"/>
              </a:rPr>
              <a:t>Изобразите отрезок, равный разности отрезков </a:t>
            </a:r>
            <a:r>
              <a:rPr lang="en-US" i="1" dirty="0">
                <a:cs typeface="Times New Roman" charset="0"/>
              </a:rPr>
              <a:t>AB </a:t>
            </a:r>
            <a:r>
              <a:rPr lang="ru-RU" dirty="0">
                <a:cs typeface="Times New Roman" charset="0"/>
              </a:rPr>
              <a:t>и </a:t>
            </a:r>
            <a:r>
              <a:rPr lang="en-US" i="1" dirty="0">
                <a:cs typeface="Times New Roman" charset="0"/>
              </a:rPr>
              <a:t>CD</a:t>
            </a:r>
            <a:r>
              <a:rPr lang="ru-RU" dirty="0">
                <a:cs typeface="Times New Roman" charset="0"/>
              </a:rPr>
              <a:t>.</a:t>
            </a:r>
            <a:r>
              <a:rPr lang="ru-RU" dirty="0" smtClean="0">
                <a:cs typeface="Times New Roman" charset="0"/>
              </a:rPr>
              <a:t> </a:t>
            </a:r>
            <a:endParaRPr lang="ru-RU" dirty="0">
              <a:cs typeface="Times New Roman" charset="0"/>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8320" y="571322"/>
            <a:ext cx="2391224" cy="2358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6837" y="571322"/>
            <a:ext cx="2367452" cy="2334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8321" y="3530625"/>
            <a:ext cx="2391224" cy="2358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6838" y="3530625"/>
            <a:ext cx="2391224" cy="2358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93587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0" y="332656"/>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dirty="0" smtClean="0">
                <a:cs typeface="Times New Roman" pitchFamily="18" charset="0"/>
              </a:rPr>
              <a:t>	7. </a:t>
            </a:r>
            <a:r>
              <a:rPr lang="ru-RU" dirty="0" smtClean="0"/>
              <a:t>Сравните отрезки </a:t>
            </a:r>
            <a:r>
              <a:rPr lang="en-US" i="1" dirty="0"/>
              <a:t>AB </a:t>
            </a:r>
            <a:r>
              <a:rPr lang="ru-RU" dirty="0"/>
              <a:t>и </a:t>
            </a:r>
            <a:r>
              <a:rPr lang="en-US" i="1" dirty="0"/>
              <a:t>CD</a:t>
            </a:r>
            <a:r>
              <a:rPr lang="ru-RU" dirty="0"/>
              <a:t>, изображённых на </a:t>
            </a:r>
            <a:r>
              <a:rPr lang="ru-RU" dirty="0" smtClean="0"/>
              <a:t>рисунке, не измеряя их длины.</a:t>
            </a:r>
            <a:endParaRPr lang="ru-RU" dirty="0">
              <a:cs typeface="Times New Roman" pitchFamily="18" charset="0"/>
            </a:endParaRPr>
          </a:p>
        </p:txBody>
      </p:sp>
      <p:pic>
        <p:nvPicPr>
          <p:cNvPr id="2" name="Рисунок 1"/>
          <p:cNvPicPr>
            <a:picLocks noChangeAspect="1"/>
          </p:cNvPicPr>
          <p:nvPr/>
        </p:nvPicPr>
        <p:blipFill>
          <a:blip r:embed="rId3"/>
          <a:stretch>
            <a:fillRect/>
          </a:stretch>
        </p:blipFill>
        <p:spPr>
          <a:xfrm>
            <a:off x="2915816" y="1772816"/>
            <a:ext cx="4233335" cy="2007956"/>
          </a:xfrm>
          <a:prstGeom prst="rect">
            <a:avLst/>
          </a:prstGeom>
        </p:spPr>
      </p:pic>
    </p:spTree>
    <p:extLst>
      <p:ext uri="{BB962C8B-B14F-4D97-AF65-F5344CB8AC3E}">
        <p14:creationId xmlns:p14="http://schemas.microsoft.com/office/powerpoint/2010/main" val="37040567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0" y="332656"/>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3200" dirty="0" smtClean="0">
                <a:cs typeface="Times New Roman" pitchFamily="18" charset="0"/>
              </a:rPr>
              <a:t>	</a:t>
            </a:r>
            <a:r>
              <a:rPr lang="ru-RU" dirty="0" smtClean="0"/>
              <a:t>8. </a:t>
            </a:r>
            <a:r>
              <a:rPr lang="ru-RU" dirty="0"/>
              <a:t>Сравните отрезки </a:t>
            </a:r>
            <a:r>
              <a:rPr lang="en-US" i="1" dirty="0"/>
              <a:t>AB </a:t>
            </a:r>
            <a:r>
              <a:rPr lang="ru-RU" dirty="0"/>
              <a:t>и </a:t>
            </a:r>
            <a:r>
              <a:rPr lang="en-US" i="1" dirty="0"/>
              <a:t>CD</a:t>
            </a:r>
            <a:r>
              <a:rPr lang="ru-RU" dirty="0"/>
              <a:t>, изображённых на рисунке, не измеряя их длины.</a:t>
            </a:r>
            <a:endParaRPr lang="ru-RU" dirty="0">
              <a:cs typeface="Times New Roman" pitchFamily="18" charset="0"/>
            </a:endParaRPr>
          </a:p>
        </p:txBody>
      </p:sp>
      <p:pic>
        <p:nvPicPr>
          <p:cNvPr id="2" name="Рисунок 1"/>
          <p:cNvPicPr>
            <a:picLocks noChangeAspect="1"/>
          </p:cNvPicPr>
          <p:nvPr/>
        </p:nvPicPr>
        <p:blipFill>
          <a:blip r:embed="rId3"/>
          <a:stretch>
            <a:fillRect/>
          </a:stretch>
        </p:blipFill>
        <p:spPr>
          <a:xfrm>
            <a:off x="2793797" y="1772816"/>
            <a:ext cx="3556405" cy="3363628"/>
          </a:xfrm>
          <a:prstGeom prst="rect">
            <a:avLst/>
          </a:prstGeom>
        </p:spPr>
      </p:pic>
    </p:spTree>
    <p:extLst>
      <p:ext uri="{BB962C8B-B14F-4D97-AF65-F5344CB8AC3E}">
        <p14:creationId xmlns:p14="http://schemas.microsoft.com/office/powerpoint/2010/main" val="2700588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0" y="332656"/>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3200" dirty="0" smtClean="0">
                <a:cs typeface="Times New Roman" pitchFamily="18" charset="0"/>
              </a:rPr>
              <a:t>	</a:t>
            </a:r>
            <a:r>
              <a:rPr lang="ru-RU" dirty="0" smtClean="0"/>
              <a:t>9. </a:t>
            </a:r>
            <a:r>
              <a:rPr lang="ru-RU" dirty="0"/>
              <a:t>Сравните отрезки </a:t>
            </a:r>
            <a:r>
              <a:rPr lang="en-US" i="1" dirty="0"/>
              <a:t>AB </a:t>
            </a:r>
            <a:r>
              <a:rPr lang="ru-RU" dirty="0"/>
              <a:t>и </a:t>
            </a:r>
            <a:r>
              <a:rPr lang="en-US" i="1" dirty="0"/>
              <a:t>CD</a:t>
            </a:r>
            <a:r>
              <a:rPr lang="ru-RU" dirty="0"/>
              <a:t>, изображённых на рисунке, не измеряя их длины.</a:t>
            </a:r>
            <a:endParaRPr lang="ru-RU" dirty="0">
              <a:cs typeface="Times New Roman" pitchFamily="18" charset="0"/>
            </a:endParaRPr>
          </a:p>
        </p:txBody>
      </p:sp>
      <p:pic>
        <p:nvPicPr>
          <p:cNvPr id="2" name="Рисунок 1"/>
          <p:cNvPicPr>
            <a:picLocks noChangeAspect="1"/>
          </p:cNvPicPr>
          <p:nvPr/>
        </p:nvPicPr>
        <p:blipFill>
          <a:blip r:embed="rId3"/>
          <a:stretch>
            <a:fillRect/>
          </a:stretch>
        </p:blipFill>
        <p:spPr>
          <a:xfrm>
            <a:off x="3265044" y="1556792"/>
            <a:ext cx="2613912" cy="3733202"/>
          </a:xfrm>
          <a:prstGeom prst="rect">
            <a:avLst/>
          </a:prstGeom>
        </p:spPr>
      </p:pic>
    </p:spTree>
    <p:extLst>
      <p:ext uri="{BB962C8B-B14F-4D97-AF65-F5344CB8AC3E}">
        <p14:creationId xmlns:p14="http://schemas.microsoft.com/office/powerpoint/2010/main" val="39997286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0" y="332656"/>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3200" dirty="0" smtClean="0">
                <a:cs typeface="Times New Roman" pitchFamily="18" charset="0"/>
              </a:rPr>
              <a:t>	</a:t>
            </a:r>
            <a:r>
              <a:rPr lang="ru-RU" dirty="0" smtClean="0"/>
              <a:t>10. </a:t>
            </a:r>
            <a:r>
              <a:rPr lang="ru-RU" dirty="0"/>
              <a:t>Сравните отрезки </a:t>
            </a:r>
            <a:r>
              <a:rPr lang="en-US" i="1" dirty="0"/>
              <a:t>AB </a:t>
            </a:r>
            <a:r>
              <a:rPr lang="ru-RU" dirty="0"/>
              <a:t>и </a:t>
            </a:r>
            <a:r>
              <a:rPr lang="en-US" i="1" dirty="0"/>
              <a:t>CD</a:t>
            </a:r>
            <a:r>
              <a:rPr lang="ru-RU" dirty="0"/>
              <a:t>, изображённых на рисунке, не измеряя их длины.</a:t>
            </a:r>
            <a:endParaRPr lang="ru-RU" dirty="0">
              <a:cs typeface="Times New Roman" pitchFamily="18" charset="0"/>
            </a:endParaRPr>
          </a:p>
        </p:txBody>
      </p:sp>
      <p:pic>
        <p:nvPicPr>
          <p:cNvPr id="2" name="Рисунок 1"/>
          <p:cNvPicPr>
            <a:picLocks noChangeAspect="1"/>
          </p:cNvPicPr>
          <p:nvPr/>
        </p:nvPicPr>
        <p:blipFill>
          <a:blip r:embed="rId3"/>
          <a:stretch>
            <a:fillRect/>
          </a:stretch>
        </p:blipFill>
        <p:spPr>
          <a:xfrm>
            <a:off x="3347864" y="1412776"/>
            <a:ext cx="2550770" cy="3705184"/>
          </a:xfrm>
          <a:prstGeom prst="rect">
            <a:avLst/>
          </a:prstGeom>
        </p:spPr>
      </p:pic>
    </p:spTree>
    <p:extLst>
      <p:ext uri="{BB962C8B-B14F-4D97-AF65-F5344CB8AC3E}">
        <p14:creationId xmlns:p14="http://schemas.microsoft.com/office/powerpoint/2010/main" val="37181221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0" y="332656"/>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3200" dirty="0" smtClean="0">
                <a:cs typeface="Times New Roman" pitchFamily="18" charset="0"/>
              </a:rPr>
              <a:t>	</a:t>
            </a:r>
            <a:r>
              <a:rPr lang="ru-RU" dirty="0" smtClean="0"/>
              <a:t>11. </a:t>
            </a:r>
            <a:r>
              <a:rPr lang="ru-RU" dirty="0"/>
              <a:t>Сравните отрезки </a:t>
            </a:r>
            <a:r>
              <a:rPr lang="en-US" i="1" dirty="0"/>
              <a:t>AB </a:t>
            </a:r>
            <a:r>
              <a:rPr lang="ru-RU" dirty="0"/>
              <a:t>и </a:t>
            </a:r>
            <a:r>
              <a:rPr lang="en-US" i="1" dirty="0"/>
              <a:t>CD</a:t>
            </a:r>
            <a:r>
              <a:rPr lang="ru-RU" dirty="0"/>
              <a:t>, изображённых на рисунке, не измеряя их длины.</a:t>
            </a:r>
            <a:endParaRPr lang="ru-RU" dirty="0">
              <a:cs typeface="Times New Roman" pitchFamily="18" charset="0"/>
            </a:endParaRPr>
          </a:p>
        </p:txBody>
      </p:sp>
      <p:pic>
        <p:nvPicPr>
          <p:cNvPr id="2" name="Рисунок 1"/>
          <p:cNvPicPr>
            <a:picLocks noChangeAspect="1"/>
          </p:cNvPicPr>
          <p:nvPr/>
        </p:nvPicPr>
        <p:blipFill>
          <a:blip r:embed="rId3"/>
          <a:stretch>
            <a:fillRect/>
          </a:stretch>
        </p:blipFill>
        <p:spPr>
          <a:xfrm>
            <a:off x="1628643" y="1988840"/>
            <a:ext cx="5886714" cy="1954342"/>
          </a:xfrm>
          <a:prstGeom prst="rect">
            <a:avLst/>
          </a:prstGeom>
        </p:spPr>
      </p:pic>
    </p:spTree>
    <p:extLst>
      <p:ext uri="{BB962C8B-B14F-4D97-AF65-F5344CB8AC3E}">
        <p14:creationId xmlns:p14="http://schemas.microsoft.com/office/powerpoint/2010/main" val="17208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a:xfrm>
            <a:off x="685800" y="76200"/>
            <a:ext cx="7772400" cy="457200"/>
          </a:xfrm>
        </p:spPr>
        <p:txBody>
          <a:bodyPr/>
          <a:lstStyle/>
          <a:p>
            <a:r>
              <a:rPr lang="en-US" sz="3600" dirty="0" smtClean="0">
                <a:solidFill>
                  <a:srgbClr val="FF3300"/>
                </a:solidFill>
              </a:rPr>
              <a:t>III. </a:t>
            </a:r>
            <a:r>
              <a:rPr lang="ru-RU" sz="3600" dirty="0" smtClean="0">
                <a:solidFill>
                  <a:srgbClr val="FF3300"/>
                </a:solidFill>
              </a:rPr>
              <a:t>Длина отрезка</a:t>
            </a:r>
            <a:endParaRPr lang="ru-RU" sz="3600" dirty="0">
              <a:solidFill>
                <a:srgbClr val="FF3300"/>
              </a:solidFill>
            </a:endParaRPr>
          </a:p>
        </p:txBody>
      </p:sp>
      <p:sp>
        <p:nvSpPr>
          <p:cNvPr id="14359" name="Text Box 1047"/>
          <p:cNvSpPr txBox="1">
            <a:spLocks noChangeArrowheads="1"/>
          </p:cNvSpPr>
          <p:nvPr/>
        </p:nvSpPr>
        <p:spPr bwMode="auto">
          <a:xfrm>
            <a:off x="9625" y="476672"/>
            <a:ext cx="91440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ru-RU" dirty="0" smtClean="0"/>
              <a:t>	Для </a:t>
            </a:r>
            <a:r>
              <a:rPr lang="ru-RU" dirty="0"/>
              <a:t>измерения длины отрезка </a:t>
            </a:r>
            <a:r>
              <a:rPr lang="en-US" i="1" dirty="0"/>
              <a:t>AB </a:t>
            </a:r>
            <a:r>
              <a:rPr lang="ru-RU" dirty="0"/>
              <a:t>сначала выбирают отрезок </a:t>
            </a:r>
            <a:r>
              <a:rPr lang="en-US" i="1" dirty="0"/>
              <a:t>OE</a:t>
            </a:r>
            <a:r>
              <a:rPr lang="ru-RU" dirty="0"/>
              <a:t>, длина которого принимается за единицу (единичный отрезок). Затем последовательно откладыва­ют единичный отрезок </a:t>
            </a:r>
            <a:r>
              <a:rPr lang="en-US" i="1" dirty="0"/>
              <a:t>OE </a:t>
            </a:r>
            <a:r>
              <a:rPr lang="ru-RU" dirty="0"/>
              <a:t>на луче </a:t>
            </a:r>
            <a:r>
              <a:rPr lang="en-US" i="1" dirty="0"/>
              <a:t>AB </a:t>
            </a:r>
            <a:r>
              <a:rPr lang="ru-RU" dirty="0"/>
              <a:t>от вершины </a:t>
            </a:r>
            <a:r>
              <a:rPr lang="ru-RU" i="1" dirty="0"/>
              <a:t>А</a:t>
            </a:r>
            <a:r>
              <a:rPr lang="ru-RU" dirty="0"/>
              <a:t>. Если, при этом, единичный отрезок целиком укладывается в отрезке </a:t>
            </a:r>
            <a:r>
              <a:rPr lang="ru-RU" i="1" dirty="0"/>
              <a:t>АВ </a:t>
            </a:r>
            <a:r>
              <a:rPr lang="ru-RU" dirty="0"/>
              <a:t>целое число раз без остатка, то про­цесс измерения заканчивается и полученное число считается длиной отрезка </a:t>
            </a:r>
            <a:r>
              <a:rPr lang="ru-RU" i="1" dirty="0"/>
              <a:t>АВ</a:t>
            </a:r>
            <a:r>
              <a:rPr lang="ru-RU" dirty="0"/>
              <a:t>. </a:t>
            </a:r>
          </a:p>
          <a:p>
            <a:pPr algn="just"/>
            <a:r>
              <a:rPr lang="ru-RU" dirty="0" smtClean="0"/>
              <a:t>	Например</a:t>
            </a:r>
            <a:r>
              <a:rPr lang="ru-RU" dirty="0"/>
              <a:t>, на </a:t>
            </a:r>
            <a:r>
              <a:rPr lang="ru-RU" dirty="0" smtClean="0"/>
              <a:t>рисунке 6.1, </a:t>
            </a:r>
            <a:r>
              <a:rPr lang="ru-RU" dirty="0"/>
              <a:t>а единичный отрезок </a:t>
            </a:r>
            <a:r>
              <a:rPr lang="en-US" i="1" dirty="0"/>
              <a:t>OE </a:t>
            </a:r>
            <a:r>
              <a:rPr lang="ru-RU" dirty="0"/>
              <a:t>укладывается в отрезке </a:t>
            </a:r>
            <a:r>
              <a:rPr lang="en-US" i="1" dirty="0"/>
              <a:t>AB</a:t>
            </a:r>
            <a:r>
              <a:rPr lang="ru-RU" dirty="0"/>
              <a:t> ровно четыре раза. </a:t>
            </a:r>
            <a:r>
              <a:rPr lang="ru-RU" sz="2800" dirty="0"/>
              <a:t> </a:t>
            </a:r>
          </a:p>
        </p:txBody>
      </p:sp>
      <p:pic>
        <p:nvPicPr>
          <p:cNvPr id="6" name="Рисунок 5"/>
          <p:cNvPicPr/>
          <p:nvPr/>
        </p:nvPicPr>
        <p:blipFill>
          <a:blip r:embed="rId3">
            <a:extLst>
              <a:ext uri="{28A0092B-C50C-407E-A947-70E740481C1C}">
                <a14:useLocalDpi xmlns:a14="http://schemas.microsoft.com/office/drawing/2010/main" val="0"/>
              </a:ext>
            </a:extLst>
          </a:blip>
          <a:srcRect/>
          <a:stretch>
            <a:fillRect/>
          </a:stretch>
        </p:blipFill>
        <p:spPr bwMode="auto">
          <a:xfrm>
            <a:off x="1043608" y="4077072"/>
            <a:ext cx="7298422" cy="1296144"/>
          </a:xfrm>
          <a:prstGeom prst="rect">
            <a:avLst/>
          </a:prstGeom>
          <a:noFill/>
          <a:ln>
            <a:noFill/>
          </a:ln>
        </p:spPr>
      </p:pic>
    </p:spTree>
    <p:extLst>
      <p:ext uri="{BB962C8B-B14F-4D97-AF65-F5344CB8AC3E}">
        <p14:creationId xmlns:p14="http://schemas.microsoft.com/office/powerpoint/2010/main" val="42133141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3"/>
          <p:cNvSpPr txBox="1">
            <a:spLocks noChangeArrowheads="1"/>
          </p:cNvSpPr>
          <p:nvPr/>
        </p:nvSpPr>
        <p:spPr bwMode="auto">
          <a:xfrm>
            <a:off x="0" y="3626023"/>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dirty="0" smtClean="0"/>
              <a:t>	2. </a:t>
            </a:r>
            <a:r>
              <a:rPr lang="ru-RU" dirty="0">
                <a:cs typeface="Times New Roman" charset="0"/>
              </a:rPr>
              <a:t>Расположите номера в порядке возрастания длин соответствующих отрезков, не измеряя их.</a:t>
            </a:r>
            <a:endParaRPr lang="ru-RU" dirty="0"/>
          </a:p>
        </p:txBody>
      </p:sp>
      <p:pic>
        <p:nvPicPr>
          <p:cNvPr id="1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8817" y="4581128"/>
            <a:ext cx="2167732" cy="213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
          <p:cNvSpPr txBox="1">
            <a:spLocks noChangeArrowheads="1"/>
          </p:cNvSpPr>
          <p:nvPr/>
        </p:nvSpPr>
        <p:spPr bwMode="auto">
          <a:xfrm>
            <a:off x="-29183" y="483045"/>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dirty="0" smtClean="0"/>
              <a:t>	1. </a:t>
            </a:r>
            <a:r>
              <a:rPr lang="ru-RU" dirty="0">
                <a:cs typeface="Times New Roman" charset="0"/>
              </a:rPr>
              <a:t>На клетчатой бумаге изобразите отрезки </a:t>
            </a:r>
            <a:r>
              <a:rPr lang="en-US" i="1" dirty="0">
                <a:cs typeface="Times New Roman" charset="0"/>
              </a:rPr>
              <a:t>AB</a:t>
            </a:r>
            <a:r>
              <a:rPr lang="ru-RU" dirty="0">
                <a:cs typeface="Times New Roman" charset="0"/>
              </a:rPr>
              <a:t>, </a:t>
            </a:r>
            <a:r>
              <a:rPr lang="en-US" i="1" dirty="0">
                <a:cs typeface="Times New Roman" charset="0"/>
              </a:rPr>
              <a:t>CD</a:t>
            </a:r>
            <a:r>
              <a:rPr lang="ru-RU" dirty="0">
                <a:cs typeface="Times New Roman" charset="0"/>
              </a:rPr>
              <a:t>, </a:t>
            </a:r>
            <a:r>
              <a:rPr lang="en-US" i="1" dirty="0">
                <a:cs typeface="Times New Roman" charset="0"/>
              </a:rPr>
              <a:t>EF</a:t>
            </a:r>
            <a:r>
              <a:rPr lang="ru-RU" dirty="0">
                <a:cs typeface="Times New Roman" charset="0"/>
              </a:rPr>
              <a:t>, как показано на рисунке.</a:t>
            </a:r>
            <a:r>
              <a:rPr lang="ru-RU" i="1" dirty="0">
                <a:cs typeface="Times New Roman" charset="0"/>
              </a:rPr>
              <a:t> </a:t>
            </a:r>
            <a:r>
              <a:rPr lang="ru-RU" dirty="0">
                <a:cs typeface="Times New Roman" charset="0"/>
              </a:rPr>
              <a:t>С помощью линейки измерьте их длины.</a:t>
            </a:r>
            <a:endParaRPr lang="ru-RU" dirty="0"/>
          </a:p>
        </p:txBody>
      </p:sp>
      <p:pic>
        <p:nvPicPr>
          <p:cNvPr id="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8817" y="1478058"/>
            <a:ext cx="2167732" cy="2140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a:spLocks noGrp="1" noChangeArrowheads="1"/>
          </p:cNvSpPr>
          <p:nvPr>
            <p:ph type="title"/>
          </p:nvPr>
        </p:nvSpPr>
        <p:spPr>
          <a:xfrm>
            <a:off x="685800" y="26738"/>
            <a:ext cx="7772400" cy="457200"/>
          </a:xfrm>
        </p:spPr>
        <p:txBody>
          <a:bodyPr/>
          <a:lstStyle/>
          <a:p>
            <a:r>
              <a:rPr lang="ru-RU" sz="2800" dirty="0" smtClean="0">
                <a:solidFill>
                  <a:srgbClr val="FF3300"/>
                </a:solidFill>
              </a:rPr>
              <a:t>Упражнения</a:t>
            </a:r>
            <a:endParaRPr lang="ru-RU" sz="2800" dirty="0">
              <a:solidFill>
                <a:srgbClr val="FF3300"/>
              </a:solidFill>
            </a:endParaRPr>
          </a:p>
        </p:txBody>
      </p:sp>
    </p:spTree>
    <p:extLst>
      <p:ext uri="{BB962C8B-B14F-4D97-AF65-F5344CB8AC3E}">
        <p14:creationId xmlns:p14="http://schemas.microsoft.com/office/powerpoint/2010/main" val="20451623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45"/>
          <p:cNvSpPr txBox="1">
            <a:spLocks noChangeArrowheads="1"/>
          </p:cNvSpPr>
          <p:nvPr/>
        </p:nvSpPr>
        <p:spPr bwMode="auto">
          <a:xfrm>
            <a:off x="0" y="5334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smtClean="0">
                <a:cs typeface="Times New Roman" charset="0"/>
              </a:rPr>
              <a:t>	Следующее </a:t>
            </a:r>
            <a:r>
              <a:rPr lang="ru-RU" dirty="0">
                <a:cs typeface="Times New Roman" charset="0"/>
              </a:rPr>
              <a:t>свойство является аксиомой взаимного расположения точек на плоскости относительно данной прямой. </a:t>
            </a:r>
          </a:p>
        </p:txBody>
      </p:sp>
      <p:sp>
        <p:nvSpPr>
          <p:cNvPr id="2052" name="Text Box 50"/>
          <p:cNvSpPr txBox="1">
            <a:spLocks noChangeArrowheads="1"/>
          </p:cNvSpPr>
          <p:nvPr/>
        </p:nvSpPr>
        <p:spPr bwMode="auto">
          <a:xfrm>
            <a:off x="0" y="1295400"/>
            <a:ext cx="9144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i="1" dirty="0" smtClean="0">
                <a:cs typeface="Times New Roman" charset="0"/>
              </a:rPr>
              <a:t>	</a:t>
            </a:r>
            <a:r>
              <a:rPr lang="ru-RU" dirty="0" smtClean="0">
                <a:cs typeface="Times New Roman" charset="0"/>
              </a:rPr>
              <a:t>6. </a:t>
            </a:r>
            <a:r>
              <a:rPr lang="ru-RU" i="1" dirty="0" smtClean="0">
                <a:solidFill>
                  <a:srgbClr val="FF0000"/>
                </a:solidFill>
                <a:cs typeface="Times New Roman" charset="0"/>
              </a:rPr>
              <a:t>Каждая </a:t>
            </a:r>
            <a:r>
              <a:rPr lang="ru-RU" i="1" dirty="0">
                <a:solidFill>
                  <a:srgbClr val="FF0000"/>
                </a:solidFill>
                <a:cs typeface="Times New Roman" charset="0"/>
              </a:rPr>
              <a:t>прямая на плоскости</a:t>
            </a:r>
            <a:r>
              <a:rPr lang="ru-RU" b="1" i="1" dirty="0">
                <a:solidFill>
                  <a:srgbClr val="FF0000"/>
                </a:solidFill>
                <a:cs typeface="Times New Roman" charset="0"/>
              </a:rPr>
              <a:t> </a:t>
            </a:r>
            <a:r>
              <a:rPr lang="ru-RU" i="1" dirty="0">
                <a:solidFill>
                  <a:srgbClr val="FF0000"/>
                </a:solidFill>
                <a:cs typeface="Times New Roman" charset="0"/>
              </a:rPr>
              <a:t>разбивает эту</a:t>
            </a:r>
            <a:r>
              <a:rPr lang="ru-RU" b="1" i="1" dirty="0">
                <a:solidFill>
                  <a:srgbClr val="FF0000"/>
                </a:solidFill>
                <a:cs typeface="Times New Roman" charset="0"/>
              </a:rPr>
              <a:t> </a:t>
            </a:r>
            <a:r>
              <a:rPr lang="ru-RU" i="1" dirty="0">
                <a:solidFill>
                  <a:srgbClr val="FF0000"/>
                </a:solidFill>
                <a:cs typeface="Times New Roman" charset="0"/>
              </a:rPr>
              <a:t>плоскость на две части. При этом если две точки принадлежат разным частям</a:t>
            </a:r>
            <a:r>
              <a:rPr lang="ru-RU" dirty="0">
                <a:solidFill>
                  <a:srgbClr val="FF0000"/>
                </a:solidFill>
                <a:cs typeface="Times New Roman" charset="0"/>
              </a:rPr>
              <a:t>, </a:t>
            </a:r>
            <a:r>
              <a:rPr lang="ru-RU" i="1" dirty="0">
                <a:solidFill>
                  <a:srgbClr val="FF0000"/>
                </a:solidFill>
                <a:cs typeface="Times New Roman" charset="0"/>
              </a:rPr>
              <a:t>то отрезок</a:t>
            </a:r>
            <a:r>
              <a:rPr lang="ru-RU" dirty="0">
                <a:solidFill>
                  <a:srgbClr val="FF0000"/>
                </a:solidFill>
                <a:cs typeface="Times New Roman" charset="0"/>
              </a:rPr>
              <a:t>,</a:t>
            </a:r>
            <a:r>
              <a:rPr lang="ru-RU" i="1" dirty="0">
                <a:solidFill>
                  <a:srgbClr val="FF0000"/>
                </a:solidFill>
                <a:cs typeface="Times New Roman" charset="0"/>
              </a:rPr>
              <a:t> соединяющий эти точки</a:t>
            </a:r>
            <a:r>
              <a:rPr lang="ru-RU" dirty="0">
                <a:solidFill>
                  <a:srgbClr val="FF0000"/>
                </a:solidFill>
                <a:cs typeface="Times New Roman" charset="0"/>
              </a:rPr>
              <a:t>,</a:t>
            </a:r>
            <a:r>
              <a:rPr lang="ru-RU" i="1" dirty="0">
                <a:solidFill>
                  <a:srgbClr val="FF0000"/>
                </a:solidFill>
                <a:cs typeface="Times New Roman" charset="0"/>
              </a:rPr>
              <a:t> пересекается с прямой. Если две точки принадлежат одной части</a:t>
            </a:r>
            <a:r>
              <a:rPr lang="ru-RU" dirty="0">
                <a:solidFill>
                  <a:srgbClr val="FF0000"/>
                </a:solidFill>
                <a:cs typeface="Times New Roman" charset="0"/>
              </a:rPr>
              <a:t>,</a:t>
            </a:r>
            <a:r>
              <a:rPr lang="ru-RU" i="1" dirty="0">
                <a:solidFill>
                  <a:srgbClr val="FF0000"/>
                </a:solidFill>
                <a:cs typeface="Times New Roman" charset="0"/>
              </a:rPr>
              <a:t> то отрезок</a:t>
            </a:r>
            <a:r>
              <a:rPr lang="ru-RU" dirty="0">
                <a:solidFill>
                  <a:srgbClr val="FF0000"/>
                </a:solidFill>
                <a:cs typeface="Times New Roman" charset="0"/>
              </a:rPr>
              <a:t>,</a:t>
            </a:r>
            <a:r>
              <a:rPr lang="ru-RU" i="1" dirty="0">
                <a:solidFill>
                  <a:srgbClr val="FF0000"/>
                </a:solidFill>
                <a:cs typeface="Times New Roman" charset="0"/>
              </a:rPr>
              <a:t> соединяющий эти точки</a:t>
            </a:r>
            <a:r>
              <a:rPr lang="ru-RU" dirty="0">
                <a:solidFill>
                  <a:srgbClr val="FF0000"/>
                </a:solidFill>
                <a:cs typeface="Times New Roman" charset="0"/>
              </a:rPr>
              <a:t>,</a:t>
            </a:r>
            <a:r>
              <a:rPr lang="ru-RU" i="1" dirty="0">
                <a:solidFill>
                  <a:srgbClr val="FF0000"/>
                </a:solidFill>
                <a:cs typeface="Times New Roman" charset="0"/>
              </a:rPr>
              <a:t> не пересекается с прямой.</a:t>
            </a:r>
            <a:r>
              <a:rPr lang="ru-RU" dirty="0">
                <a:solidFill>
                  <a:srgbClr val="FF3300"/>
                </a:solidFill>
              </a:rPr>
              <a:t> </a:t>
            </a:r>
          </a:p>
        </p:txBody>
      </p:sp>
      <p:sp>
        <p:nvSpPr>
          <p:cNvPr id="2111" name="Text Box 63"/>
          <p:cNvSpPr txBox="1">
            <a:spLocks noChangeArrowheads="1"/>
          </p:cNvSpPr>
          <p:nvPr/>
        </p:nvSpPr>
        <p:spPr bwMode="auto">
          <a:xfrm>
            <a:off x="19251" y="5517232"/>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i="1" dirty="0" smtClean="0">
                <a:solidFill>
                  <a:srgbClr val="FF0000"/>
                </a:solidFill>
              </a:rPr>
              <a:t>	Полуплоскостью </a:t>
            </a:r>
            <a:r>
              <a:rPr lang="ru-RU" dirty="0"/>
              <a:t>называется </a:t>
            </a:r>
            <a:r>
              <a:rPr lang="ru-RU" dirty="0" smtClean="0"/>
              <a:t>фигура, образованная всеми точками данной прямой, </a:t>
            </a:r>
            <a:r>
              <a:rPr lang="ru-RU" dirty="0"/>
              <a:t>и </a:t>
            </a:r>
            <a:r>
              <a:rPr lang="ru-RU" dirty="0" smtClean="0"/>
              <a:t>всеми точками, лежа­щими </a:t>
            </a:r>
            <a:r>
              <a:rPr lang="ru-RU" dirty="0"/>
              <a:t>по одну сторону от этой </a:t>
            </a:r>
            <a:r>
              <a:rPr lang="ru-RU" dirty="0" smtClean="0"/>
              <a:t>прямой.</a:t>
            </a:r>
            <a:endParaRPr lang="ru-RU" dirty="0"/>
          </a:p>
        </p:txBody>
      </p:sp>
      <p:pic>
        <p:nvPicPr>
          <p:cNvPr id="2056" name="Picture 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352800"/>
            <a:ext cx="6894513" cy="204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1026"/>
          <p:cNvSpPr>
            <a:spLocks noGrp="1" noChangeArrowheads="1"/>
          </p:cNvSpPr>
          <p:nvPr>
            <p:ph type="title"/>
          </p:nvPr>
        </p:nvSpPr>
        <p:spPr>
          <a:xfrm>
            <a:off x="685800" y="76200"/>
            <a:ext cx="7772400" cy="457200"/>
          </a:xfrm>
        </p:spPr>
        <p:txBody>
          <a:bodyPr/>
          <a:lstStyle/>
          <a:p>
            <a:r>
              <a:rPr lang="en-US" sz="3600" dirty="0" smtClean="0">
                <a:solidFill>
                  <a:srgbClr val="FF3300"/>
                </a:solidFill>
              </a:rPr>
              <a:t>IV. </a:t>
            </a:r>
            <a:r>
              <a:rPr lang="ru-RU" sz="3600" dirty="0" smtClean="0">
                <a:solidFill>
                  <a:srgbClr val="FF3300"/>
                </a:solidFill>
              </a:rPr>
              <a:t>Углы</a:t>
            </a:r>
            <a:endParaRPr lang="ru-RU" sz="3600" dirty="0">
              <a:solidFill>
                <a:srgbClr val="FF3300"/>
              </a:solidFill>
            </a:endParaRPr>
          </a:p>
        </p:txBody>
      </p:sp>
    </p:spTree>
    <p:extLst>
      <p:ext uri="{BB962C8B-B14F-4D97-AF65-F5344CB8AC3E}">
        <p14:creationId xmlns:p14="http://schemas.microsoft.com/office/powerpoint/2010/main" val="26141101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45" name="Text Box 21"/>
          <p:cNvSpPr txBox="1">
            <a:spLocks noChangeArrowheads="1"/>
          </p:cNvSpPr>
          <p:nvPr/>
        </p:nvSpPr>
        <p:spPr bwMode="auto">
          <a:xfrm>
            <a:off x="7536" y="0"/>
            <a:ext cx="913646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i="1" dirty="0" smtClean="0">
                <a:solidFill>
                  <a:srgbClr val="FF0000"/>
                </a:solidFill>
              </a:rPr>
              <a:t>	Углом</a:t>
            </a:r>
            <a:r>
              <a:rPr lang="ru-RU" b="1" i="1" dirty="0" smtClean="0"/>
              <a:t> </a:t>
            </a:r>
            <a:r>
              <a:rPr lang="ru-RU" dirty="0"/>
              <a:t>называется фигура, образованная двумя лучами с общей вершиной и одной из частей плоскости, ограниченной этими лучами. Общая вершина лучей называется </a:t>
            </a:r>
            <a:r>
              <a:rPr lang="ru-RU" i="1" dirty="0">
                <a:solidFill>
                  <a:srgbClr val="FF0000"/>
                </a:solidFill>
              </a:rPr>
              <a:t>вершиной угла</a:t>
            </a:r>
            <a:r>
              <a:rPr lang="ru-RU" dirty="0"/>
              <a:t>, а сами лучи - </a:t>
            </a:r>
            <a:r>
              <a:rPr lang="ru-RU" i="1" dirty="0">
                <a:solidFill>
                  <a:srgbClr val="FF0000"/>
                </a:solidFill>
              </a:rPr>
              <a:t>сторонами угла</a:t>
            </a:r>
            <a:r>
              <a:rPr lang="ru-RU" dirty="0"/>
              <a:t>.</a:t>
            </a:r>
          </a:p>
        </p:txBody>
      </p:sp>
      <p:sp>
        <p:nvSpPr>
          <p:cNvPr id="26" name="Text Box 21"/>
          <p:cNvSpPr txBox="1">
            <a:spLocks noChangeArrowheads="1"/>
          </p:cNvSpPr>
          <p:nvPr/>
        </p:nvSpPr>
        <p:spPr bwMode="auto">
          <a:xfrm>
            <a:off x="-2089" y="3861048"/>
            <a:ext cx="913646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a:r>
              <a:rPr lang="ru-RU" dirty="0" smtClean="0"/>
              <a:t>	Угол </a:t>
            </a:r>
            <a:r>
              <a:rPr lang="ru-RU" dirty="0"/>
              <a:t>обозначается или одной прописной латинской буквой, указывающей его вершину, например, </a:t>
            </a:r>
            <a:r>
              <a:rPr lang="en-US" i="1" dirty="0"/>
              <a:t>O</a:t>
            </a:r>
            <a:r>
              <a:rPr lang="ru-RU" dirty="0" smtClean="0"/>
              <a:t>, </a:t>
            </a:r>
            <a:r>
              <a:rPr lang="ru-RU" dirty="0"/>
              <a:t>или тремя прописными латинскими буквами, средняя из которых указывает вершину угла, а крайние – какие-нибудь точки на сторонах угла, например</a:t>
            </a:r>
            <a:r>
              <a:rPr lang="ru-RU" dirty="0" smtClean="0"/>
              <a:t>, </a:t>
            </a:r>
            <a:r>
              <a:rPr lang="ru-RU" i="1" dirty="0" smtClean="0"/>
              <a:t>AO</a:t>
            </a:r>
            <a:r>
              <a:rPr lang="en-US" i="1" dirty="0" smtClean="0"/>
              <a:t>B</a:t>
            </a:r>
            <a:r>
              <a:rPr lang="en-US" dirty="0" smtClean="0"/>
              <a:t>.	</a:t>
            </a:r>
            <a:endParaRPr lang="ru-RU"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1484784"/>
            <a:ext cx="2296467" cy="222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0240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0" y="293116"/>
            <a:ext cx="9144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2800" dirty="0" smtClean="0">
                <a:solidFill>
                  <a:srgbClr val="FF3300"/>
                </a:solidFill>
                <a:cs typeface="Times New Roman" pitchFamily="18" charset="0"/>
              </a:rPr>
              <a:t>	Прямая </a:t>
            </a:r>
            <a:r>
              <a:rPr lang="ru-RU" sz="2800" dirty="0">
                <a:cs typeface="Times New Roman" pitchFamily="18" charset="0"/>
              </a:rPr>
              <a:t>является идеализацией</a:t>
            </a:r>
            <a:r>
              <a:rPr lang="ru-RU" sz="2800" dirty="0"/>
              <a:t> </a:t>
            </a:r>
            <a:r>
              <a:rPr lang="ru-RU" sz="2800" dirty="0">
                <a:cs typeface="Times New Roman" pitchFamily="18" charset="0"/>
              </a:rPr>
              <a:t>тонкой натянутой нити, края стола прямоугольной формы. По прямой распространяется</a:t>
            </a:r>
            <a:r>
              <a:rPr lang="ru-RU" sz="2800" dirty="0"/>
              <a:t> </a:t>
            </a:r>
            <a:r>
              <a:rPr lang="ru-RU" sz="2800" dirty="0">
                <a:cs typeface="Times New Roman" pitchFamily="18" charset="0"/>
              </a:rPr>
              <a:t>луч света.</a:t>
            </a:r>
          </a:p>
        </p:txBody>
      </p:sp>
      <p:sp>
        <p:nvSpPr>
          <p:cNvPr id="16388" name="Text Box 4"/>
          <p:cNvSpPr txBox="1">
            <a:spLocks noChangeArrowheads="1"/>
          </p:cNvSpPr>
          <p:nvPr/>
        </p:nvSpPr>
        <p:spPr bwMode="auto">
          <a:xfrm>
            <a:off x="0" y="1588516"/>
            <a:ext cx="91440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2800" dirty="0" smtClean="0">
                <a:cs typeface="Times New Roman" pitchFamily="18" charset="0"/>
              </a:rPr>
              <a:t>	Прямые </a:t>
            </a:r>
            <a:r>
              <a:rPr lang="ru-RU" sz="2800" dirty="0"/>
              <a:t>проводятся на листе бумаги или доске с помощью линейки. Хотя изображения прямых ограничены, их следует представлять себе неограниченно продолженными в обе стороны.</a:t>
            </a:r>
            <a:endParaRPr lang="ru-RU" sz="2800" i="1" dirty="0"/>
          </a:p>
        </p:txBody>
      </p:sp>
      <p:grpSp>
        <p:nvGrpSpPr>
          <p:cNvPr id="16393" name="Group 9"/>
          <p:cNvGrpSpPr>
            <a:grpSpLocks/>
          </p:cNvGrpSpPr>
          <p:nvPr/>
        </p:nvGrpSpPr>
        <p:grpSpPr bwMode="auto">
          <a:xfrm>
            <a:off x="0" y="3341116"/>
            <a:ext cx="9144000" cy="2227263"/>
            <a:chOff x="0" y="2208"/>
            <a:chExt cx="5760" cy="1403"/>
          </a:xfrm>
        </p:grpSpPr>
        <p:sp>
          <p:nvSpPr>
            <p:cNvPr id="3079" name="Text Box 5"/>
            <p:cNvSpPr txBox="1">
              <a:spLocks noChangeArrowheads="1"/>
            </p:cNvSpPr>
            <p:nvPr/>
          </p:nvSpPr>
          <p:spPr bwMode="auto">
            <a:xfrm>
              <a:off x="0" y="2208"/>
              <a:ext cx="4224" cy="1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2800" dirty="0" smtClean="0"/>
                <a:t>	Прямые </a:t>
              </a:r>
              <a:r>
                <a:rPr lang="ru-RU" sz="2800" dirty="0"/>
                <a:t>обозначаются </a:t>
              </a:r>
              <a:r>
                <a:rPr lang="ru-RU" sz="2800" dirty="0">
                  <a:cs typeface="Times New Roman" pitchFamily="18" charset="0"/>
                </a:rPr>
                <a:t>строчными латинскими буквами </a:t>
              </a:r>
              <a:r>
                <a:rPr lang="ru-RU" sz="2800" i="1" dirty="0">
                  <a:cs typeface="Times New Roman" pitchFamily="18" charset="0"/>
                </a:rPr>
                <a:t>a</a:t>
              </a:r>
              <a:r>
                <a:rPr lang="ru-RU" sz="2800" dirty="0">
                  <a:cs typeface="Times New Roman" pitchFamily="18" charset="0"/>
                </a:rPr>
                <a:t>,</a:t>
              </a:r>
              <a:r>
                <a:rPr lang="ru-RU" sz="2800" i="1" dirty="0">
                  <a:cs typeface="Times New Roman" pitchFamily="18" charset="0"/>
                </a:rPr>
                <a:t>  b</a:t>
              </a:r>
              <a:r>
                <a:rPr lang="ru-RU" sz="2800" dirty="0">
                  <a:cs typeface="Times New Roman" pitchFamily="18" charset="0"/>
                </a:rPr>
                <a:t>,</a:t>
              </a:r>
              <a:r>
                <a:rPr lang="ru-RU" sz="2800" i="1" dirty="0">
                  <a:cs typeface="Times New Roman" pitchFamily="18" charset="0"/>
                </a:rPr>
                <a:t>  c</a:t>
              </a:r>
              <a:r>
                <a:rPr lang="ru-RU" sz="2800" dirty="0">
                  <a:cs typeface="Times New Roman" pitchFamily="18" charset="0"/>
                </a:rPr>
                <a:t>,</a:t>
              </a:r>
              <a:r>
                <a:rPr lang="ru-RU" sz="2800" i="1" dirty="0">
                  <a:cs typeface="Times New Roman" pitchFamily="18" charset="0"/>
                </a:rPr>
                <a:t> ...</a:t>
              </a:r>
              <a:r>
                <a:rPr lang="ru-RU" sz="2800" dirty="0">
                  <a:cs typeface="Times New Roman" pitchFamily="18" charset="0"/>
                </a:rPr>
                <a:t>,</a:t>
              </a:r>
              <a:r>
                <a:rPr lang="ru-RU" sz="2800" i="1" dirty="0">
                  <a:cs typeface="Times New Roman" pitchFamily="18" charset="0"/>
                </a:rPr>
                <a:t>  a</a:t>
              </a:r>
              <a:r>
                <a:rPr lang="ru-RU" sz="2800" baseline="-30000" dirty="0">
                  <a:cs typeface="Times New Roman" pitchFamily="18" charset="0"/>
                </a:rPr>
                <a:t>1</a:t>
              </a:r>
              <a:r>
                <a:rPr lang="ru-RU" sz="2800" dirty="0">
                  <a:cs typeface="Times New Roman" pitchFamily="18" charset="0"/>
                </a:rPr>
                <a:t>,</a:t>
              </a:r>
              <a:r>
                <a:rPr lang="ru-RU" sz="2800" i="1" dirty="0">
                  <a:cs typeface="Times New Roman" pitchFamily="18" charset="0"/>
                </a:rPr>
                <a:t> b</a:t>
              </a:r>
              <a:r>
                <a:rPr lang="ru-RU" sz="2800" baseline="-30000" dirty="0">
                  <a:cs typeface="Times New Roman" pitchFamily="18" charset="0"/>
                </a:rPr>
                <a:t>2</a:t>
              </a:r>
              <a:r>
                <a:rPr lang="ru-RU" sz="2800" dirty="0">
                  <a:cs typeface="Times New Roman" pitchFamily="18" charset="0"/>
                </a:rPr>
                <a:t>,</a:t>
              </a:r>
              <a:r>
                <a:rPr lang="ru-RU" sz="2800" i="1" dirty="0">
                  <a:cs typeface="Times New Roman" pitchFamily="18" charset="0"/>
                </a:rPr>
                <a:t> c</a:t>
              </a:r>
              <a:r>
                <a:rPr lang="ru-RU" sz="2800" baseline="-30000" dirty="0">
                  <a:cs typeface="Times New Roman" pitchFamily="18" charset="0"/>
                </a:rPr>
                <a:t>3</a:t>
              </a:r>
              <a:r>
                <a:rPr lang="ru-RU" sz="2800" dirty="0">
                  <a:cs typeface="Times New Roman" pitchFamily="18" charset="0"/>
                </a:rPr>
                <a:t>,</a:t>
              </a:r>
              <a:r>
                <a:rPr lang="ru-RU" sz="2800" i="1" dirty="0">
                  <a:cs typeface="Times New Roman" pitchFamily="18" charset="0"/>
                </a:rPr>
                <a:t> ...</a:t>
              </a:r>
              <a:r>
                <a:rPr lang="ru-RU" sz="2800" dirty="0">
                  <a:cs typeface="Times New Roman" pitchFamily="18" charset="0"/>
                </a:rPr>
                <a:t>, </a:t>
              </a:r>
              <a:r>
                <a:rPr lang="ru-RU" sz="2800" i="1" dirty="0">
                  <a:cs typeface="Times New Roman" pitchFamily="18" charset="0"/>
                </a:rPr>
                <a:t>a'</a:t>
              </a:r>
              <a:r>
                <a:rPr lang="ru-RU" sz="2800" dirty="0">
                  <a:cs typeface="Times New Roman" pitchFamily="18" charset="0"/>
                </a:rPr>
                <a:t>, </a:t>
              </a:r>
              <a:r>
                <a:rPr lang="ru-RU" sz="2800" i="1" dirty="0">
                  <a:cs typeface="Times New Roman" pitchFamily="18" charset="0"/>
                </a:rPr>
                <a:t>b''</a:t>
              </a:r>
              <a:r>
                <a:rPr lang="ru-RU" sz="2800" dirty="0">
                  <a:cs typeface="Times New Roman" pitchFamily="18" charset="0"/>
                </a:rPr>
                <a:t>,</a:t>
              </a:r>
              <a:r>
                <a:rPr lang="ru-RU" sz="2800" i="1" dirty="0">
                  <a:cs typeface="Times New Roman" pitchFamily="18" charset="0"/>
                </a:rPr>
                <a:t> c'''</a:t>
              </a:r>
              <a:r>
                <a:rPr lang="ru-RU" sz="2800" dirty="0">
                  <a:cs typeface="Times New Roman" pitchFamily="18" charset="0"/>
                </a:rPr>
                <a:t>,</a:t>
              </a:r>
              <a:r>
                <a:rPr lang="ru-RU" sz="2800" i="1" dirty="0">
                  <a:cs typeface="Times New Roman" pitchFamily="18" charset="0"/>
                </a:rPr>
                <a:t> ... </a:t>
              </a:r>
              <a:r>
                <a:rPr lang="ru-RU" sz="2800" dirty="0">
                  <a:cs typeface="Times New Roman" pitchFamily="18" charset="0"/>
                </a:rPr>
                <a:t>, или двумя прописными латинскими буквами </a:t>
              </a:r>
              <a:r>
                <a:rPr lang="ru-RU" sz="2800" i="1" dirty="0">
                  <a:cs typeface="Times New Roman" pitchFamily="18" charset="0"/>
                </a:rPr>
                <a:t>AB</a:t>
              </a:r>
              <a:r>
                <a:rPr lang="ru-RU" sz="2800" dirty="0">
                  <a:cs typeface="Times New Roman" pitchFamily="18" charset="0"/>
                </a:rPr>
                <a:t>,</a:t>
              </a:r>
              <a:r>
                <a:rPr lang="ru-RU" sz="2800" i="1" dirty="0">
                  <a:cs typeface="Times New Roman" pitchFamily="18" charset="0"/>
                </a:rPr>
                <a:t> CD</a:t>
              </a:r>
              <a:r>
                <a:rPr lang="ru-RU" sz="2800" dirty="0">
                  <a:cs typeface="Times New Roman" pitchFamily="18" charset="0"/>
                </a:rPr>
                <a:t>,</a:t>
              </a:r>
              <a:r>
                <a:rPr lang="ru-RU" sz="2800" i="1" dirty="0">
                  <a:cs typeface="Times New Roman" pitchFamily="18" charset="0"/>
                </a:rPr>
                <a:t> ...</a:t>
              </a:r>
              <a:r>
                <a:rPr lang="ru-RU" sz="2800" dirty="0">
                  <a:cs typeface="Times New Roman" pitchFamily="18" charset="0"/>
                </a:rPr>
                <a:t>,</a:t>
              </a:r>
              <a:r>
                <a:rPr lang="ru-RU" sz="2800" i="1" dirty="0">
                  <a:cs typeface="Times New Roman" pitchFamily="18" charset="0"/>
                </a:rPr>
                <a:t> A</a:t>
              </a:r>
              <a:r>
                <a:rPr lang="ru-RU" sz="2800" baseline="-30000" dirty="0">
                  <a:cs typeface="Times New Roman" pitchFamily="18" charset="0"/>
                </a:rPr>
                <a:t>1</a:t>
              </a:r>
              <a:r>
                <a:rPr lang="ru-RU" sz="2800" i="1" dirty="0">
                  <a:cs typeface="Times New Roman" pitchFamily="18" charset="0"/>
                </a:rPr>
                <a:t>B</a:t>
              </a:r>
              <a:r>
                <a:rPr lang="ru-RU" sz="2800" baseline="-30000" dirty="0">
                  <a:cs typeface="Times New Roman" pitchFamily="18" charset="0"/>
                </a:rPr>
                <a:t>1</a:t>
              </a:r>
              <a:r>
                <a:rPr lang="ru-RU" sz="2800" dirty="0">
                  <a:cs typeface="Times New Roman" pitchFamily="18" charset="0"/>
                </a:rPr>
                <a:t>,</a:t>
              </a:r>
              <a:r>
                <a:rPr lang="ru-RU" sz="2800" i="1" dirty="0">
                  <a:cs typeface="Times New Roman" pitchFamily="18" charset="0"/>
                </a:rPr>
                <a:t> C</a:t>
              </a:r>
              <a:r>
                <a:rPr lang="ru-RU" sz="2800" baseline="-30000" dirty="0">
                  <a:cs typeface="Times New Roman" pitchFamily="18" charset="0"/>
                </a:rPr>
                <a:t>2</a:t>
              </a:r>
              <a:r>
                <a:rPr lang="ru-RU" sz="2800" i="1" dirty="0">
                  <a:cs typeface="Times New Roman" pitchFamily="18" charset="0"/>
                </a:rPr>
                <a:t>D</a:t>
              </a:r>
              <a:r>
                <a:rPr lang="ru-RU" sz="2800" baseline="-30000" dirty="0">
                  <a:cs typeface="Times New Roman" pitchFamily="18" charset="0"/>
                </a:rPr>
                <a:t>2</a:t>
              </a:r>
              <a:r>
                <a:rPr lang="ru-RU" sz="2800" dirty="0">
                  <a:cs typeface="Times New Roman" pitchFamily="18" charset="0"/>
                </a:rPr>
                <a:t>,</a:t>
              </a:r>
              <a:r>
                <a:rPr lang="ru-RU" sz="2800" i="1" dirty="0">
                  <a:cs typeface="Times New Roman" pitchFamily="18" charset="0"/>
                </a:rPr>
                <a:t> ...</a:t>
              </a:r>
              <a:r>
                <a:rPr lang="ru-RU" sz="2800" dirty="0">
                  <a:cs typeface="Times New Roman" pitchFamily="18" charset="0"/>
                </a:rPr>
                <a:t>,</a:t>
              </a:r>
              <a:r>
                <a:rPr lang="ru-RU" sz="2800" i="1" dirty="0">
                  <a:cs typeface="Times New Roman" pitchFamily="18" charset="0"/>
                </a:rPr>
                <a:t> A'B'</a:t>
              </a:r>
              <a:r>
                <a:rPr lang="ru-RU" sz="2800" dirty="0">
                  <a:cs typeface="Times New Roman" pitchFamily="18" charset="0"/>
                </a:rPr>
                <a:t>,</a:t>
              </a:r>
              <a:r>
                <a:rPr lang="ru-RU" sz="2800" i="1" dirty="0">
                  <a:cs typeface="Times New Roman" pitchFamily="18" charset="0"/>
                </a:rPr>
                <a:t> C''D''</a:t>
              </a:r>
              <a:r>
                <a:rPr lang="ru-RU" sz="2800" dirty="0">
                  <a:cs typeface="Times New Roman" pitchFamily="18" charset="0"/>
                </a:rPr>
                <a:t>,</a:t>
              </a:r>
              <a:r>
                <a:rPr lang="ru-RU" sz="2800" i="1" dirty="0">
                  <a:cs typeface="Times New Roman" pitchFamily="18" charset="0"/>
                </a:rPr>
                <a:t> ... </a:t>
              </a:r>
              <a:endParaRPr lang="ru-RU" sz="2800" dirty="0"/>
            </a:p>
          </p:txBody>
        </p:sp>
        <p:pic>
          <p:nvPicPr>
            <p:cNvPr id="308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8" y="2256"/>
              <a:ext cx="1562" cy="1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391" name="Text Box 7"/>
          <p:cNvSpPr txBox="1">
            <a:spLocks noChangeArrowheads="1"/>
          </p:cNvSpPr>
          <p:nvPr/>
        </p:nvSpPr>
        <p:spPr bwMode="auto">
          <a:xfrm>
            <a:off x="9625" y="5506465"/>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2800" dirty="0" smtClean="0">
                <a:solidFill>
                  <a:srgbClr val="FF3300"/>
                </a:solidFill>
                <a:cs typeface="Times New Roman" pitchFamily="18" charset="0"/>
              </a:rPr>
              <a:t>	П</a:t>
            </a:r>
            <a:r>
              <a:rPr lang="ru-RU" sz="2800" dirty="0" smtClean="0">
                <a:solidFill>
                  <a:srgbClr val="FF3300"/>
                </a:solidFill>
              </a:rPr>
              <a:t>лоскость</a:t>
            </a:r>
            <a:r>
              <a:rPr lang="ru-RU" sz="2800" dirty="0" smtClean="0">
                <a:solidFill>
                  <a:srgbClr val="FF3300"/>
                </a:solidFill>
                <a:cs typeface="Times New Roman" pitchFamily="18" charset="0"/>
              </a:rPr>
              <a:t> </a:t>
            </a:r>
            <a:r>
              <a:rPr lang="ru-RU" sz="2800" dirty="0">
                <a:cs typeface="Times New Roman" pitchFamily="18" charset="0"/>
              </a:rPr>
              <a:t>является идеализацией</a:t>
            </a:r>
            <a:r>
              <a:rPr lang="ru-RU" sz="2800" dirty="0"/>
              <a:t> ровной поверхности воды, поверхности стола, доски, зеркала и т.п.</a:t>
            </a:r>
          </a:p>
        </p:txBody>
      </p:sp>
    </p:spTree>
    <p:extLst>
      <p:ext uri="{BB962C8B-B14F-4D97-AF65-F5344CB8AC3E}">
        <p14:creationId xmlns:p14="http://schemas.microsoft.com/office/powerpoint/2010/main" val="14924478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21"/>
          <p:cNvSpPr txBox="1">
            <a:spLocks noChangeArrowheads="1"/>
          </p:cNvSpPr>
          <p:nvPr/>
        </p:nvSpPr>
        <p:spPr bwMode="auto">
          <a:xfrm>
            <a:off x="0" y="5310"/>
            <a:ext cx="9136463"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a:r>
              <a:rPr lang="en-US" dirty="0" smtClean="0"/>
              <a:t>	</a:t>
            </a:r>
            <a:r>
              <a:rPr lang="ru-RU" dirty="0" smtClean="0"/>
              <a:t>Точки </a:t>
            </a:r>
            <a:r>
              <a:rPr lang="ru-RU" dirty="0"/>
              <a:t>угла, не принадлежащие его сторонам, называются </a:t>
            </a:r>
            <a:r>
              <a:rPr lang="ru-RU" i="1" dirty="0">
                <a:solidFill>
                  <a:srgbClr val="FF0000"/>
                </a:solidFill>
              </a:rPr>
              <a:t>внутренними</a:t>
            </a:r>
            <a:r>
              <a:rPr lang="ru-RU" b="1" i="1" dirty="0"/>
              <a:t> </a:t>
            </a:r>
            <a:r>
              <a:rPr lang="ru-RU" dirty="0"/>
              <a:t>точками данного угла. Лучи, с вершиной в вершине данного угла, проходящие через внутренние точки угла, называются </a:t>
            </a:r>
            <a:r>
              <a:rPr lang="ru-RU" i="1" dirty="0">
                <a:solidFill>
                  <a:srgbClr val="FF0000"/>
                </a:solidFill>
              </a:rPr>
              <a:t>внутренними</a:t>
            </a:r>
            <a:r>
              <a:rPr lang="ru-RU" b="1" i="1" dirty="0"/>
              <a:t> </a:t>
            </a:r>
            <a:r>
              <a:rPr lang="ru-RU" dirty="0"/>
              <a:t>лучами данного угла.</a:t>
            </a:r>
          </a:p>
          <a:p>
            <a:pPr algn="just"/>
            <a:r>
              <a:rPr lang="en-US" dirty="0" smtClean="0"/>
              <a:t>	</a:t>
            </a:r>
            <a:r>
              <a:rPr lang="ru-RU" dirty="0" smtClean="0"/>
              <a:t>На рисунке </a:t>
            </a:r>
            <a:r>
              <a:rPr lang="ru-RU" dirty="0"/>
              <a:t>изображён угол </a:t>
            </a:r>
            <a:r>
              <a:rPr lang="ru-RU" i="1" dirty="0"/>
              <a:t>AOB</a:t>
            </a:r>
            <a:r>
              <a:rPr lang="ru-RU" dirty="0"/>
              <a:t>. </a:t>
            </a:r>
            <a:r>
              <a:rPr lang="ru-RU" i="1" dirty="0"/>
              <a:t>C </a:t>
            </a:r>
            <a:r>
              <a:rPr lang="ru-RU" dirty="0"/>
              <a:t>и </a:t>
            </a:r>
            <a:r>
              <a:rPr lang="ru-RU" i="1" dirty="0"/>
              <a:t>D</a:t>
            </a:r>
            <a:r>
              <a:rPr lang="ru-RU" dirty="0"/>
              <a:t> – его внутренние точки, </a:t>
            </a:r>
            <a:r>
              <a:rPr lang="ru-RU" i="1" dirty="0"/>
              <a:t>OC </a:t>
            </a:r>
            <a:r>
              <a:rPr lang="ru-RU" dirty="0"/>
              <a:t>и</a:t>
            </a:r>
            <a:r>
              <a:rPr lang="ru-RU" i="1" dirty="0"/>
              <a:t> OD</a:t>
            </a:r>
            <a:r>
              <a:rPr lang="ru-RU" dirty="0"/>
              <a:t> – его внутренние лучи.</a:t>
            </a:r>
          </a:p>
          <a:p>
            <a:pPr algn="just"/>
            <a:r>
              <a:rPr lang="en-US" i="1" dirty="0" smtClean="0">
                <a:solidFill>
                  <a:srgbClr val="FF0000"/>
                </a:solidFill>
              </a:rPr>
              <a:t>	</a:t>
            </a:r>
            <a:r>
              <a:rPr lang="ru-RU" i="1" dirty="0" smtClean="0">
                <a:solidFill>
                  <a:srgbClr val="FF0000"/>
                </a:solidFill>
              </a:rPr>
              <a:t>Развёрнутым</a:t>
            </a:r>
            <a:r>
              <a:rPr lang="ru-RU" dirty="0" smtClean="0"/>
              <a:t> </a:t>
            </a:r>
            <a:r>
              <a:rPr lang="ru-RU" dirty="0"/>
              <a:t>углом называется угол, стороны которого составляют </a:t>
            </a:r>
            <a:r>
              <a:rPr lang="ru-RU" dirty="0" smtClean="0"/>
              <a:t>пря­мую. </a:t>
            </a:r>
            <a:r>
              <a:rPr lang="ru-RU" dirty="0"/>
              <a:t>В противном случае угол называется </a:t>
            </a:r>
            <a:r>
              <a:rPr lang="ru-RU" i="1" dirty="0">
                <a:solidFill>
                  <a:srgbClr val="FF0000"/>
                </a:solidFill>
              </a:rPr>
              <a:t>неразвёрнутым</a:t>
            </a:r>
            <a:r>
              <a:rPr lang="ru-RU" i="1" dirty="0"/>
              <a:t>.</a:t>
            </a:r>
            <a:endParaRPr lang="ru-RU" dirty="0"/>
          </a:p>
        </p:txBody>
      </p:sp>
      <p:sp>
        <p:nvSpPr>
          <p:cNvPr id="2" name="TextBox 1"/>
          <p:cNvSpPr txBox="1"/>
          <p:nvPr/>
        </p:nvSpPr>
        <p:spPr>
          <a:xfrm>
            <a:off x="-11714" y="5157192"/>
            <a:ext cx="9136463" cy="1200329"/>
          </a:xfrm>
          <a:prstGeom prst="rect">
            <a:avLst/>
          </a:prstGeom>
          <a:noFill/>
        </p:spPr>
        <p:txBody>
          <a:bodyPr wrap="square" rtlCol="0">
            <a:spAutoFit/>
          </a:bodyPr>
          <a:lstStyle/>
          <a:p>
            <a:pPr algn="just"/>
            <a:r>
              <a:rPr lang="en-US" dirty="0" smtClean="0"/>
              <a:t>	</a:t>
            </a:r>
            <a:r>
              <a:rPr lang="ru-RU" dirty="0" smtClean="0"/>
              <a:t>Неразвёрнутые </a:t>
            </a:r>
            <a:r>
              <a:rPr lang="ru-RU" dirty="0"/>
              <a:t>углы могут быть меньше развёрнутого, т. е. являться частью развёрнутого </a:t>
            </a:r>
            <a:r>
              <a:rPr lang="ru-RU" dirty="0" smtClean="0"/>
              <a:t>угла, </a:t>
            </a:r>
            <a:r>
              <a:rPr lang="ru-RU" dirty="0"/>
              <a:t>или быть больше развёрнутого, т. е. содержать развёрнутый </a:t>
            </a:r>
            <a:r>
              <a:rPr lang="ru-RU" dirty="0" smtClean="0"/>
              <a:t>угол.</a:t>
            </a:r>
            <a:endParaRPr lang="ru-RU"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067" y="3421630"/>
            <a:ext cx="2658417" cy="1554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5" y="3598578"/>
            <a:ext cx="5488853" cy="128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49869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21"/>
          <p:cNvSpPr txBox="1">
            <a:spLocks noChangeArrowheads="1"/>
          </p:cNvSpPr>
          <p:nvPr/>
        </p:nvSpPr>
        <p:spPr bwMode="auto">
          <a:xfrm>
            <a:off x="0" y="5310"/>
            <a:ext cx="91364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a:r>
              <a:rPr lang="en-US" dirty="0" smtClean="0"/>
              <a:t>	</a:t>
            </a:r>
            <a:r>
              <a:rPr lang="ru-RU" b="1" i="1" dirty="0"/>
              <a:t> </a:t>
            </a:r>
            <a:r>
              <a:rPr lang="ru-RU" i="1" dirty="0">
                <a:solidFill>
                  <a:srgbClr val="FF0000"/>
                </a:solidFill>
              </a:rPr>
              <a:t>Смежными</a:t>
            </a:r>
            <a:r>
              <a:rPr lang="ru-RU" dirty="0">
                <a:solidFill>
                  <a:srgbClr val="FF0000"/>
                </a:solidFill>
              </a:rPr>
              <a:t> </a:t>
            </a:r>
            <a:r>
              <a:rPr lang="ru-RU" dirty="0"/>
              <a:t>углами называются два угла, у которых одна сторона общая, а две другие составляют </a:t>
            </a:r>
            <a:r>
              <a:rPr lang="ru-RU" dirty="0" smtClean="0"/>
              <a:t>прямую.</a:t>
            </a:r>
            <a:r>
              <a:rPr lang="en-US" b="1" i="1" dirty="0" smtClean="0"/>
              <a:t>	</a:t>
            </a:r>
            <a:endParaRPr lang="ru-RU" dirty="0"/>
          </a:p>
        </p:txBody>
      </p:sp>
      <p:sp>
        <p:nvSpPr>
          <p:cNvPr id="4" name="Text Box 21"/>
          <p:cNvSpPr txBox="1">
            <a:spLocks noChangeArrowheads="1"/>
          </p:cNvSpPr>
          <p:nvPr/>
        </p:nvSpPr>
        <p:spPr bwMode="auto">
          <a:xfrm>
            <a:off x="0" y="3140968"/>
            <a:ext cx="91364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a:r>
              <a:rPr lang="en-US" dirty="0" smtClean="0">
                <a:solidFill>
                  <a:srgbClr val="FF0000"/>
                </a:solidFill>
              </a:rPr>
              <a:t>	</a:t>
            </a:r>
            <a:r>
              <a:rPr lang="ru-RU" i="1" dirty="0" smtClean="0">
                <a:solidFill>
                  <a:srgbClr val="FF0000"/>
                </a:solidFill>
              </a:rPr>
              <a:t>Вертикальными</a:t>
            </a:r>
            <a:r>
              <a:rPr lang="ru-RU" dirty="0" smtClean="0">
                <a:solidFill>
                  <a:srgbClr val="FF0000"/>
                </a:solidFill>
              </a:rPr>
              <a:t> </a:t>
            </a:r>
            <a:r>
              <a:rPr lang="ru-RU" dirty="0"/>
              <a:t>углами называются два угла, </a:t>
            </a:r>
            <a:r>
              <a:rPr lang="ru-RU" dirty="0" smtClean="0"/>
              <a:t>стороны одного из которых дополняют до прямых стороны другого угла.</a:t>
            </a:r>
            <a:r>
              <a:rPr lang="en-US" b="1" i="1" dirty="0" smtClean="0"/>
              <a:t>	</a:t>
            </a:r>
            <a:endParaRPr lang="ru-RU" dirty="0"/>
          </a:p>
        </p:txBody>
      </p:sp>
      <p:pic>
        <p:nvPicPr>
          <p:cNvPr id="2" name="Рисунок 1"/>
          <p:cNvPicPr>
            <a:picLocks noChangeAspect="1"/>
          </p:cNvPicPr>
          <p:nvPr/>
        </p:nvPicPr>
        <p:blipFill>
          <a:blip r:embed="rId3"/>
          <a:stretch>
            <a:fillRect/>
          </a:stretch>
        </p:blipFill>
        <p:spPr>
          <a:xfrm>
            <a:off x="2627784" y="961879"/>
            <a:ext cx="3631622" cy="2053517"/>
          </a:xfrm>
          <a:prstGeom prst="rect">
            <a:avLst/>
          </a:prstGeom>
        </p:spPr>
      </p:pic>
      <p:pic>
        <p:nvPicPr>
          <p:cNvPr id="3" name="Рисунок 2"/>
          <p:cNvPicPr>
            <a:picLocks noChangeAspect="1"/>
          </p:cNvPicPr>
          <p:nvPr/>
        </p:nvPicPr>
        <p:blipFill>
          <a:blip r:embed="rId4"/>
          <a:stretch>
            <a:fillRect/>
          </a:stretch>
        </p:blipFill>
        <p:spPr>
          <a:xfrm>
            <a:off x="2915816" y="4216023"/>
            <a:ext cx="3475373" cy="2208067"/>
          </a:xfrm>
          <a:prstGeom prst="rect">
            <a:avLst/>
          </a:prstGeom>
        </p:spPr>
      </p:pic>
    </p:spTree>
    <p:extLst>
      <p:ext uri="{BB962C8B-B14F-4D97-AF65-F5344CB8AC3E}">
        <p14:creationId xmlns:p14="http://schemas.microsoft.com/office/powerpoint/2010/main" val="35800293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7"/>
          <p:cNvSpPr txBox="1">
            <a:spLocks noChangeArrowheads="1"/>
          </p:cNvSpPr>
          <p:nvPr/>
        </p:nvSpPr>
        <p:spPr bwMode="auto">
          <a:xfrm>
            <a:off x="0" y="381000"/>
            <a:ext cx="8991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smtClean="0">
                <a:cs typeface="Times New Roman" charset="0"/>
              </a:rPr>
              <a:t>	Одной </a:t>
            </a:r>
            <a:r>
              <a:rPr lang="ru-RU" dirty="0">
                <a:cs typeface="Times New Roman" charset="0"/>
              </a:rPr>
              <a:t>из основных операций, которую можно производить с углами, является операция </a:t>
            </a:r>
            <a:r>
              <a:rPr lang="ru-RU" dirty="0">
                <a:solidFill>
                  <a:srgbClr val="FF3300"/>
                </a:solidFill>
                <a:cs typeface="Times New Roman" charset="0"/>
              </a:rPr>
              <a:t>откладывания данного угла</a:t>
            </a:r>
            <a:r>
              <a:rPr lang="ru-RU" i="1" dirty="0">
                <a:cs typeface="Times New Roman" charset="0"/>
              </a:rPr>
              <a:t> </a:t>
            </a:r>
            <a:r>
              <a:rPr lang="ru-RU" dirty="0">
                <a:cs typeface="Times New Roman" charset="0"/>
              </a:rPr>
              <a:t>в ту или другую сторону от данного луча. Получающийся при этом угол называется  </a:t>
            </a:r>
            <a:r>
              <a:rPr lang="ru-RU" dirty="0">
                <a:solidFill>
                  <a:srgbClr val="FF3300"/>
                </a:solidFill>
                <a:cs typeface="Times New Roman" charset="0"/>
              </a:rPr>
              <a:t>равным</a:t>
            </a:r>
            <a:r>
              <a:rPr lang="ru-RU" dirty="0">
                <a:cs typeface="Times New Roman" charset="0"/>
              </a:rPr>
              <a:t> исходному углу</a:t>
            </a:r>
            <a:r>
              <a:rPr lang="ru-RU" i="1" dirty="0">
                <a:cs typeface="Times New Roman" charset="0"/>
              </a:rPr>
              <a:t>.</a:t>
            </a:r>
            <a:r>
              <a:rPr lang="ru-RU" dirty="0">
                <a:cs typeface="Times New Roman" charset="0"/>
              </a:rPr>
              <a:t> </a:t>
            </a:r>
          </a:p>
        </p:txBody>
      </p:sp>
      <mc:AlternateContent xmlns:mc="http://schemas.openxmlformats.org/markup-compatibility/2006" xmlns:a14="http://schemas.microsoft.com/office/drawing/2010/main">
        <mc:Choice Requires="a14">
          <p:sp>
            <p:nvSpPr>
              <p:cNvPr id="2058" name="Text Box 27"/>
              <p:cNvSpPr txBox="1">
                <a:spLocks noChangeArrowheads="1"/>
              </p:cNvSpPr>
              <p:nvPr/>
            </p:nvSpPr>
            <p:spPr bwMode="auto">
              <a:xfrm>
                <a:off x="0" y="3284984"/>
                <a:ext cx="8991600" cy="15696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smtClean="0"/>
                  <a:t>	Равенство </a:t>
                </a:r>
                <a:r>
                  <a:rPr lang="ru-RU" dirty="0"/>
                  <a:t>углов </a:t>
                </a:r>
                <a:r>
                  <a:rPr lang="ru-RU" i="1" dirty="0"/>
                  <a:t>А</a:t>
                </a:r>
                <a:r>
                  <a:rPr lang="en-US" i="1" dirty="0"/>
                  <a:t>BC</a:t>
                </a:r>
                <a:r>
                  <a:rPr lang="ru-RU" dirty="0"/>
                  <a:t> и </a:t>
                </a:r>
                <a:r>
                  <a:rPr lang="en-US" i="1" dirty="0"/>
                  <a:t>DEF</a:t>
                </a:r>
                <a:r>
                  <a:rPr lang="ru-RU" dirty="0"/>
                  <a:t> записывается в виде </a:t>
                </a:r>
                <a14:m>
                  <m:oMath xmlns:m="http://schemas.openxmlformats.org/officeDocument/2006/math">
                    <m:r>
                      <a:rPr lang="ru-RU" i="1" smtClean="0">
                        <a:latin typeface="Cambria Math"/>
                        <a:ea typeface="Cambria Math"/>
                      </a:rPr>
                      <m:t>∠</m:t>
                    </m:r>
                  </m:oMath>
                </a14:m>
                <a:r>
                  <a:rPr lang="ru-RU" i="1" dirty="0" smtClean="0"/>
                  <a:t>А</a:t>
                </a:r>
                <a:r>
                  <a:rPr lang="en-US" i="1" dirty="0"/>
                  <a:t>BC </a:t>
                </a:r>
                <a:r>
                  <a:rPr lang="ru-RU" dirty="0"/>
                  <a:t>= </a:t>
                </a:r>
                <a14:m>
                  <m:oMath xmlns:m="http://schemas.openxmlformats.org/officeDocument/2006/math">
                    <m:r>
                      <a:rPr lang="ru-RU" i="1" smtClean="0">
                        <a:latin typeface="Cambria Math"/>
                        <a:ea typeface="Cambria Math"/>
                      </a:rPr>
                      <m:t>∠ </m:t>
                    </m:r>
                  </m:oMath>
                </a14:m>
                <a:r>
                  <a:rPr lang="en-US" i="1" dirty="0"/>
                  <a:t>DEF</a:t>
                </a:r>
                <a:r>
                  <a:rPr lang="ru-RU" dirty="0"/>
                  <a:t>. Оно означает, что если один из этих углов, например </a:t>
                </a:r>
                <a:r>
                  <a:rPr lang="ru-RU" i="1" dirty="0"/>
                  <a:t>АОВ</a:t>
                </a:r>
                <a:r>
                  <a:rPr lang="ru-RU" dirty="0"/>
                  <a:t>, отложить от луча </a:t>
                </a:r>
                <a:r>
                  <a:rPr lang="en-US" i="1" dirty="0"/>
                  <a:t>ED</a:t>
                </a:r>
                <a:r>
                  <a:rPr lang="ru-RU" dirty="0"/>
                  <a:t> в сторону, определяемую лучом </a:t>
                </a:r>
                <a:r>
                  <a:rPr lang="en-US" i="1" dirty="0"/>
                  <a:t>EF</a:t>
                </a:r>
                <a:r>
                  <a:rPr lang="ru-RU" dirty="0"/>
                  <a:t>, то </a:t>
                </a:r>
                <a:r>
                  <a:rPr lang="ru-RU" dirty="0" smtClean="0"/>
                  <a:t>совпадёт </a:t>
                </a:r>
                <a:r>
                  <a:rPr lang="ru-RU" dirty="0"/>
                  <a:t>с углом </a:t>
                </a:r>
                <a:r>
                  <a:rPr lang="en-US" i="1" dirty="0" smtClean="0"/>
                  <a:t>DEF</a:t>
                </a:r>
                <a:r>
                  <a:rPr lang="ru-RU" dirty="0" smtClean="0"/>
                  <a:t>.</a:t>
                </a:r>
                <a:endParaRPr lang="ru-RU" dirty="0"/>
              </a:p>
            </p:txBody>
          </p:sp>
        </mc:Choice>
        <mc:Fallback xmlns="">
          <p:sp>
            <p:nvSpPr>
              <p:cNvPr id="2058" name="Text Box 27"/>
              <p:cNvSpPr txBox="1">
                <a:spLocks noRot="1" noChangeAspect="1" noMove="1" noResize="1" noEditPoints="1" noAdjustHandles="1" noChangeArrowheads="1" noChangeShapeType="1" noTextEdit="1"/>
              </p:cNvSpPr>
              <p:nvPr/>
            </p:nvSpPr>
            <p:spPr bwMode="auto">
              <a:xfrm>
                <a:off x="0" y="3284984"/>
                <a:ext cx="8991600" cy="1569660"/>
              </a:xfrm>
              <a:prstGeom prst="rect">
                <a:avLst/>
              </a:prstGeom>
              <a:blipFill rotWithShape="1">
                <a:blip r:embed="rId3"/>
                <a:stretch>
                  <a:fillRect l="-1017" t="-3113" r="-1017" b="-817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
        <p:nvSpPr>
          <p:cNvPr id="73758" name="Text Box 30"/>
          <p:cNvSpPr txBox="1">
            <a:spLocks noChangeArrowheads="1"/>
          </p:cNvSpPr>
          <p:nvPr/>
        </p:nvSpPr>
        <p:spPr bwMode="auto">
          <a:xfrm>
            <a:off x="0" y="1828800"/>
            <a:ext cx="8839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ts val="0"/>
              </a:spcBef>
            </a:pPr>
            <a:r>
              <a:rPr lang="ru-RU" dirty="0" smtClean="0">
                <a:cs typeface="Times New Roman" charset="0"/>
              </a:rPr>
              <a:t>	В </a:t>
            </a:r>
            <a:r>
              <a:rPr lang="ru-RU" dirty="0">
                <a:cs typeface="Times New Roman" charset="0"/>
              </a:rPr>
              <a:t>качестве аксиом принимаются следующие свойства.</a:t>
            </a:r>
          </a:p>
          <a:p>
            <a:pPr algn="just" eaLnBrk="1" hangingPunct="1">
              <a:spcBef>
                <a:spcPts val="0"/>
              </a:spcBef>
            </a:pPr>
            <a:r>
              <a:rPr lang="ru-RU" dirty="0">
                <a:cs typeface="Times New Roman" charset="0"/>
              </a:rPr>
              <a:t> </a:t>
            </a:r>
            <a:r>
              <a:rPr lang="ru-RU" dirty="0" smtClean="0">
                <a:cs typeface="Times New Roman" charset="0"/>
              </a:rPr>
              <a:t>	7. </a:t>
            </a:r>
            <a:r>
              <a:rPr lang="ru-RU" i="1" dirty="0" smtClean="0">
                <a:solidFill>
                  <a:srgbClr val="FF3300"/>
                </a:solidFill>
                <a:cs typeface="Times New Roman" charset="0"/>
              </a:rPr>
              <a:t>От </a:t>
            </a:r>
            <a:r>
              <a:rPr lang="ru-RU" i="1" dirty="0">
                <a:solidFill>
                  <a:srgbClr val="FF3300"/>
                </a:solidFill>
                <a:cs typeface="Times New Roman" charset="0"/>
              </a:rPr>
              <a:t>любого луча на плоскости в заданную сторону можно отложить только один угол</a:t>
            </a:r>
            <a:r>
              <a:rPr lang="ru-RU" dirty="0">
                <a:solidFill>
                  <a:srgbClr val="FF3300"/>
                </a:solidFill>
                <a:cs typeface="Times New Roman" charset="0"/>
              </a:rPr>
              <a:t>, </a:t>
            </a:r>
            <a:r>
              <a:rPr lang="ru-RU" i="1" dirty="0">
                <a:solidFill>
                  <a:srgbClr val="FF3300"/>
                </a:solidFill>
                <a:cs typeface="Times New Roman" charset="0"/>
              </a:rPr>
              <a:t>равный данному</a:t>
            </a:r>
            <a:r>
              <a:rPr lang="ru-RU" dirty="0">
                <a:solidFill>
                  <a:srgbClr val="FF3300"/>
                </a:solidFill>
                <a:cs typeface="Times New Roman" charset="0"/>
              </a:rPr>
              <a:t>.</a:t>
            </a:r>
          </a:p>
          <a:p>
            <a:pPr algn="just" eaLnBrk="1" hangingPunct="1">
              <a:spcBef>
                <a:spcPts val="0"/>
              </a:spcBef>
            </a:pPr>
            <a:r>
              <a:rPr lang="ru-RU" dirty="0">
                <a:cs typeface="Times New Roman" charset="0"/>
              </a:rPr>
              <a:t> </a:t>
            </a:r>
            <a:r>
              <a:rPr lang="ru-RU" dirty="0" smtClean="0">
                <a:cs typeface="Times New Roman" charset="0"/>
              </a:rPr>
              <a:t>	8. </a:t>
            </a:r>
            <a:r>
              <a:rPr lang="ru-RU" i="1" dirty="0" smtClean="0">
                <a:solidFill>
                  <a:srgbClr val="FF3300"/>
                </a:solidFill>
                <a:cs typeface="Times New Roman" charset="0"/>
              </a:rPr>
              <a:t>Все </a:t>
            </a:r>
            <a:r>
              <a:rPr lang="ru-RU" i="1" dirty="0">
                <a:solidFill>
                  <a:srgbClr val="FF3300"/>
                </a:solidFill>
                <a:cs typeface="Times New Roman" charset="0"/>
              </a:rPr>
              <a:t>развернутые углы равны</a:t>
            </a:r>
            <a:r>
              <a:rPr lang="ru-RU" dirty="0">
                <a:solidFill>
                  <a:srgbClr val="FF3300"/>
                </a:solidFill>
                <a:cs typeface="Times New Roman" charset="0"/>
              </a:rPr>
              <a:t>.</a:t>
            </a: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4797152"/>
            <a:ext cx="4099198" cy="1985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61168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51" name="Text Box 7"/>
              <p:cNvSpPr txBox="1">
                <a:spLocks noChangeArrowheads="1"/>
              </p:cNvSpPr>
              <p:nvPr/>
            </p:nvSpPr>
            <p:spPr bwMode="auto">
              <a:xfrm>
                <a:off x="-9625" y="0"/>
                <a:ext cx="8991600" cy="120032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smtClean="0">
                    <a:cs typeface="Times New Roman" charset="0"/>
                  </a:rPr>
                  <a:t>	</a:t>
                </a:r>
                <a:r>
                  <a:rPr lang="ru-RU" dirty="0"/>
                  <a:t> Говорят, что угол </a:t>
                </a:r>
                <a:r>
                  <a:rPr lang="ru-RU" i="1" dirty="0"/>
                  <a:t>А</a:t>
                </a:r>
                <a:r>
                  <a:rPr lang="en-US" i="1" dirty="0"/>
                  <a:t>BC</a:t>
                </a:r>
                <a:r>
                  <a:rPr lang="en-US" dirty="0"/>
                  <a:t> </a:t>
                </a:r>
                <a:r>
                  <a:rPr lang="ru-RU" i="1" dirty="0">
                    <a:solidFill>
                      <a:srgbClr val="FF0000"/>
                    </a:solidFill>
                  </a:rPr>
                  <a:t>меньше</a:t>
                </a:r>
                <a:r>
                  <a:rPr lang="ru-RU" b="1" i="1" dirty="0"/>
                  <a:t> </a:t>
                </a:r>
                <a:r>
                  <a:rPr lang="ru-RU" dirty="0"/>
                  <a:t> угла </a:t>
                </a:r>
                <a:r>
                  <a:rPr lang="en-US" i="1" dirty="0"/>
                  <a:t>DEF</a:t>
                </a:r>
                <a:r>
                  <a:rPr lang="ru-RU" dirty="0"/>
                  <a:t> и обозначают </a:t>
                </a:r>
                <a14:m>
                  <m:oMath xmlns:m="http://schemas.openxmlformats.org/officeDocument/2006/math">
                    <m:r>
                      <a:rPr lang="ru-RU" i="1" smtClean="0">
                        <a:latin typeface="Cambria Math"/>
                        <a:ea typeface="Cambria Math"/>
                      </a:rPr>
                      <m:t>∠ </m:t>
                    </m:r>
                  </m:oMath>
                </a14:m>
                <a:r>
                  <a:rPr lang="en-US" i="1" dirty="0"/>
                  <a:t>ABC</a:t>
                </a:r>
                <a:r>
                  <a:rPr lang="ru-RU" dirty="0"/>
                  <a:t> &lt; </a:t>
                </a:r>
                <a14:m>
                  <m:oMath xmlns:m="http://schemas.openxmlformats.org/officeDocument/2006/math">
                    <m:r>
                      <a:rPr lang="ru-RU" i="1" smtClean="0">
                        <a:latin typeface="Cambria Math"/>
                        <a:ea typeface="Cambria Math"/>
                      </a:rPr>
                      <m:t>∠ </m:t>
                    </m:r>
                  </m:oMath>
                </a14:m>
                <a:r>
                  <a:rPr lang="en-US" i="1" dirty="0"/>
                  <a:t>DEF</a:t>
                </a:r>
                <a:r>
                  <a:rPr lang="ru-RU" dirty="0"/>
                  <a:t>,</a:t>
                </a:r>
                <a:r>
                  <a:rPr lang="ru-RU" i="1" dirty="0"/>
                  <a:t> </a:t>
                </a:r>
                <a:r>
                  <a:rPr lang="ru-RU" dirty="0"/>
                  <a:t>если при откладывании угла </a:t>
                </a:r>
                <a:r>
                  <a:rPr lang="en-US" i="1" dirty="0"/>
                  <a:t>ABC</a:t>
                </a:r>
                <a:r>
                  <a:rPr lang="ru-RU" dirty="0"/>
                  <a:t> от луча </a:t>
                </a:r>
                <a:r>
                  <a:rPr lang="en-US" i="1" dirty="0"/>
                  <a:t>ED</a:t>
                </a:r>
                <a:r>
                  <a:rPr lang="ru-RU" dirty="0"/>
                  <a:t> луч </a:t>
                </a:r>
                <a:r>
                  <a:rPr lang="en-US" i="1" dirty="0"/>
                  <a:t>BC</a:t>
                </a:r>
                <a:r>
                  <a:rPr lang="ru-RU" dirty="0"/>
                  <a:t> переходит в луч </a:t>
                </a:r>
                <a:r>
                  <a:rPr lang="en-US" i="1" dirty="0"/>
                  <a:t>EF</a:t>
                </a:r>
                <a:r>
                  <a:rPr lang="ru-RU" i="1" dirty="0"/>
                  <a:t>'</a:t>
                </a:r>
                <a:r>
                  <a:rPr lang="ru-RU" dirty="0"/>
                  <a:t>, лежащий внутри угла </a:t>
                </a:r>
                <a:r>
                  <a:rPr lang="en-US" i="1" dirty="0"/>
                  <a:t>DEF</a:t>
                </a:r>
                <a:r>
                  <a:rPr lang="ru-RU" dirty="0"/>
                  <a:t> то (рис. 8.2).</a:t>
                </a:r>
                <a:r>
                  <a:rPr lang="ru-RU" dirty="0" smtClean="0">
                    <a:cs typeface="Times New Roman" charset="0"/>
                  </a:rPr>
                  <a:t> </a:t>
                </a:r>
                <a:endParaRPr lang="ru-RU" dirty="0">
                  <a:cs typeface="Times New Roman" charset="0"/>
                </a:endParaRPr>
              </a:p>
            </p:txBody>
          </p:sp>
        </mc:Choice>
        <mc:Fallback xmlns="">
          <p:sp>
            <p:nvSpPr>
              <p:cNvPr id="2051" name="Text Box 7"/>
              <p:cNvSpPr txBox="1">
                <a:spLocks noRot="1" noChangeAspect="1" noMove="1" noResize="1" noEditPoints="1" noAdjustHandles="1" noChangeArrowheads="1" noChangeShapeType="1" noTextEdit="1"/>
              </p:cNvSpPr>
              <p:nvPr/>
            </p:nvSpPr>
            <p:spPr bwMode="auto">
              <a:xfrm>
                <a:off x="-9625" y="0"/>
                <a:ext cx="8991600" cy="1200329"/>
              </a:xfrm>
              <a:prstGeom prst="rect">
                <a:avLst/>
              </a:prstGeom>
              <a:blipFill rotWithShape="1">
                <a:blip r:embed="rId3"/>
                <a:stretch>
                  <a:fillRect l="-1017" t="-4061" r="-1085" b="-1066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9" name="Text Box 7"/>
              <p:cNvSpPr txBox="1">
                <a:spLocks noChangeArrowheads="1"/>
              </p:cNvSpPr>
              <p:nvPr/>
            </p:nvSpPr>
            <p:spPr bwMode="auto">
              <a:xfrm>
                <a:off x="-9625" y="3140968"/>
                <a:ext cx="8991600" cy="30469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a:r>
                  <a:rPr lang="ru-RU" dirty="0" smtClean="0">
                    <a:cs typeface="Times New Roman" charset="0"/>
                  </a:rPr>
                  <a:t>	</a:t>
                </a:r>
                <a:r>
                  <a:rPr lang="ru-RU" dirty="0"/>
                  <a:t> Говорят также, что угол </a:t>
                </a:r>
                <a:r>
                  <a:rPr lang="en-US" i="1" dirty="0"/>
                  <a:t>DEF</a:t>
                </a:r>
                <a:r>
                  <a:rPr lang="en-US" dirty="0"/>
                  <a:t> </a:t>
                </a:r>
                <a:r>
                  <a:rPr lang="ru-RU" i="1" dirty="0">
                    <a:solidFill>
                      <a:srgbClr val="FF0000"/>
                    </a:solidFill>
                  </a:rPr>
                  <a:t>больше</a:t>
                </a:r>
                <a:r>
                  <a:rPr lang="ru-RU" dirty="0"/>
                  <a:t>  угла </a:t>
                </a:r>
                <a:r>
                  <a:rPr lang="en-US" i="1" dirty="0"/>
                  <a:t>ABC</a:t>
                </a:r>
                <a:r>
                  <a:rPr lang="ru-RU" dirty="0"/>
                  <a:t> и обозначают </a:t>
                </a:r>
                <a14:m>
                  <m:oMath xmlns:m="http://schemas.openxmlformats.org/officeDocument/2006/math">
                    <m:r>
                      <a:rPr lang="ru-RU" i="1" smtClean="0">
                        <a:latin typeface="Cambria Math"/>
                        <a:ea typeface="Cambria Math"/>
                      </a:rPr>
                      <m:t>∠ </m:t>
                    </m:r>
                  </m:oMath>
                </a14:m>
                <a:r>
                  <a:rPr lang="en-US" i="1" dirty="0"/>
                  <a:t>DEF</a:t>
                </a:r>
                <a:r>
                  <a:rPr lang="ru-RU" dirty="0"/>
                  <a:t> &gt; </a:t>
                </a:r>
                <a14:m>
                  <m:oMath xmlns:m="http://schemas.openxmlformats.org/officeDocument/2006/math">
                    <m:r>
                      <a:rPr lang="ru-RU" i="1" smtClean="0">
                        <a:latin typeface="Cambria Math"/>
                        <a:ea typeface="Cambria Math"/>
                      </a:rPr>
                      <m:t>∠ </m:t>
                    </m:r>
                  </m:oMath>
                </a14:m>
                <a:r>
                  <a:rPr lang="en-US" i="1" dirty="0"/>
                  <a:t>ABC</a:t>
                </a:r>
                <a:r>
                  <a:rPr lang="ru-RU" dirty="0"/>
                  <a:t>.</a:t>
                </a:r>
              </a:p>
              <a:p>
                <a:pPr algn="just"/>
                <a:r>
                  <a:rPr lang="ru-RU" b="1" i="1" dirty="0" smtClean="0"/>
                  <a:t>	</a:t>
                </a:r>
                <a:r>
                  <a:rPr lang="ru-RU" i="1" dirty="0" smtClean="0">
                    <a:solidFill>
                      <a:srgbClr val="FF0000"/>
                    </a:solidFill>
                  </a:rPr>
                  <a:t>Прямым </a:t>
                </a:r>
                <a:r>
                  <a:rPr lang="ru-RU" i="1" dirty="0">
                    <a:solidFill>
                      <a:srgbClr val="FF0000"/>
                    </a:solidFill>
                  </a:rPr>
                  <a:t>углом</a:t>
                </a:r>
                <a:r>
                  <a:rPr lang="ru-RU" b="1" i="1" dirty="0"/>
                  <a:t> </a:t>
                </a:r>
                <a:r>
                  <a:rPr lang="ru-RU" dirty="0"/>
                  <a:t>называется угол, равный своему смежному углу</a:t>
                </a:r>
                <a:r>
                  <a:rPr lang="ru-RU" b="1" i="1" dirty="0"/>
                  <a:t> </a:t>
                </a:r>
                <a:r>
                  <a:rPr lang="ru-RU" dirty="0"/>
                  <a:t>(рис. </a:t>
                </a:r>
                <a:r>
                  <a:rPr lang="ru-RU" dirty="0" smtClean="0"/>
                  <a:t>а</a:t>
                </a:r>
                <a:r>
                  <a:rPr lang="ru-RU" dirty="0"/>
                  <a:t>). </a:t>
                </a:r>
              </a:p>
              <a:p>
                <a:pPr algn="just"/>
                <a:r>
                  <a:rPr lang="ru-RU" b="1" i="1" dirty="0" smtClean="0"/>
                  <a:t>	</a:t>
                </a:r>
                <a:r>
                  <a:rPr lang="ru-RU" i="1" dirty="0" smtClean="0">
                    <a:solidFill>
                      <a:srgbClr val="FF0000"/>
                    </a:solidFill>
                  </a:rPr>
                  <a:t>Острым </a:t>
                </a:r>
                <a:r>
                  <a:rPr lang="ru-RU" i="1" dirty="0">
                    <a:solidFill>
                      <a:srgbClr val="FF0000"/>
                    </a:solidFill>
                  </a:rPr>
                  <a:t>углом</a:t>
                </a:r>
                <a:r>
                  <a:rPr lang="ru-RU" b="1" i="1" dirty="0"/>
                  <a:t> </a:t>
                </a:r>
                <a:r>
                  <a:rPr lang="ru-RU" dirty="0"/>
                  <a:t>называется угол, меньший прямого угла</a:t>
                </a:r>
                <a:r>
                  <a:rPr lang="ru-RU" b="1" i="1" dirty="0"/>
                  <a:t> </a:t>
                </a:r>
                <a:r>
                  <a:rPr lang="ru-RU" dirty="0"/>
                  <a:t>(рис. </a:t>
                </a:r>
                <a:r>
                  <a:rPr lang="ru-RU" dirty="0" smtClean="0"/>
                  <a:t>б</a:t>
                </a:r>
                <a:r>
                  <a:rPr lang="ru-RU" dirty="0"/>
                  <a:t>). </a:t>
                </a:r>
              </a:p>
              <a:p>
                <a:pPr algn="just"/>
                <a:r>
                  <a:rPr lang="ru-RU" b="1" i="1" dirty="0" smtClean="0"/>
                  <a:t>	</a:t>
                </a:r>
                <a:r>
                  <a:rPr lang="ru-RU" i="1" dirty="0" smtClean="0">
                    <a:solidFill>
                      <a:srgbClr val="FF0000"/>
                    </a:solidFill>
                  </a:rPr>
                  <a:t>Тупым </a:t>
                </a:r>
                <a:r>
                  <a:rPr lang="ru-RU" i="1" dirty="0">
                    <a:solidFill>
                      <a:srgbClr val="FF0000"/>
                    </a:solidFill>
                  </a:rPr>
                  <a:t>углом</a:t>
                </a:r>
                <a:r>
                  <a:rPr lang="ru-RU" b="1" i="1" dirty="0"/>
                  <a:t> </a:t>
                </a:r>
                <a:r>
                  <a:rPr lang="ru-RU" dirty="0"/>
                  <a:t>называется угол, больший прямого угла, но меньший развёр­нутого угла (рис. </a:t>
                </a:r>
                <a:r>
                  <a:rPr lang="ru-RU" dirty="0" smtClean="0"/>
                  <a:t>в</a:t>
                </a:r>
                <a:r>
                  <a:rPr lang="ru-RU" dirty="0"/>
                  <a:t>).</a:t>
                </a:r>
                <a:endParaRPr lang="ru-RU" dirty="0">
                  <a:cs typeface="Times New Roman" charset="0"/>
                </a:endParaRPr>
              </a:p>
            </p:txBody>
          </p:sp>
        </mc:Choice>
        <mc:Fallback xmlns="">
          <p:sp>
            <p:nvSpPr>
              <p:cNvPr id="9" name="Text Box 7"/>
              <p:cNvSpPr txBox="1">
                <a:spLocks noRot="1" noChangeAspect="1" noMove="1" noResize="1" noEditPoints="1" noAdjustHandles="1" noChangeArrowheads="1" noChangeShapeType="1" noTextEdit="1"/>
              </p:cNvSpPr>
              <p:nvPr/>
            </p:nvSpPr>
            <p:spPr bwMode="auto">
              <a:xfrm>
                <a:off x="-9625" y="3140968"/>
                <a:ext cx="8991600" cy="3046988"/>
              </a:xfrm>
              <a:prstGeom prst="rect">
                <a:avLst/>
              </a:prstGeom>
              <a:blipFill>
                <a:blip r:embed="rId4"/>
                <a:stretch>
                  <a:fillRect l="-1017" t="-1600" r="-1085" b="-36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16" y="1352366"/>
            <a:ext cx="3327748" cy="177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64532" y="1412776"/>
            <a:ext cx="5303640" cy="1719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72252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4"/>
          <p:cNvSpPr txBox="1">
            <a:spLocks noChangeArrowheads="1"/>
          </p:cNvSpPr>
          <p:nvPr/>
        </p:nvSpPr>
        <p:spPr bwMode="auto">
          <a:xfrm>
            <a:off x="0" y="685800"/>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smtClean="0">
                <a:cs typeface="Times New Roman" charset="0"/>
              </a:rPr>
              <a:t>1. Среди </a:t>
            </a:r>
            <a:r>
              <a:rPr lang="ru-RU" dirty="0">
                <a:cs typeface="Times New Roman" charset="0"/>
              </a:rPr>
              <a:t>углов, изображенных на рисунке, укажите равные углы.</a:t>
            </a:r>
            <a:r>
              <a:rPr lang="ru-RU" dirty="0"/>
              <a:t> </a:t>
            </a:r>
          </a:p>
        </p:txBody>
      </p:sp>
      <p:pic>
        <p:nvPicPr>
          <p:cNvPr id="1536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661" y="1261968"/>
            <a:ext cx="2095872" cy="206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
          <p:cNvSpPr txBox="1">
            <a:spLocks noChangeArrowheads="1"/>
          </p:cNvSpPr>
          <p:nvPr/>
        </p:nvSpPr>
        <p:spPr bwMode="auto">
          <a:xfrm>
            <a:off x="793" y="3356992"/>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smtClean="0"/>
              <a:t>2. </a:t>
            </a:r>
            <a:r>
              <a:rPr lang="ru-RU" dirty="0">
                <a:cs typeface="Times New Roman" charset="0"/>
              </a:rPr>
              <a:t>Расположите номера в порядке возрастания  величины соответствующих углов.</a:t>
            </a:r>
            <a:r>
              <a:rPr lang="ru-RU" dirty="0" smtClean="0"/>
              <a:t> </a:t>
            </a:r>
            <a:endParaRPr lang="ru-RU" dirty="0"/>
          </a:p>
        </p:txBody>
      </p:sp>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6341" y="4206016"/>
            <a:ext cx="2184936" cy="2139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71123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4"/>
          <p:cNvSpPr txBox="1">
            <a:spLocks noChangeArrowheads="1"/>
          </p:cNvSpPr>
          <p:nvPr/>
        </p:nvSpPr>
        <p:spPr bwMode="auto">
          <a:xfrm>
            <a:off x="0" y="32906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cs typeface="Times New Roman" charset="0"/>
              </a:rPr>
              <a:t>3</a:t>
            </a:r>
            <a:r>
              <a:rPr lang="ru-RU" dirty="0" smtClean="0">
                <a:cs typeface="Times New Roman" charset="0"/>
              </a:rPr>
              <a:t>. </a:t>
            </a:r>
            <a:r>
              <a:rPr lang="ru-RU" dirty="0">
                <a:cs typeface="Times New Roman" charset="0"/>
              </a:rPr>
              <a:t>От луча </a:t>
            </a:r>
            <a:r>
              <a:rPr lang="en-US" i="1" dirty="0">
                <a:cs typeface="Times New Roman" charset="0"/>
              </a:rPr>
              <a:t>PQ </a:t>
            </a:r>
            <a:r>
              <a:rPr lang="ru-RU" dirty="0">
                <a:cs typeface="Times New Roman" charset="0"/>
              </a:rPr>
              <a:t>отложите  угол </a:t>
            </a:r>
            <a:r>
              <a:rPr lang="en-US" i="1" dirty="0">
                <a:cs typeface="Times New Roman" charset="0"/>
              </a:rPr>
              <a:t>QPR</a:t>
            </a:r>
            <a:r>
              <a:rPr lang="ru-RU" dirty="0">
                <a:cs typeface="Times New Roman" charset="0"/>
              </a:rPr>
              <a:t>, равный углу </a:t>
            </a:r>
            <a:r>
              <a:rPr lang="en-US" i="1" dirty="0">
                <a:cs typeface="Times New Roman" charset="0"/>
              </a:rPr>
              <a:t>AOB</a:t>
            </a:r>
            <a:r>
              <a:rPr lang="ru-RU" dirty="0">
                <a:cs typeface="Times New Roman" charset="0"/>
              </a:rPr>
              <a:t>.</a:t>
            </a:r>
            <a:r>
              <a:rPr lang="ru-RU" dirty="0" smtClean="0"/>
              <a:t> </a:t>
            </a:r>
            <a:endParaRPr lang="ru-RU" dirty="0"/>
          </a:p>
        </p:txBody>
      </p:sp>
      <p:sp>
        <p:nvSpPr>
          <p:cNvPr id="6" name="Text Box 3"/>
          <p:cNvSpPr txBox="1">
            <a:spLocks noChangeArrowheads="1"/>
          </p:cNvSpPr>
          <p:nvPr/>
        </p:nvSpPr>
        <p:spPr bwMode="auto">
          <a:xfrm>
            <a:off x="793" y="3356992"/>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t>4</a:t>
            </a:r>
            <a:r>
              <a:rPr lang="ru-RU" dirty="0" smtClean="0"/>
              <a:t>. </a:t>
            </a:r>
            <a:r>
              <a:rPr lang="ru-RU" dirty="0">
                <a:cs typeface="Times New Roman" charset="0"/>
              </a:rPr>
              <a:t>Какая прямая, из указанных на рисунке, перпендикулярна прямой: а) </a:t>
            </a:r>
            <a:r>
              <a:rPr lang="en-US" i="1" dirty="0">
                <a:cs typeface="Times New Roman" charset="0"/>
              </a:rPr>
              <a:t>a</a:t>
            </a:r>
            <a:r>
              <a:rPr lang="ru-RU" dirty="0">
                <a:cs typeface="Times New Roman" charset="0"/>
              </a:rPr>
              <a:t>; б) </a:t>
            </a:r>
            <a:r>
              <a:rPr lang="en-US" i="1" dirty="0">
                <a:cs typeface="Times New Roman" charset="0"/>
              </a:rPr>
              <a:t>b</a:t>
            </a:r>
            <a:r>
              <a:rPr lang="ru-RU" dirty="0">
                <a:cs typeface="Times New Roman" charset="0"/>
              </a:rPr>
              <a:t>; в) </a:t>
            </a:r>
            <a:r>
              <a:rPr lang="ru-RU" i="1" dirty="0">
                <a:cs typeface="Times New Roman" charset="0"/>
              </a:rPr>
              <a:t>с</a:t>
            </a:r>
            <a:r>
              <a:rPr lang="ru-RU" dirty="0">
                <a:cs typeface="Times New Roman" charset="0"/>
              </a:rPr>
              <a:t>; г) </a:t>
            </a:r>
            <a:r>
              <a:rPr lang="en-US" i="1" dirty="0">
                <a:cs typeface="Times New Roman" charset="0"/>
              </a:rPr>
              <a:t>d</a:t>
            </a:r>
            <a:r>
              <a:rPr lang="ru-RU" dirty="0">
                <a:cs typeface="Times New Roman" charset="0"/>
              </a:rPr>
              <a:t>?</a:t>
            </a:r>
            <a:r>
              <a:rPr lang="ru-RU" dirty="0" smtClean="0"/>
              <a:t> </a:t>
            </a:r>
            <a:endParaRPr lang="ru-RU"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916632"/>
            <a:ext cx="2112640" cy="208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8443" y="916632"/>
            <a:ext cx="2112640" cy="208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4170" y="4213827"/>
            <a:ext cx="2280593" cy="2249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20558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793" y="21371"/>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en-US" dirty="0" smtClean="0"/>
              <a:t>	</a:t>
            </a:r>
            <a:r>
              <a:rPr lang="ru-RU" dirty="0"/>
              <a:t>5</a:t>
            </a:r>
            <a:r>
              <a:rPr lang="ru-RU" dirty="0" smtClean="0"/>
              <a:t>. На </a:t>
            </a:r>
            <a:r>
              <a:rPr lang="ru-RU" dirty="0"/>
              <a:t>клетчатой бумаге через точку </a:t>
            </a:r>
            <a:r>
              <a:rPr lang="en-US" i="1" dirty="0"/>
              <a:t>A</a:t>
            </a:r>
            <a:r>
              <a:rPr lang="en-US" i="1" dirty="0" smtClean="0"/>
              <a:t> </a:t>
            </a:r>
            <a:r>
              <a:rPr lang="ru-RU" dirty="0"/>
              <a:t>проведите прямую, перпендикулярную прямой </a:t>
            </a:r>
            <a:r>
              <a:rPr lang="en-US" i="1" dirty="0"/>
              <a:t>b</a:t>
            </a:r>
            <a:r>
              <a:rPr lang="ru-RU" dirty="0" smtClean="0"/>
              <a:t>. </a:t>
            </a:r>
            <a:endParaRPr lang="ru-RU" dirty="0"/>
          </a:p>
        </p:txBody>
      </p:sp>
      <p:pic>
        <p:nvPicPr>
          <p:cNvPr id="2" name="Рисунок 1"/>
          <p:cNvPicPr>
            <a:picLocks noChangeAspect="1"/>
          </p:cNvPicPr>
          <p:nvPr/>
        </p:nvPicPr>
        <p:blipFill>
          <a:blip r:embed="rId3"/>
          <a:stretch>
            <a:fillRect/>
          </a:stretch>
        </p:blipFill>
        <p:spPr>
          <a:xfrm>
            <a:off x="1043608" y="1484784"/>
            <a:ext cx="2581635" cy="2581635"/>
          </a:xfrm>
          <a:prstGeom prst="rect">
            <a:avLst/>
          </a:prstGeom>
        </p:spPr>
      </p:pic>
      <p:grpSp>
        <p:nvGrpSpPr>
          <p:cNvPr id="4" name="Группа 3"/>
          <p:cNvGrpSpPr/>
          <p:nvPr/>
        </p:nvGrpSpPr>
        <p:grpSpPr>
          <a:xfrm>
            <a:off x="4838911" y="1461934"/>
            <a:ext cx="2581635" cy="3480920"/>
            <a:chOff x="4838911" y="1461934"/>
            <a:chExt cx="2581635" cy="3480920"/>
          </a:xfrm>
        </p:grpSpPr>
        <p:sp>
          <p:nvSpPr>
            <p:cNvPr id="10" name="Text Box 6"/>
            <p:cNvSpPr txBox="1">
              <a:spLocks noChangeArrowheads="1"/>
            </p:cNvSpPr>
            <p:nvPr/>
          </p:nvSpPr>
          <p:spPr bwMode="auto">
            <a:xfrm>
              <a:off x="4838911" y="4363416"/>
              <a:ext cx="2016224"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ru-RU" altLang="ru-RU" sz="3200" dirty="0">
                  <a:solidFill>
                    <a:srgbClr val="FF3300"/>
                  </a:solidFill>
                </a:rPr>
                <a:t>Ответ: </a:t>
              </a:r>
              <a:endParaRPr lang="ru-RU" altLang="ru-RU" sz="3200" dirty="0"/>
            </a:p>
          </p:txBody>
        </p:sp>
        <p:pic>
          <p:nvPicPr>
            <p:cNvPr id="3" name="Рисунок 2"/>
            <p:cNvPicPr>
              <a:picLocks noChangeAspect="1"/>
            </p:cNvPicPr>
            <p:nvPr/>
          </p:nvPicPr>
          <p:blipFill>
            <a:blip r:embed="rId4"/>
            <a:stretch>
              <a:fillRect/>
            </a:stretch>
          </p:blipFill>
          <p:spPr>
            <a:xfrm>
              <a:off x="4838911" y="1461934"/>
              <a:ext cx="2581635" cy="2581635"/>
            </a:xfrm>
            <a:prstGeom prst="rect">
              <a:avLst/>
            </a:prstGeom>
          </p:spPr>
        </p:pic>
      </p:grpSp>
    </p:spTree>
    <p:extLst>
      <p:ext uri="{BB962C8B-B14F-4D97-AF65-F5344CB8AC3E}">
        <p14:creationId xmlns:p14="http://schemas.microsoft.com/office/powerpoint/2010/main" val="186755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793" y="21371"/>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en-US" dirty="0" smtClean="0"/>
              <a:t>	</a:t>
            </a:r>
            <a:r>
              <a:rPr lang="en-US" dirty="0"/>
              <a:t>6</a:t>
            </a:r>
            <a:r>
              <a:rPr lang="ru-RU" dirty="0" smtClean="0"/>
              <a:t>. На </a:t>
            </a:r>
            <a:r>
              <a:rPr lang="ru-RU" dirty="0"/>
              <a:t>клетчатой бумаге через точку </a:t>
            </a:r>
            <a:r>
              <a:rPr lang="en-US" i="1" dirty="0"/>
              <a:t>A</a:t>
            </a:r>
            <a:r>
              <a:rPr lang="en-US" i="1" dirty="0" smtClean="0"/>
              <a:t> </a:t>
            </a:r>
            <a:r>
              <a:rPr lang="ru-RU" dirty="0"/>
              <a:t>проведите прямую, перпендикулярную прямой </a:t>
            </a:r>
            <a:r>
              <a:rPr lang="en-US" i="1" dirty="0"/>
              <a:t>b</a:t>
            </a:r>
            <a:r>
              <a:rPr lang="ru-RU" dirty="0" smtClean="0"/>
              <a:t>. </a:t>
            </a:r>
            <a:endParaRPr lang="ru-RU" dirty="0"/>
          </a:p>
        </p:txBody>
      </p:sp>
      <p:pic>
        <p:nvPicPr>
          <p:cNvPr id="4" name="Рисунок 3"/>
          <p:cNvPicPr>
            <a:picLocks noChangeAspect="1"/>
          </p:cNvPicPr>
          <p:nvPr/>
        </p:nvPicPr>
        <p:blipFill>
          <a:blip r:embed="rId3"/>
          <a:stretch>
            <a:fillRect/>
          </a:stretch>
        </p:blipFill>
        <p:spPr>
          <a:xfrm>
            <a:off x="1115616" y="1412776"/>
            <a:ext cx="2581635" cy="2581635"/>
          </a:xfrm>
          <a:prstGeom prst="rect">
            <a:avLst/>
          </a:prstGeom>
        </p:spPr>
      </p:pic>
      <p:grpSp>
        <p:nvGrpSpPr>
          <p:cNvPr id="7" name="Группа 6"/>
          <p:cNvGrpSpPr/>
          <p:nvPr/>
        </p:nvGrpSpPr>
        <p:grpSpPr>
          <a:xfrm>
            <a:off x="4716016" y="1412775"/>
            <a:ext cx="2581635" cy="3530079"/>
            <a:chOff x="4716016" y="1412775"/>
            <a:chExt cx="2581635" cy="3530079"/>
          </a:xfrm>
        </p:grpSpPr>
        <p:sp>
          <p:nvSpPr>
            <p:cNvPr id="10" name="Text Box 6"/>
            <p:cNvSpPr txBox="1">
              <a:spLocks noChangeArrowheads="1"/>
            </p:cNvSpPr>
            <p:nvPr/>
          </p:nvSpPr>
          <p:spPr bwMode="auto">
            <a:xfrm>
              <a:off x="4838911" y="4363416"/>
              <a:ext cx="2016224"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ru-RU" altLang="ru-RU" sz="3200" dirty="0">
                  <a:solidFill>
                    <a:srgbClr val="FF3300"/>
                  </a:solidFill>
                </a:rPr>
                <a:t>Ответ: </a:t>
              </a:r>
              <a:endParaRPr lang="ru-RU" altLang="ru-RU" sz="3200" dirty="0"/>
            </a:p>
          </p:txBody>
        </p:sp>
        <p:pic>
          <p:nvPicPr>
            <p:cNvPr id="6" name="Рисунок 5"/>
            <p:cNvPicPr>
              <a:picLocks noChangeAspect="1"/>
            </p:cNvPicPr>
            <p:nvPr/>
          </p:nvPicPr>
          <p:blipFill>
            <a:blip r:embed="rId4"/>
            <a:stretch>
              <a:fillRect/>
            </a:stretch>
          </p:blipFill>
          <p:spPr>
            <a:xfrm>
              <a:off x="4716016" y="1412775"/>
              <a:ext cx="2581635" cy="2581635"/>
            </a:xfrm>
            <a:prstGeom prst="rect">
              <a:avLst/>
            </a:prstGeom>
          </p:spPr>
        </p:pic>
      </p:grpSp>
    </p:spTree>
    <p:extLst>
      <p:ext uri="{BB962C8B-B14F-4D97-AF65-F5344CB8AC3E}">
        <p14:creationId xmlns:p14="http://schemas.microsoft.com/office/powerpoint/2010/main" val="403676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793" y="21371"/>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en-US" dirty="0" smtClean="0"/>
              <a:t>	</a:t>
            </a:r>
            <a:r>
              <a:rPr lang="en-US" dirty="0"/>
              <a:t>7</a:t>
            </a:r>
            <a:r>
              <a:rPr lang="ru-RU" dirty="0" smtClean="0"/>
              <a:t>. На </a:t>
            </a:r>
            <a:r>
              <a:rPr lang="ru-RU" dirty="0"/>
              <a:t>клетчатой бумаге через точку </a:t>
            </a:r>
            <a:r>
              <a:rPr lang="en-US" i="1" dirty="0"/>
              <a:t>A</a:t>
            </a:r>
            <a:r>
              <a:rPr lang="en-US" i="1" dirty="0" smtClean="0"/>
              <a:t> </a:t>
            </a:r>
            <a:r>
              <a:rPr lang="ru-RU" dirty="0"/>
              <a:t>проведите прямую, перпендикулярную прямой </a:t>
            </a:r>
            <a:r>
              <a:rPr lang="en-US" i="1" dirty="0"/>
              <a:t>b</a:t>
            </a:r>
            <a:r>
              <a:rPr lang="ru-RU" dirty="0" smtClean="0"/>
              <a:t>. </a:t>
            </a:r>
            <a:endParaRPr lang="ru-RU" dirty="0"/>
          </a:p>
        </p:txBody>
      </p:sp>
      <p:pic>
        <p:nvPicPr>
          <p:cNvPr id="2" name="Рисунок 1"/>
          <p:cNvPicPr>
            <a:picLocks noChangeAspect="1"/>
          </p:cNvPicPr>
          <p:nvPr/>
        </p:nvPicPr>
        <p:blipFill>
          <a:blip r:embed="rId3"/>
          <a:stretch>
            <a:fillRect/>
          </a:stretch>
        </p:blipFill>
        <p:spPr>
          <a:xfrm>
            <a:off x="1475656" y="1317074"/>
            <a:ext cx="2581635" cy="2581635"/>
          </a:xfrm>
          <a:prstGeom prst="rect">
            <a:avLst/>
          </a:prstGeom>
        </p:spPr>
      </p:pic>
      <p:grpSp>
        <p:nvGrpSpPr>
          <p:cNvPr id="7" name="Группа 6"/>
          <p:cNvGrpSpPr/>
          <p:nvPr/>
        </p:nvGrpSpPr>
        <p:grpSpPr>
          <a:xfrm>
            <a:off x="4838911" y="1317073"/>
            <a:ext cx="2581635" cy="3625781"/>
            <a:chOff x="4838911" y="1317073"/>
            <a:chExt cx="2581635" cy="3625781"/>
          </a:xfrm>
        </p:grpSpPr>
        <p:sp>
          <p:nvSpPr>
            <p:cNvPr id="10" name="Text Box 6"/>
            <p:cNvSpPr txBox="1">
              <a:spLocks noChangeArrowheads="1"/>
            </p:cNvSpPr>
            <p:nvPr/>
          </p:nvSpPr>
          <p:spPr bwMode="auto">
            <a:xfrm>
              <a:off x="4838911" y="4363416"/>
              <a:ext cx="2016224"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ru-RU" altLang="ru-RU" sz="3200" dirty="0">
                  <a:solidFill>
                    <a:srgbClr val="FF3300"/>
                  </a:solidFill>
                </a:rPr>
                <a:t>Ответ: </a:t>
              </a:r>
              <a:endParaRPr lang="ru-RU" altLang="ru-RU" sz="3200" dirty="0"/>
            </a:p>
          </p:txBody>
        </p:sp>
        <p:pic>
          <p:nvPicPr>
            <p:cNvPr id="3" name="Рисунок 2"/>
            <p:cNvPicPr>
              <a:picLocks noChangeAspect="1"/>
            </p:cNvPicPr>
            <p:nvPr/>
          </p:nvPicPr>
          <p:blipFill>
            <a:blip r:embed="rId4"/>
            <a:stretch>
              <a:fillRect/>
            </a:stretch>
          </p:blipFill>
          <p:spPr>
            <a:xfrm>
              <a:off x="4838911" y="1317073"/>
              <a:ext cx="2581635" cy="2581635"/>
            </a:xfrm>
            <a:prstGeom prst="rect">
              <a:avLst/>
            </a:prstGeom>
          </p:spPr>
        </p:pic>
      </p:grpSp>
    </p:spTree>
    <p:extLst>
      <p:ext uri="{BB962C8B-B14F-4D97-AF65-F5344CB8AC3E}">
        <p14:creationId xmlns:p14="http://schemas.microsoft.com/office/powerpoint/2010/main" val="123901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40855" y="287837"/>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smtClean="0"/>
              <a:t>	</a:t>
            </a:r>
            <a:r>
              <a:rPr lang="en-US" dirty="0" smtClean="0"/>
              <a:t>8</a:t>
            </a:r>
            <a:r>
              <a:rPr lang="ru-RU" dirty="0" smtClean="0"/>
              <a:t>. </a:t>
            </a:r>
            <a:r>
              <a:rPr lang="ru-RU" dirty="0"/>
              <a:t>На клетчатой бумаге нарисуйте угол </a:t>
            </a:r>
            <a:r>
              <a:rPr lang="en-US" i="1" dirty="0"/>
              <a:t>AOB</a:t>
            </a:r>
            <a:r>
              <a:rPr lang="ru-RU" dirty="0"/>
              <a:t>, аналогично данному на </a:t>
            </a:r>
            <a:r>
              <a:rPr lang="ru-RU" dirty="0" smtClean="0"/>
              <a:t>рисунке.</a:t>
            </a:r>
            <a:r>
              <a:rPr lang="ru-RU" i="1" dirty="0" smtClean="0"/>
              <a:t> </a:t>
            </a:r>
            <a:r>
              <a:rPr lang="ru-RU" dirty="0"/>
              <a:t>Изобразите биссектрису </a:t>
            </a:r>
            <a:r>
              <a:rPr lang="en-US" i="1" dirty="0"/>
              <a:t>OC </a:t>
            </a:r>
            <a:r>
              <a:rPr lang="ru-RU" dirty="0"/>
              <a:t>этого угла.</a:t>
            </a:r>
            <a:r>
              <a:rPr lang="ru-RU" dirty="0" smtClean="0"/>
              <a:t> </a:t>
            </a:r>
            <a:endParaRPr lang="ru-RU" dirty="0"/>
          </a:p>
        </p:txBody>
      </p:sp>
      <p:pic>
        <p:nvPicPr>
          <p:cNvPr id="2" name="Рисунок 1"/>
          <p:cNvPicPr>
            <a:picLocks noChangeAspect="1"/>
          </p:cNvPicPr>
          <p:nvPr/>
        </p:nvPicPr>
        <p:blipFill>
          <a:blip r:embed="rId3"/>
          <a:stretch>
            <a:fillRect/>
          </a:stretch>
        </p:blipFill>
        <p:spPr>
          <a:xfrm>
            <a:off x="1478693" y="1268760"/>
            <a:ext cx="5685596" cy="3093379"/>
          </a:xfrm>
          <a:prstGeom prst="rect">
            <a:avLst/>
          </a:prstGeom>
        </p:spPr>
      </p:pic>
    </p:spTree>
    <p:extLst>
      <p:ext uri="{BB962C8B-B14F-4D97-AF65-F5344CB8AC3E}">
        <p14:creationId xmlns:p14="http://schemas.microsoft.com/office/powerpoint/2010/main" val="23997586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 Box 22"/>
          <p:cNvSpPr txBox="1">
            <a:spLocks noChangeArrowheads="1"/>
          </p:cNvSpPr>
          <p:nvPr/>
        </p:nvSpPr>
        <p:spPr bwMode="auto">
          <a:xfrm>
            <a:off x="60325" y="332656"/>
            <a:ext cx="8975725"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2800" dirty="0" smtClean="0">
                <a:cs typeface="Times New Roman" pitchFamily="18" charset="0"/>
              </a:rPr>
              <a:t>	Точка </a:t>
            </a:r>
            <a:r>
              <a:rPr lang="ru-RU" sz="2800" dirty="0">
                <a:cs typeface="Times New Roman" pitchFamily="18" charset="0"/>
              </a:rPr>
              <a:t>может принадлежать данной прямой, в этом случае говорят также, что прямая проходит через точку, </a:t>
            </a:r>
            <a:r>
              <a:rPr lang="ru-RU" sz="2800" dirty="0"/>
              <a:t>а</a:t>
            </a:r>
            <a:r>
              <a:rPr lang="ru-RU" sz="2800" dirty="0">
                <a:cs typeface="Times New Roman" pitchFamily="18" charset="0"/>
              </a:rPr>
              <a:t> может и не принадлежать ей, в этом случае говорят, что прямая не проходит через точку</a:t>
            </a:r>
            <a:r>
              <a:rPr lang="ru-RU" sz="2800" dirty="0"/>
              <a:t>.</a:t>
            </a:r>
            <a:r>
              <a:rPr lang="ru-RU" dirty="0">
                <a:cs typeface="Times New Roman" pitchFamily="18" charset="0"/>
              </a:rPr>
              <a:t> </a:t>
            </a:r>
          </a:p>
        </p:txBody>
      </p:sp>
      <p:pic>
        <p:nvPicPr>
          <p:cNvPr id="4102"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888" y="2204417"/>
            <a:ext cx="2030412"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8813" y="2348880"/>
            <a:ext cx="2030412"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8"/>
          <p:cNvSpPr txBox="1">
            <a:spLocks noChangeArrowheads="1"/>
          </p:cNvSpPr>
          <p:nvPr/>
        </p:nvSpPr>
        <p:spPr bwMode="auto">
          <a:xfrm>
            <a:off x="-12700" y="3645073"/>
            <a:ext cx="9020175"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2800" dirty="0" smtClean="0"/>
              <a:t>	Две </a:t>
            </a:r>
            <a:r>
              <a:rPr lang="ru-RU" sz="2800" dirty="0"/>
              <a:t>прямые называются</a:t>
            </a:r>
            <a:r>
              <a:rPr lang="en-US" sz="2800" dirty="0">
                <a:solidFill>
                  <a:schemeClr val="accent1"/>
                </a:solidFill>
              </a:rPr>
              <a:t> </a:t>
            </a:r>
            <a:r>
              <a:rPr lang="ru-RU" sz="2800" dirty="0">
                <a:solidFill>
                  <a:srgbClr val="FF3300"/>
                </a:solidFill>
              </a:rPr>
              <a:t>пересекающимися</a:t>
            </a:r>
            <a:r>
              <a:rPr lang="ru-RU" sz="2800" dirty="0"/>
              <a:t>, если они имеют одну общую точку.</a:t>
            </a:r>
          </a:p>
        </p:txBody>
      </p:sp>
      <p:pic>
        <p:nvPicPr>
          <p:cNvPr id="8"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9138" y="4797395"/>
            <a:ext cx="2479675" cy="106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13"/>
          <p:cNvSpPr txBox="1">
            <a:spLocks noChangeArrowheads="1"/>
          </p:cNvSpPr>
          <p:nvPr/>
        </p:nvSpPr>
        <p:spPr bwMode="auto">
          <a:xfrm>
            <a:off x="60325" y="5944879"/>
            <a:ext cx="9115425"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2800" dirty="0" smtClean="0"/>
              <a:t>	Две </a:t>
            </a:r>
            <a:r>
              <a:rPr lang="ru-RU" sz="2800" dirty="0"/>
              <a:t>прямые называются</a:t>
            </a:r>
            <a:r>
              <a:rPr lang="en-US" sz="2800" dirty="0">
                <a:solidFill>
                  <a:schemeClr val="accent1"/>
                </a:solidFill>
              </a:rPr>
              <a:t> </a:t>
            </a:r>
            <a:r>
              <a:rPr lang="ru-RU" sz="2800" dirty="0">
                <a:solidFill>
                  <a:srgbClr val="FF3300"/>
                </a:solidFill>
              </a:rPr>
              <a:t>параллельными</a:t>
            </a:r>
            <a:r>
              <a:rPr lang="ru-RU" sz="2800" dirty="0"/>
              <a:t>, если они не имеют общих точек.</a:t>
            </a:r>
          </a:p>
        </p:txBody>
      </p:sp>
      <p:pic>
        <p:nvPicPr>
          <p:cNvPr id="10"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4048" y="4599161"/>
            <a:ext cx="2479675"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73854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Text Box 4"/>
          <p:cNvSpPr txBox="1">
            <a:spLocks noChangeArrowheads="1"/>
          </p:cNvSpPr>
          <p:nvPr/>
        </p:nvSpPr>
        <p:spPr bwMode="auto">
          <a:xfrm>
            <a:off x="0" y="6035675"/>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smtClean="0">
                <a:cs typeface="Times New Roman" charset="0"/>
              </a:rPr>
              <a:t>	Аналогичным </a:t>
            </a:r>
            <a:r>
              <a:rPr lang="ru-RU" dirty="0">
                <a:cs typeface="Times New Roman" charset="0"/>
              </a:rPr>
              <a:t>образом поступают для вычитания из большего </a:t>
            </a:r>
            <a:r>
              <a:rPr lang="ru-RU" dirty="0"/>
              <a:t>угла</a:t>
            </a:r>
            <a:r>
              <a:rPr lang="ru-RU" dirty="0">
                <a:cs typeface="Times New Roman" charset="0"/>
              </a:rPr>
              <a:t> меньшего. </a:t>
            </a:r>
          </a:p>
        </p:txBody>
      </p:sp>
      <p:sp>
        <p:nvSpPr>
          <p:cNvPr id="75783" name="Text Box 7"/>
          <p:cNvSpPr txBox="1">
            <a:spLocks noChangeArrowheads="1"/>
          </p:cNvSpPr>
          <p:nvPr/>
        </p:nvSpPr>
        <p:spPr bwMode="auto">
          <a:xfrm>
            <a:off x="0" y="4495800"/>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smtClean="0">
                <a:cs typeface="Times New Roman" charset="0"/>
              </a:rPr>
              <a:t>	Чтобы </a:t>
            </a:r>
            <a:r>
              <a:rPr lang="ru-RU" dirty="0">
                <a:cs typeface="Times New Roman" charset="0"/>
              </a:rPr>
              <a:t>сложить два угла, например </a:t>
            </a:r>
            <a:r>
              <a:rPr lang="ru-RU" i="1" dirty="0">
                <a:cs typeface="Times New Roman" charset="0"/>
              </a:rPr>
              <a:t>АОВ</a:t>
            </a:r>
            <a:r>
              <a:rPr lang="ru-RU" dirty="0">
                <a:cs typeface="Times New Roman" charset="0"/>
              </a:rPr>
              <a:t> и </a:t>
            </a:r>
            <a:r>
              <a:rPr lang="en-US" i="1" dirty="0">
                <a:cs typeface="Times New Roman" charset="0"/>
              </a:rPr>
              <a:t>C</a:t>
            </a:r>
            <a:r>
              <a:rPr lang="ru-RU" i="1" dirty="0">
                <a:cs typeface="Times New Roman" charset="0"/>
              </a:rPr>
              <a:t>О</a:t>
            </a:r>
            <a:r>
              <a:rPr lang="ru-RU" baseline="-30000" dirty="0">
                <a:cs typeface="Times New Roman" charset="0"/>
              </a:rPr>
              <a:t>1</a:t>
            </a:r>
            <a:r>
              <a:rPr lang="en-US" i="1" dirty="0">
                <a:cs typeface="Times New Roman" charset="0"/>
              </a:rPr>
              <a:t>D</a:t>
            </a:r>
            <a:r>
              <a:rPr lang="ru-RU" dirty="0">
                <a:cs typeface="Times New Roman" charset="0"/>
              </a:rPr>
              <a:t>, отложим угол </a:t>
            </a:r>
            <a:r>
              <a:rPr lang="en-US" i="1" dirty="0">
                <a:cs typeface="Times New Roman" charset="0"/>
              </a:rPr>
              <a:t>CO</a:t>
            </a:r>
            <a:r>
              <a:rPr lang="ru-RU" baseline="-30000" dirty="0">
                <a:cs typeface="Times New Roman" charset="0"/>
              </a:rPr>
              <a:t>1</a:t>
            </a:r>
            <a:r>
              <a:rPr lang="en-US" i="1" dirty="0">
                <a:cs typeface="Times New Roman" charset="0"/>
              </a:rPr>
              <a:t>D</a:t>
            </a:r>
            <a:r>
              <a:rPr lang="ru-RU" dirty="0">
                <a:cs typeface="Times New Roman" charset="0"/>
              </a:rPr>
              <a:t> от луча </a:t>
            </a:r>
            <a:r>
              <a:rPr lang="ru-RU" i="1" dirty="0">
                <a:cs typeface="Times New Roman" charset="0"/>
              </a:rPr>
              <a:t>ОВ</a:t>
            </a:r>
            <a:r>
              <a:rPr lang="ru-RU" dirty="0">
                <a:cs typeface="Times New Roman" charset="0"/>
              </a:rPr>
              <a:t> так, чтобы точки </a:t>
            </a:r>
            <a:r>
              <a:rPr lang="en-US" i="1" dirty="0">
                <a:cs typeface="Times New Roman" charset="0"/>
              </a:rPr>
              <a:t>A</a:t>
            </a:r>
            <a:r>
              <a:rPr lang="ru-RU" dirty="0">
                <a:cs typeface="Times New Roman" charset="0"/>
              </a:rPr>
              <a:t> и </a:t>
            </a:r>
            <a:r>
              <a:rPr lang="en-US" i="1" dirty="0">
                <a:cs typeface="Times New Roman" charset="0"/>
              </a:rPr>
              <a:t>D</a:t>
            </a:r>
            <a:r>
              <a:rPr lang="ru-RU" dirty="0">
                <a:cs typeface="Times New Roman" charset="0"/>
              </a:rPr>
              <a:t> находились по разные стороны от прямой </a:t>
            </a:r>
            <a:r>
              <a:rPr lang="ru-RU" i="1" dirty="0">
                <a:cs typeface="Times New Roman" charset="0"/>
              </a:rPr>
              <a:t>ОВ</a:t>
            </a:r>
            <a:r>
              <a:rPr lang="ru-RU" dirty="0">
                <a:cs typeface="Times New Roman" charset="0"/>
              </a:rPr>
              <a:t>. Обозначим </a:t>
            </a:r>
            <a:r>
              <a:rPr lang="ru-RU" i="1" dirty="0">
                <a:cs typeface="Times New Roman" charset="0"/>
              </a:rPr>
              <a:t>ОЕ</a:t>
            </a:r>
            <a:r>
              <a:rPr lang="ru-RU" dirty="0">
                <a:cs typeface="Times New Roman" charset="0"/>
              </a:rPr>
              <a:t> луч, в который перейдет луч </a:t>
            </a:r>
            <a:r>
              <a:rPr lang="ru-RU" i="1" dirty="0">
                <a:cs typeface="Times New Roman" charset="0"/>
              </a:rPr>
              <a:t>О</a:t>
            </a:r>
            <a:r>
              <a:rPr lang="ru-RU" baseline="-30000" dirty="0">
                <a:cs typeface="Times New Roman" charset="0"/>
              </a:rPr>
              <a:t>1</a:t>
            </a:r>
            <a:r>
              <a:rPr lang="en-US" i="1" dirty="0">
                <a:cs typeface="Times New Roman" charset="0"/>
              </a:rPr>
              <a:t>D</a:t>
            </a:r>
            <a:r>
              <a:rPr lang="ru-RU" dirty="0">
                <a:cs typeface="Times New Roman" charset="0"/>
              </a:rPr>
              <a:t>. Тогда угол </a:t>
            </a:r>
            <a:r>
              <a:rPr lang="ru-RU" i="1" dirty="0">
                <a:cs typeface="Times New Roman" charset="0"/>
              </a:rPr>
              <a:t>АОЕ</a:t>
            </a:r>
            <a:r>
              <a:rPr lang="ru-RU" dirty="0">
                <a:cs typeface="Times New Roman" charset="0"/>
              </a:rPr>
              <a:t> даст сумму углов </a:t>
            </a:r>
            <a:r>
              <a:rPr lang="ru-RU" i="1" dirty="0">
                <a:cs typeface="Times New Roman" charset="0"/>
              </a:rPr>
              <a:t>АОВ</a:t>
            </a:r>
            <a:r>
              <a:rPr lang="ru-RU" dirty="0">
                <a:cs typeface="Times New Roman" charset="0"/>
              </a:rPr>
              <a:t> и </a:t>
            </a:r>
            <a:r>
              <a:rPr lang="en-US" i="1" dirty="0">
                <a:cs typeface="Times New Roman" charset="0"/>
              </a:rPr>
              <a:t>C</a:t>
            </a:r>
            <a:r>
              <a:rPr lang="ru-RU" i="1" dirty="0">
                <a:cs typeface="Times New Roman" charset="0"/>
              </a:rPr>
              <a:t>О</a:t>
            </a:r>
            <a:r>
              <a:rPr lang="ru-RU" baseline="-30000" dirty="0">
                <a:cs typeface="Times New Roman" charset="0"/>
              </a:rPr>
              <a:t>1</a:t>
            </a:r>
            <a:r>
              <a:rPr lang="en-US" i="1" dirty="0">
                <a:cs typeface="Times New Roman" charset="0"/>
              </a:rPr>
              <a:t>D</a:t>
            </a:r>
            <a:r>
              <a:rPr lang="ru-RU" dirty="0">
                <a:cs typeface="Times New Roman" charset="0"/>
              </a:rPr>
              <a:t>. </a:t>
            </a:r>
          </a:p>
        </p:txBody>
      </p:sp>
      <mc:AlternateContent xmlns:mc="http://schemas.openxmlformats.org/markup-compatibility/2006" xmlns:a14="http://schemas.microsoft.com/office/drawing/2010/main">
        <mc:Choice Requires="a14">
          <p:sp>
            <p:nvSpPr>
              <p:cNvPr id="4104" name="Text Box 3"/>
              <p:cNvSpPr txBox="1">
                <a:spLocks noChangeArrowheads="1"/>
              </p:cNvSpPr>
              <p:nvPr/>
            </p:nvSpPr>
            <p:spPr bwMode="auto">
              <a:xfrm>
                <a:off x="35496" y="457200"/>
                <a:ext cx="9107488" cy="193833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smtClean="0">
                    <a:cs typeface="Times New Roman" charset="0"/>
                  </a:rPr>
                  <a:t>	Если </a:t>
                </a:r>
                <a:r>
                  <a:rPr lang="ru-RU" dirty="0">
                    <a:cs typeface="Times New Roman" charset="0"/>
                  </a:rPr>
                  <a:t>внутри угла </a:t>
                </a:r>
                <a:r>
                  <a:rPr lang="ru-RU" i="1" dirty="0">
                    <a:cs typeface="Times New Roman" charset="0"/>
                  </a:rPr>
                  <a:t>АОВ</a:t>
                </a:r>
                <a:r>
                  <a:rPr lang="ru-RU" dirty="0">
                    <a:cs typeface="Times New Roman" charset="0"/>
                  </a:rPr>
                  <a:t> провести луч </a:t>
                </a:r>
                <a:r>
                  <a:rPr lang="ru-RU" i="1" dirty="0">
                    <a:cs typeface="Times New Roman" charset="0"/>
                  </a:rPr>
                  <a:t>ОС</a:t>
                </a:r>
                <a:r>
                  <a:rPr lang="ru-RU" dirty="0">
                    <a:cs typeface="Times New Roman" charset="0"/>
                  </a:rPr>
                  <a:t>, то образуется два новых угла  </a:t>
                </a:r>
                <a:r>
                  <a:rPr lang="ru-RU" i="1" dirty="0">
                    <a:cs typeface="Times New Roman" charset="0"/>
                  </a:rPr>
                  <a:t>АОС </a:t>
                </a:r>
                <a:r>
                  <a:rPr lang="ru-RU" dirty="0">
                    <a:cs typeface="Times New Roman" charset="0"/>
                  </a:rPr>
                  <a:t>и </a:t>
                </a:r>
                <a:r>
                  <a:rPr lang="ru-RU" i="1" dirty="0">
                    <a:cs typeface="Times New Roman" charset="0"/>
                  </a:rPr>
                  <a:t>СОВ</a:t>
                </a:r>
                <a:r>
                  <a:rPr lang="ru-RU" dirty="0">
                    <a:cs typeface="Times New Roman" charset="0"/>
                  </a:rPr>
                  <a:t>.  Угол </a:t>
                </a:r>
                <a:r>
                  <a:rPr lang="ru-RU" i="1" dirty="0">
                    <a:cs typeface="Times New Roman" charset="0"/>
                  </a:rPr>
                  <a:t>АОВ</a:t>
                </a:r>
                <a:r>
                  <a:rPr lang="ru-RU" dirty="0">
                    <a:cs typeface="Times New Roman" charset="0"/>
                  </a:rPr>
                  <a:t> называется </a:t>
                </a:r>
                <a:r>
                  <a:rPr lang="ru-RU" dirty="0">
                    <a:solidFill>
                      <a:srgbClr val="FF3300"/>
                    </a:solidFill>
                    <a:cs typeface="Times New Roman" charset="0"/>
                  </a:rPr>
                  <a:t>суммой</a:t>
                </a:r>
                <a:r>
                  <a:rPr lang="ru-RU" i="1" dirty="0">
                    <a:cs typeface="Times New Roman" charset="0"/>
                  </a:rPr>
                  <a:t> </a:t>
                </a:r>
                <a:r>
                  <a:rPr lang="ru-RU" dirty="0">
                    <a:cs typeface="Times New Roman" charset="0"/>
                  </a:rPr>
                  <a:t>углов  </a:t>
                </a:r>
                <a:r>
                  <a:rPr lang="ru-RU" i="1" dirty="0">
                    <a:cs typeface="Times New Roman" charset="0"/>
                  </a:rPr>
                  <a:t>АОС  </a:t>
                </a:r>
                <a:r>
                  <a:rPr lang="ru-RU" dirty="0">
                    <a:cs typeface="Times New Roman" charset="0"/>
                  </a:rPr>
                  <a:t>и  </a:t>
                </a:r>
                <a:r>
                  <a:rPr lang="ru-RU" i="1" dirty="0">
                    <a:cs typeface="Times New Roman" charset="0"/>
                  </a:rPr>
                  <a:t>СОВ</a:t>
                </a:r>
                <a:r>
                  <a:rPr lang="ru-RU" dirty="0">
                    <a:cs typeface="Times New Roman" charset="0"/>
                  </a:rPr>
                  <a:t>  и обозначается </a:t>
                </a:r>
                <a:r>
                  <a:rPr lang="ru-RU" i="1" dirty="0">
                    <a:cs typeface="Times New Roman" charset="0"/>
                  </a:rPr>
                  <a:t>АОВ = А</a:t>
                </a:r>
                <a:r>
                  <a:rPr lang="en-US" i="1" dirty="0">
                    <a:cs typeface="Times New Roman" charset="0"/>
                  </a:rPr>
                  <a:t>O</a:t>
                </a:r>
                <a:r>
                  <a:rPr lang="ru-RU" i="1" dirty="0">
                    <a:cs typeface="Times New Roman" charset="0"/>
                  </a:rPr>
                  <a:t>С + С</a:t>
                </a:r>
                <a:r>
                  <a:rPr lang="en-US" i="1" dirty="0">
                    <a:cs typeface="Times New Roman" charset="0"/>
                  </a:rPr>
                  <a:t>O</a:t>
                </a:r>
                <a:r>
                  <a:rPr lang="ru-RU" i="1" dirty="0">
                    <a:cs typeface="Times New Roman" charset="0"/>
                  </a:rPr>
                  <a:t>В</a:t>
                </a:r>
                <a:r>
                  <a:rPr lang="ru-RU" dirty="0">
                    <a:cs typeface="Times New Roman" charset="0"/>
                  </a:rPr>
                  <a:t>.  Каждый из углов </a:t>
                </a:r>
                <a:r>
                  <a:rPr lang="ru-RU" i="1" dirty="0">
                    <a:cs typeface="Times New Roman" charset="0"/>
                  </a:rPr>
                  <a:t>АОС</a:t>
                </a:r>
                <a:r>
                  <a:rPr lang="ru-RU" dirty="0">
                    <a:cs typeface="Times New Roman" charset="0"/>
                  </a:rPr>
                  <a:t> и </a:t>
                </a:r>
                <a:r>
                  <a:rPr lang="ru-RU" i="1" dirty="0">
                    <a:cs typeface="Times New Roman" charset="0"/>
                  </a:rPr>
                  <a:t>СОВ</a:t>
                </a:r>
                <a:r>
                  <a:rPr lang="ru-RU" dirty="0">
                    <a:cs typeface="Times New Roman" charset="0"/>
                  </a:rPr>
                  <a:t> называется </a:t>
                </a:r>
                <a:r>
                  <a:rPr lang="ru-RU" dirty="0">
                    <a:solidFill>
                      <a:srgbClr val="FF3300"/>
                    </a:solidFill>
                    <a:cs typeface="Times New Roman" charset="0"/>
                  </a:rPr>
                  <a:t>разностью</a:t>
                </a:r>
                <a:r>
                  <a:rPr lang="ru-RU" dirty="0">
                    <a:cs typeface="Times New Roman" charset="0"/>
                  </a:rPr>
                  <a:t> угла  </a:t>
                </a:r>
                <a:r>
                  <a:rPr lang="ru-RU" i="1" dirty="0">
                    <a:cs typeface="Times New Roman" charset="0"/>
                  </a:rPr>
                  <a:t>АОВ</a:t>
                </a:r>
                <a:r>
                  <a:rPr lang="ru-RU" dirty="0">
                    <a:cs typeface="Times New Roman" charset="0"/>
                  </a:rPr>
                  <a:t>  и другого угла,  обозначается </a:t>
                </a:r>
                <a:r>
                  <a:rPr lang="ru-RU" dirty="0"/>
                  <a:t>	</a:t>
                </a:r>
                <a14:m>
                  <m:oMath xmlns:m="http://schemas.openxmlformats.org/officeDocument/2006/math">
                    <m:r>
                      <a:rPr lang="ru-RU" i="1" smtClean="0">
                        <a:latin typeface="Cambria Math"/>
                        <a:ea typeface="Cambria Math"/>
                      </a:rPr>
                      <m:t>∠</m:t>
                    </m:r>
                  </m:oMath>
                </a14:m>
                <a:r>
                  <a:rPr lang="ru-RU" i="1" dirty="0" smtClean="0">
                    <a:cs typeface="Times New Roman" charset="0"/>
                  </a:rPr>
                  <a:t>А</a:t>
                </a:r>
                <a:r>
                  <a:rPr lang="en-US" i="1" dirty="0">
                    <a:cs typeface="Times New Roman" charset="0"/>
                  </a:rPr>
                  <a:t>O</a:t>
                </a:r>
                <a:r>
                  <a:rPr lang="ru-RU" i="1" dirty="0">
                    <a:cs typeface="Times New Roman" charset="0"/>
                  </a:rPr>
                  <a:t>С =</a:t>
                </a:r>
                <a:r>
                  <a:rPr lang="ru-RU" i="1" dirty="0"/>
                  <a:t> </a:t>
                </a:r>
                <a14:m>
                  <m:oMath xmlns:m="http://schemas.openxmlformats.org/officeDocument/2006/math">
                    <m:r>
                      <a:rPr lang="ru-RU" i="1">
                        <a:latin typeface="Cambria Math"/>
                        <a:ea typeface="Cambria Math"/>
                      </a:rPr>
                      <m:t>∠ </m:t>
                    </m:r>
                  </m:oMath>
                </a14:m>
                <a:r>
                  <a:rPr lang="ru-RU" i="1" dirty="0">
                    <a:cs typeface="Times New Roman" charset="0"/>
                  </a:rPr>
                  <a:t>А</a:t>
                </a:r>
                <a:r>
                  <a:rPr lang="en-US" i="1" dirty="0">
                    <a:cs typeface="Times New Roman" charset="0"/>
                  </a:rPr>
                  <a:t>O</a:t>
                </a:r>
                <a:r>
                  <a:rPr lang="ru-RU" i="1" dirty="0">
                    <a:cs typeface="Times New Roman" charset="0"/>
                  </a:rPr>
                  <a:t>В - </a:t>
                </a:r>
                <a14:m>
                  <m:oMath xmlns:m="http://schemas.openxmlformats.org/officeDocument/2006/math">
                    <m:r>
                      <a:rPr lang="ru-RU" i="1">
                        <a:latin typeface="Cambria Math"/>
                        <a:ea typeface="Cambria Math"/>
                      </a:rPr>
                      <m:t>∠ </m:t>
                    </m:r>
                  </m:oMath>
                </a14:m>
                <a:r>
                  <a:rPr lang="ru-RU" i="1" dirty="0">
                    <a:cs typeface="Times New Roman" charset="0"/>
                  </a:rPr>
                  <a:t>С</a:t>
                </a:r>
                <a:r>
                  <a:rPr lang="en-US" i="1" dirty="0">
                    <a:cs typeface="Times New Roman" charset="0"/>
                  </a:rPr>
                  <a:t>O</a:t>
                </a:r>
                <a:r>
                  <a:rPr lang="ru-RU" i="1" dirty="0">
                    <a:cs typeface="Times New Roman" charset="0"/>
                  </a:rPr>
                  <a:t>В</a:t>
                </a:r>
                <a:r>
                  <a:rPr lang="ru-RU" dirty="0">
                    <a:cs typeface="Times New Roman" charset="0"/>
                  </a:rPr>
                  <a:t>,</a:t>
                </a:r>
                <a:r>
                  <a:rPr lang="ru-RU" i="1" dirty="0">
                    <a:cs typeface="Times New Roman" charset="0"/>
                  </a:rPr>
                  <a:t> </a:t>
                </a:r>
                <a14:m>
                  <m:oMath xmlns:m="http://schemas.openxmlformats.org/officeDocument/2006/math">
                    <m:r>
                      <a:rPr lang="ru-RU" i="1">
                        <a:latin typeface="Cambria Math"/>
                        <a:ea typeface="Cambria Math"/>
                      </a:rPr>
                      <m:t>∠ </m:t>
                    </m:r>
                  </m:oMath>
                </a14:m>
                <a:r>
                  <a:rPr lang="ru-RU" i="1" dirty="0">
                    <a:cs typeface="Times New Roman" charset="0"/>
                  </a:rPr>
                  <a:t>С</a:t>
                </a:r>
                <a:r>
                  <a:rPr lang="en-US" i="1" dirty="0">
                    <a:cs typeface="Times New Roman" charset="0"/>
                  </a:rPr>
                  <a:t>O</a:t>
                </a:r>
                <a:r>
                  <a:rPr lang="ru-RU" i="1" dirty="0">
                    <a:cs typeface="Times New Roman" charset="0"/>
                  </a:rPr>
                  <a:t>В = </a:t>
                </a:r>
                <a14:m>
                  <m:oMath xmlns:m="http://schemas.openxmlformats.org/officeDocument/2006/math">
                    <m:r>
                      <a:rPr lang="ru-RU" i="1">
                        <a:latin typeface="Cambria Math"/>
                        <a:ea typeface="Cambria Math"/>
                      </a:rPr>
                      <m:t>∠ </m:t>
                    </m:r>
                  </m:oMath>
                </a14:m>
                <a:r>
                  <a:rPr lang="ru-RU" i="1" dirty="0">
                    <a:cs typeface="Times New Roman" charset="0"/>
                  </a:rPr>
                  <a:t>А</a:t>
                </a:r>
                <a:r>
                  <a:rPr lang="en-US" i="1" dirty="0">
                    <a:cs typeface="Times New Roman" charset="0"/>
                  </a:rPr>
                  <a:t>O</a:t>
                </a:r>
                <a:r>
                  <a:rPr lang="ru-RU" i="1" dirty="0">
                    <a:cs typeface="Times New Roman" charset="0"/>
                  </a:rPr>
                  <a:t>В - </a:t>
                </a:r>
                <a14:m>
                  <m:oMath xmlns:m="http://schemas.openxmlformats.org/officeDocument/2006/math">
                    <m:r>
                      <a:rPr lang="ru-RU" i="1">
                        <a:latin typeface="Cambria Math"/>
                        <a:ea typeface="Cambria Math"/>
                      </a:rPr>
                      <m:t>∠</m:t>
                    </m:r>
                  </m:oMath>
                </a14:m>
                <a:r>
                  <a:rPr lang="ru-RU" i="1" dirty="0"/>
                  <a:t> </a:t>
                </a:r>
                <a:r>
                  <a:rPr lang="ru-RU" i="1" dirty="0">
                    <a:cs typeface="Times New Roman" charset="0"/>
                  </a:rPr>
                  <a:t>А</a:t>
                </a:r>
                <a:r>
                  <a:rPr lang="en-US" i="1" dirty="0">
                    <a:cs typeface="Times New Roman" charset="0"/>
                  </a:rPr>
                  <a:t>O</a:t>
                </a:r>
                <a:r>
                  <a:rPr lang="ru-RU" i="1" dirty="0">
                    <a:cs typeface="Times New Roman" charset="0"/>
                  </a:rPr>
                  <a:t>С</a:t>
                </a:r>
                <a:r>
                  <a:rPr lang="ru-RU" dirty="0">
                    <a:cs typeface="Times New Roman" charset="0"/>
                  </a:rPr>
                  <a:t>.</a:t>
                </a:r>
              </a:p>
            </p:txBody>
          </p:sp>
        </mc:Choice>
        <mc:Fallback xmlns="">
          <p:sp>
            <p:nvSpPr>
              <p:cNvPr id="4104" name="Text Box 3"/>
              <p:cNvSpPr txBox="1">
                <a:spLocks noRot="1" noChangeAspect="1" noMove="1" noResize="1" noEditPoints="1" noAdjustHandles="1" noChangeArrowheads="1" noChangeShapeType="1" noTextEdit="1"/>
              </p:cNvSpPr>
              <p:nvPr/>
            </p:nvSpPr>
            <p:spPr bwMode="auto">
              <a:xfrm>
                <a:off x="35496" y="457200"/>
                <a:ext cx="9107488" cy="1938338"/>
              </a:xfrm>
              <a:prstGeom prst="rect">
                <a:avLst/>
              </a:prstGeom>
              <a:blipFill rotWithShape="1">
                <a:blip r:embed="rId3"/>
                <a:stretch>
                  <a:fillRect l="-1071" t="-2516" r="-1004" b="-628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pic>
        <p:nvPicPr>
          <p:cNvPr id="4102"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438400"/>
            <a:ext cx="2052638" cy="193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2514600"/>
            <a:ext cx="5226050" cy="181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14957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0" y="685800"/>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en-US" dirty="0">
                <a:cs typeface="Times New Roman" charset="0"/>
              </a:rPr>
              <a:t>9</a:t>
            </a:r>
            <a:r>
              <a:rPr lang="ru-RU" dirty="0" smtClean="0">
                <a:cs typeface="Times New Roman" charset="0"/>
              </a:rPr>
              <a:t>. Изобразите </a:t>
            </a:r>
            <a:r>
              <a:rPr lang="ru-RU" dirty="0">
                <a:cs typeface="Times New Roman" charset="0"/>
              </a:rPr>
              <a:t>угол, равный сумме углов </a:t>
            </a:r>
            <a:r>
              <a:rPr lang="en-US" i="1" dirty="0">
                <a:cs typeface="Times New Roman" charset="0"/>
              </a:rPr>
              <a:t>AOB </a:t>
            </a:r>
            <a:r>
              <a:rPr lang="ru-RU" dirty="0">
                <a:cs typeface="Times New Roman" charset="0"/>
              </a:rPr>
              <a:t>и </a:t>
            </a:r>
            <a:r>
              <a:rPr lang="en-US" i="1" dirty="0">
                <a:cs typeface="Times New Roman" charset="0"/>
              </a:rPr>
              <a:t>PQR</a:t>
            </a:r>
            <a:r>
              <a:rPr lang="ru-RU" dirty="0">
                <a:cs typeface="Times New Roman" charset="0"/>
              </a:rPr>
              <a:t>.</a:t>
            </a:r>
            <a:r>
              <a:rPr lang="ru-RU" dirty="0"/>
              <a:t> </a:t>
            </a:r>
          </a:p>
        </p:txBody>
      </p:sp>
      <p:pic>
        <p:nvPicPr>
          <p:cNvPr id="2048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9516" y="1268760"/>
            <a:ext cx="2352978" cy="2304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9" y="1268761"/>
            <a:ext cx="2336341" cy="2304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0" y="3702223"/>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en-US" dirty="0" smtClean="0">
                <a:cs typeface="Times New Roman" charset="0"/>
              </a:rPr>
              <a:t>10</a:t>
            </a:r>
            <a:r>
              <a:rPr lang="ru-RU" dirty="0" smtClean="0">
                <a:cs typeface="Times New Roman" charset="0"/>
              </a:rPr>
              <a:t>. </a:t>
            </a:r>
            <a:r>
              <a:rPr lang="ru-RU" dirty="0">
                <a:cs typeface="Times New Roman" charset="0"/>
              </a:rPr>
              <a:t>Изобразите угол, равный разности углов </a:t>
            </a:r>
            <a:r>
              <a:rPr lang="en-US" i="1" dirty="0">
                <a:cs typeface="Times New Roman" charset="0"/>
              </a:rPr>
              <a:t>AOB </a:t>
            </a:r>
            <a:r>
              <a:rPr lang="ru-RU" dirty="0">
                <a:cs typeface="Times New Roman" charset="0"/>
              </a:rPr>
              <a:t>и </a:t>
            </a:r>
            <a:r>
              <a:rPr lang="en-US" i="1" dirty="0">
                <a:cs typeface="Times New Roman" charset="0"/>
              </a:rPr>
              <a:t>PQR</a:t>
            </a:r>
            <a:r>
              <a:rPr lang="ru-RU" dirty="0">
                <a:cs typeface="Times New Roman" charset="0"/>
              </a:rPr>
              <a:t>.</a:t>
            </a:r>
            <a:r>
              <a:rPr lang="ru-RU" dirty="0" smtClean="0"/>
              <a:t> </a:t>
            </a:r>
            <a:endParaRPr lang="ru-RU" dirty="0"/>
          </a:p>
        </p:txBody>
      </p:sp>
      <p:pic>
        <p:nvPicPr>
          <p:cNvPr id="1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4307" y="4163889"/>
            <a:ext cx="2488188" cy="237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6036" y="4163889"/>
            <a:ext cx="2486906" cy="2373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41953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85800" y="152400"/>
            <a:ext cx="7772400" cy="457200"/>
          </a:xfrm>
        </p:spPr>
        <p:txBody>
          <a:bodyPr/>
          <a:lstStyle/>
          <a:p>
            <a:pPr eaLnBrk="1" hangingPunct="1"/>
            <a:r>
              <a:rPr lang="en-US" sz="3600" dirty="0" smtClean="0">
                <a:solidFill>
                  <a:srgbClr val="FF0000"/>
                </a:solidFill>
              </a:rPr>
              <a:t>V. </a:t>
            </a:r>
            <a:r>
              <a:rPr lang="ru-RU" sz="3600" dirty="0" smtClean="0">
                <a:solidFill>
                  <a:srgbClr val="FF0000"/>
                </a:solidFill>
              </a:rPr>
              <a:t>Градусная </a:t>
            </a:r>
            <a:r>
              <a:rPr lang="ru-RU" sz="3600" dirty="0">
                <a:solidFill>
                  <a:srgbClr val="FF0000"/>
                </a:solidFill>
              </a:rPr>
              <a:t>величина угла</a:t>
            </a:r>
            <a:endParaRPr lang="ru-RU" sz="3600" dirty="0" smtClean="0">
              <a:solidFill>
                <a:srgbClr val="FF3300"/>
              </a:solidFill>
            </a:endParaRPr>
          </a:p>
        </p:txBody>
      </p:sp>
      <p:sp>
        <p:nvSpPr>
          <p:cNvPr id="2093" name="Text Box 45"/>
          <p:cNvSpPr txBox="1">
            <a:spLocks noChangeArrowheads="1"/>
          </p:cNvSpPr>
          <p:nvPr/>
        </p:nvSpPr>
        <p:spPr bwMode="auto">
          <a:xfrm>
            <a:off x="0" y="533400"/>
            <a:ext cx="91440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sz="2200" dirty="0" smtClean="0"/>
              <a:t>	З</a:t>
            </a:r>
            <a:r>
              <a:rPr lang="ru-RU" sz="2200" dirty="0" smtClean="0">
                <a:cs typeface="Times New Roman" charset="0"/>
              </a:rPr>
              <a:t>а </a:t>
            </a:r>
            <a:r>
              <a:rPr lang="ru-RU" sz="2200" dirty="0">
                <a:cs typeface="Times New Roman" charset="0"/>
              </a:rPr>
              <a:t>единицу измерения</a:t>
            </a:r>
            <a:r>
              <a:rPr lang="ru-RU" sz="2200" dirty="0"/>
              <a:t> углов</a:t>
            </a:r>
            <a:r>
              <a:rPr lang="ru-RU" sz="2200" dirty="0">
                <a:cs typeface="Times New Roman" charset="0"/>
              </a:rPr>
              <a:t> </a:t>
            </a:r>
            <a:r>
              <a:rPr lang="ru-RU" sz="2200" dirty="0"/>
              <a:t>о</a:t>
            </a:r>
            <a:r>
              <a:rPr lang="ru-RU" sz="2200" dirty="0">
                <a:cs typeface="Times New Roman" charset="0"/>
              </a:rPr>
              <a:t>бычно </a:t>
            </a:r>
            <a:r>
              <a:rPr lang="ru-RU" sz="2200" dirty="0"/>
              <a:t>принимается </a:t>
            </a:r>
            <a:r>
              <a:rPr lang="ru-RU" sz="2200" dirty="0">
                <a:cs typeface="Times New Roman" charset="0"/>
              </a:rPr>
              <a:t>угол</a:t>
            </a:r>
            <a:r>
              <a:rPr lang="ru-RU" sz="2200" dirty="0"/>
              <a:t>,</a:t>
            </a:r>
            <a:r>
              <a:rPr lang="ru-RU" sz="2200" dirty="0">
                <a:cs typeface="Times New Roman" charset="0"/>
              </a:rPr>
              <a:t> составля</a:t>
            </a:r>
            <a:r>
              <a:rPr lang="ru-RU" sz="2200" dirty="0"/>
              <a:t>ющий</a:t>
            </a:r>
            <a:r>
              <a:rPr lang="ru-RU" sz="2200" dirty="0">
                <a:cs typeface="Times New Roman" charset="0"/>
              </a:rPr>
              <a:t> одну сто восьмидесятую часть развернутого угла. Считают, что величина этого угла равна одному градусу, обозначают 1</a:t>
            </a:r>
            <a:r>
              <a:rPr lang="ru-RU" sz="2200" baseline="30000" dirty="0"/>
              <a:t>о</a:t>
            </a:r>
            <a:r>
              <a:rPr lang="ru-RU" sz="2200" dirty="0">
                <a:cs typeface="Times New Roman" charset="0"/>
              </a:rPr>
              <a:t>.</a:t>
            </a:r>
          </a:p>
        </p:txBody>
      </p:sp>
      <p:sp>
        <p:nvSpPr>
          <p:cNvPr id="2098" name="Text Box 50"/>
          <p:cNvSpPr txBox="1">
            <a:spLocks noChangeArrowheads="1"/>
          </p:cNvSpPr>
          <p:nvPr/>
        </p:nvSpPr>
        <p:spPr bwMode="auto">
          <a:xfrm>
            <a:off x="0" y="1556792"/>
            <a:ext cx="9144000" cy="5232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a:r>
              <a:rPr lang="ru-RU" sz="2200" dirty="0" smtClean="0"/>
              <a:t>	Для </a:t>
            </a:r>
            <a:r>
              <a:rPr lang="ru-RU" sz="2200" dirty="0"/>
              <a:t>измерения величины данного угла </a:t>
            </a:r>
            <a:r>
              <a:rPr lang="ru-RU" sz="2200" i="1" dirty="0"/>
              <a:t>А</a:t>
            </a:r>
            <a:r>
              <a:rPr lang="en-US" sz="2200" i="1" dirty="0"/>
              <a:t>BC</a:t>
            </a:r>
            <a:r>
              <a:rPr lang="ru-RU" sz="2200" dirty="0"/>
              <a:t> от луча </a:t>
            </a:r>
            <a:r>
              <a:rPr lang="en-US" sz="2200" i="1" dirty="0"/>
              <a:t>B</a:t>
            </a:r>
            <a:r>
              <a:rPr lang="ru-RU" sz="2200" i="1" dirty="0"/>
              <a:t>А</a:t>
            </a:r>
            <a:r>
              <a:rPr lang="ru-RU" sz="2200" dirty="0"/>
              <a:t> последовательно откладывают угол в 1</a:t>
            </a:r>
            <a:r>
              <a:rPr lang="ru-RU" sz="2200" baseline="30000" dirty="0"/>
              <a:t>о</a:t>
            </a:r>
            <a:r>
              <a:rPr lang="ru-RU" sz="2200" dirty="0"/>
              <a:t>. Если он укладывается в угле </a:t>
            </a:r>
            <a:r>
              <a:rPr lang="en-US" sz="2200" i="1" dirty="0"/>
              <a:t>ABC n </a:t>
            </a:r>
            <a:r>
              <a:rPr lang="ru-RU" sz="2200" dirty="0"/>
              <a:t>раз без остатка, то величина угла </a:t>
            </a:r>
            <a:r>
              <a:rPr lang="en-US" sz="2200" i="1" dirty="0"/>
              <a:t>ABC </a:t>
            </a:r>
            <a:r>
              <a:rPr lang="ru-RU" sz="2200" dirty="0"/>
              <a:t>считается равной </a:t>
            </a:r>
            <a:r>
              <a:rPr lang="en-US" sz="2200" i="1" dirty="0"/>
              <a:t>n</a:t>
            </a:r>
            <a:r>
              <a:rPr lang="ru-RU" sz="2200" dirty="0"/>
              <a:t> градусов, обозначается  </a:t>
            </a:r>
            <a:r>
              <a:rPr lang="ru-RU" sz="2200" i="1" dirty="0"/>
              <a:t>А</a:t>
            </a:r>
            <a:r>
              <a:rPr lang="en-US" sz="2200" i="1" dirty="0"/>
              <a:t>BC</a:t>
            </a:r>
            <a:r>
              <a:rPr lang="ru-RU" sz="2200" dirty="0"/>
              <a:t> = </a:t>
            </a:r>
            <a:r>
              <a:rPr lang="en-US" sz="2200" i="1" dirty="0"/>
              <a:t>n</a:t>
            </a:r>
            <a:r>
              <a:rPr lang="en-US" sz="2200" dirty="0"/>
              <a:t> </a:t>
            </a:r>
            <a:r>
              <a:rPr lang="ru-RU" sz="2200" dirty="0"/>
              <a:t>. Если же угол в 1</a:t>
            </a:r>
            <a:r>
              <a:rPr lang="ru-RU" sz="2200" baseline="30000" dirty="0"/>
              <a:t>о</a:t>
            </a:r>
            <a:r>
              <a:rPr lang="ru-RU" sz="2200" dirty="0"/>
              <a:t> укладывается в угле </a:t>
            </a:r>
            <a:r>
              <a:rPr lang="en-US" sz="2200" i="1" dirty="0"/>
              <a:t>ABC </a:t>
            </a:r>
            <a:r>
              <a:rPr lang="ru-RU" sz="2200" dirty="0"/>
              <a:t>с остатком, меньшим этого угла, то угол в 1</a:t>
            </a:r>
            <a:r>
              <a:rPr lang="ru-RU" sz="2200" baseline="30000" dirty="0"/>
              <a:t>о</a:t>
            </a:r>
            <a:r>
              <a:rPr lang="ru-RU" sz="2200" dirty="0"/>
              <a:t> разбивают на 60 равных частей. Величину одной такой части называют одной минутой и обозначают 1'. За­тем в остатке последовательно откладывают угол, равный одной минуте. Если при этом угол в 1' </a:t>
            </a:r>
            <a:r>
              <a:rPr lang="ru-RU" sz="2200" dirty="0" err="1"/>
              <a:t>угладывается</a:t>
            </a:r>
            <a:r>
              <a:rPr lang="ru-RU" sz="2200" dirty="0"/>
              <a:t> </a:t>
            </a:r>
            <a:r>
              <a:rPr lang="en-US" sz="2200" i="1" dirty="0"/>
              <a:t>m </a:t>
            </a:r>
            <a:r>
              <a:rPr lang="ru-RU" sz="2200" dirty="0"/>
              <a:t>раз без остатка, то величина угла </a:t>
            </a:r>
            <a:r>
              <a:rPr lang="en-US" sz="2200" i="1" dirty="0"/>
              <a:t>ABC </a:t>
            </a:r>
            <a:r>
              <a:rPr lang="ru-RU" sz="2200" dirty="0"/>
              <a:t>считается равной </a:t>
            </a:r>
            <a:r>
              <a:rPr lang="en-US" sz="2200" i="1" dirty="0"/>
              <a:t>n</a:t>
            </a:r>
            <a:r>
              <a:rPr lang="ru-RU" sz="2200" baseline="30000" dirty="0"/>
              <a:t>о</a:t>
            </a:r>
            <a:r>
              <a:rPr lang="en-US" sz="2200" i="1" dirty="0"/>
              <a:t>m</a:t>
            </a:r>
            <a:r>
              <a:rPr lang="ru-RU" sz="2200" i="1" dirty="0"/>
              <a:t>'</a:t>
            </a:r>
            <a:r>
              <a:rPr lang="ru-RU" sz="2200" dirty="0"/>
              <a:t>. Если же угол в 1' укладывается с остатком, меньшим этого угла, то угол в 1' делят на 60 равных частей. Величину од­ной такой части называют одной секундой и обозначают 1''. Затем в остатке последовательно откладывают угол, равный одной секунде и т. д</a:t>
            </a:r>
            <a:r>
              <a:rPr lang="ru-RU" sz="2200" dirty="0" smtClean="0"/>
              <a:t>.</a:t>
            </a:r>
          </a:p>
          <a:p>
            <a:pPr algn="just"/>
            <a:r>
              <a:rPr lang="ru-RU" sz="2000" dirty="0" smtClean="0">
                <a:solidFill>
                  <a:srgbClr val="FF3300"/>
                </a:solidFill>
              </a:rPr>
              <a:t>	</a:t>
            </a:r>
            <a:r>
              <a:rPr lang="ru-RU" sz="2200" dirty="0" smtClean="0">
                <a:solidFill>
                  <a:srgbClr val="FF3300"/>
                </a:solidFill>
              </a:rPr>
              <a:t>Г</a:t>
            </a:r>
            <a:r>
              <a:rPr lang="ru-RU" sz="2200" dirty="0" smtClean="0">
                <a:solidFill>
                  <a:srgbClr val="FF3300"/>
                </a:solidFill>
                <a:cs typeface="Times New Roman" charset="0"/>
              </a:rPr>
              <a:t>радусная </a:t>
            </a:r>
            <a:r>
              <a:rPr lang="ru-RU" sz="2200" dirty="0">
                <a:solidFill>
                  <a:srgbClr val="FF3300"/>
                </a:solidFill>
                <a:cs typeface="Times New Roman" charset="0"/>
              </a:rPr>
              <a:t>величина угла</a:t>
            </a:r>
            <a:r>
              <a:rPr lang="ru-RU" sz="2200" dirty="0">
                <a:solidFill>
                  <a:schemeClr val="accent1"/>
                </a:solidFill>
                <a:cs typeface="Times New Roman" charset="0"/>
              </a:rPr>
              <a:t> </a:t>
            </a:r>
            <a:r>
              <a:rPr lang="ru-RU" sz="2200" dirty="0">
                <a:cs typeface="Times New Roman" charset="0"/>
              </a:rPr>
              <a:t>показывает, сколько раз угол в один градус и его части укладываются в этом угле.</a:t>
            </a:r>
            <a:endParaRPr lang="ru-RU" sz="2200" dirty="0"/>
          </a:p>
        </p:txBody>
      </p:sp>
    </p:spTree>
    <p:extLst>
      <p:ext uri="{BB962C8B-B14F-4D97-AF65-F5344CB8AC3E}">
        <p14:creationId xmlns:p14="http://schemas.microsoft.com/office/powerpoint/2010/main" val="15409485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2" name="Picture 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3048" y="3429000"/>
            <a:ext cx="2973127" cy="223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52"/>
          <p:cNvSpPr txBox="1">
            <a:spLocks noChangeArrowheads="1"/>
          </p:cNvSpPr>
          <p:nvPr/>
        </p:nvSpPr>
        <p:spPr bwMode="auto">
          <a:xfrm>
            <a:off x="0" y="2127632"/>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smtClean="0">
                <a:cs typeface="Times New Roman" charset="0"/>
              </a:rPr>
              <a:t>	Для </a:t>
            </a:r>
            <a:r>
              <a:rPr lang="ru-RU" dirty="0">
                <a:cs typeface="Times New Roman" charset="0"/>
              </a:rPr>
              <a:t>измерения величин углов применяют различные инструменты, простейшим из которых является известный вам транспортир. </a:t>
            </a:r>
          </a:p>
        </p:txBody>
      </p:sp>
      <p:sp>
        <p:nvSpPr>
          <p:cNvPr id="8" name="Text Box 52"/>
          <p:cNvSpPr txBox="1">
            <a:spLocks noChangeArrowheads="1"/>
          </p:cNvSpPr>
          <p:nvPr/>
        </p:nvSpPr>
        <p:spPr bwMode="auto">
          <a:xfrm>
            <a:off x="0" y="188640"/>
            <a:ext cx="9144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a:r>
              <a:rPr lang="ru-RU" dirty="0" smtClean="0"/>
              <a:t>	Для </a:t>
            </a:r>
            <a:r>
              <a:rPr lang="ru-RU" dirty="0"/>
              <a:t>градусной величины угла выполняются следующие свойства.</a:t>
            </a:r>
          </a:p>
          <a:p>
            <a:pPr algn="just"/>
            <a:r>
              <a:rPr lang="ru-RU" dirty="0" smtClean="0"/>
              <a:t>	</a:t>
            </a:r>
            <a:r>
              <a:rPr lang="ru-RU" dirty="0" smtClean="0">
                <a:solidFill>
                  <a:srgbClr val="FF0000"/>
                </a:solidFill>
              </a:rPr>
              <a:t>Свойство </a:t>
            </a:r>
            <a:r>
              <a:rPr lang="ru-RU" dirty="0">
                <a:solidFill>
                  <a:srgbClr val="FF0000"/>
                </a:solidFill>
              </a:rPr>
              <a:t>1.</a:t>
            </a:r>
            <a:r>
              <a:rPr lang="ru-RU" dirty="0"/>
              <a:t> Градусные величины равных углов равны.</a:t>
            </a:r>
          </a:p>
          <a:p>
            <a:pPr algn="just"/>
            <a:r>
              <a:rPr lang="ru-RU" dirty="0" smtClean="0"/>
              <a:t>	</a:t>
            </a:r>
            <a:r>
              <a:rPr lang="ru-RU" dirty="0" smtClean="0">
                <a:solidFill>
                  <a:srgbClr val="FF0000"/>
                </a:solidFill>
              </a:rPr>
              <a:t>Свойство </a:t>
            </a:r>
            <a:r>
              <a:rPr lang="ru-RU" dirty="0">
                <a:solidFill>
                  <a:srgbClr val="FF0000"/>
                </a:solidFill>
              </a:rPr>
              <a:t>2.</a:t>
            </a:r>
            <a:r>
              <a:rPr lang="ru-RU" b="1" dirty="0"/>
              <a:t> </a:t>
            </a:r>
            <a:r>
              <a:rPr lang="ru-RU" dirty="0"/>
              <a:t>Градусная величина суммы углов равна сумме их градусных величин.</a:t>
            </a:r>
          </a:p>
        </p:txBody>
      </p:sp>
    </p:spTree>
    <p:extLst>
      <p:ext uri="{BB962C8B-B14F-4D97-AF65-F5344CB8AC3E}">
        <p14:creationId xmlns:p14="http://schemas.microsoft.com/office/powerpoint/2010/main" val="3261017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152400"/>
            <a:ext cx="7772400" cy="457200"/>
          </a:xfrm>
        </p:spPr>
        <p:txBody>
          <a:bodyPr/>
          <a:lstStyle/>
          <a:p>
            <a:pPr eaLnBrk="1" hangingPunct="1"/>
            <a:r>
              <a:rPr lang="ru-RU" sz="2800" dirty="0" smtClean="0">
                <a:solidFill>
                  <a:srgbClr val="FF3300"/>
                </a:solidFill>
              </a:rPr>
              <a:t>Упражнения </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1196752"/>
            <a:ext cx="2814340" cy="2115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4" name="Text Box 4"/>
          <p:cNvSpPr txBox="1">
            <a:spLocks noChangeArrowheads="1"/>
          </p:cNvSpPr>
          <p:nvPr/>
        </p:nvSpPr>
        <p:spPr bwMode="auto">
          <a:xfrm>
            <a:off x="0" y="620688"/>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ru-RU" dirty="0" smtClean="0"/>
              <a:t>1. На </a:t>
            </a:r>
            <a:r>
              <a:rPr lang="ru-RU" dirty="0"/>
              <a:t>рисунке найдите величины углов: </a:t>
            </a:r>
            <a:r>
              <a:rPr lang="ru-RU" dirty="0" smtClean="0"/>
              <a:t>а</a:t>
            </a:r>
            <a:r>
              <a:rPr lang="ru-RU" dirty="0"/>
              <a:t>) </a:t>
            </a:r>
            <a:r>
              <a:rPr lang="en-US" i="1" dirty="0"/>
              <a:t>AOB</a:t>
            </a:r>
            <a:r>
              <a:rPr lang="en-US" dirty="0"/>
              <a:t>; </a:t>
            </a:r>
            <a:r>
              <a:rPr lang="ru-RU" dirty="0" smtClean="0"/>
              <a:t>б</a:t>
            </a:r>
            <a:r>
              <a:rPr lang="ru-RU" dirty="0"/>
              <a:t>) </a:t>
            </a:r>
            <a:r>
              <a:rPr lang="en-US" i="1" dirty="0"/>
              <a:t>AOC</a:t>
            </a:r>
            <a:r>
              <a:rPr lang="en-US" dirty="0"/>
              <a:t>; </a:t>
            </a:r>
            <a:r>
              <a:rPr lang="ru-RU" dirty="0" smtClean="0"/>
              <a:t>в</a:t>
            </a:r>
            <a:r>
              <a:rPr lang="ru-RU" dirty="0"/>
              <a:t>) </a:t>
            </a:r>
            <a:r>
              <a:rPr lang="en-US" i="1" dirty="0" smtClean="0"/>
              <a:t>AOD</a:t>
            </a:r>
            <a:r>
              <a:rPr lang="en-US" dirty="0"/>
              <a:t>; </a:t>
            </a:r>
            <a:r>
              <a:rPr lang="ru-RU" dirty="0" smtClean="0"/>
              <a:t>г</a:t>
            </a:r>
            <a:r>
              <a:rPr lang="en-US" dirty="0"/>
              <a:t>)</a:t>
            </a:r>
            <a:r>
              <a:rPr lang="ru-RU" dirty="0"/>
              <a:t> </a:t>
            </a:r>
            <a:r>
              <a:rPr lang="en-US" i="1" dirty="0"/>
              <a:t>BOC</a:t>
            </a:r>
            <a:r>
              <a:rPr lang="en-US" dirty="0"/>
              <a:t>; </a:t>
            </a:r>
            <a:r>
              <a:rPr lang="ru-RU" dirty="0" smtClean="0"/>
              <a:t>д</a:t>
            </a:r>
            <a:r>
              <a:rPr lang="ru-RU" dirty="0"/>
              <a:t>) </a:t>
            </a:r>
            <a:r>
              <a:rPr lang="en-US" i="1" dirty="0"/>
              <a:t>BOD</a:t>
            </a:r>
            <a:r>
              <a:rPr lang="en-US" dirty="0"/>
              <a:t>; </a:t>
            </a:r>
            <a:r>
              <a:rPr lang="ru-RU" dirty="0" smtClean="0"/>
              <a:t>е</a:t>
            </a:r>
            <a:r>
              <a:rPr lang="ru-RU" dirty="0"/>
              <a:t>) </a:t>
            </a:r>
            <a:r>
              <a:rPr lang="en-US" i="1" dirty="0"/>
              <a:t>COD</a:t>
            </a:r>
            <a:r>
              <a:rPr lang="en-US" dirty="0"/>
              <a:t>.</a:t>
            </a:r>
            <a:endParaRPr lang="ru-RU" dirty="0"/>
          </a:p>
        </p:txBody>
      </p:sp>
      <p:sp>
        <p:nvSpPr>
          <p:cNvPr id="11" name="Text Box 4"/>
          <p:cNvSpPr txBox="1">
            <a:spLocks noChangeArrowheads="1"/>
          </p:cNvSpPr>
          <p:nvPr/>
        </p:nvSpPr>
        <p:spPr bwMode="auto">
          <a:xfrm>
            <a:off x="0" y="3356992"/>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ru-RU" dirty="0"/>
              <a:t>2</a:t>
            </a:r>
            <a:r>
              <a:rPr lang="ru-RU" dirty="0" smtClean="0"/>
              <a:t>. </a:t>
            </a:r>
            <a:r>
              <a:rPr lang="ru-RU" dirty="0">
                <a:cs typeface="Times New Roman" charset="0"/>
              </a:rPr>
              <a:t>Найдите величину угла</a:t>
            </a:r>
            <a:r>
              <a:rPr lang="ru-RU" i="1" dirty="0">
                <a:cs typeface="Times New Roman" charset="0"/>
              </a:rPr>
              <a:t> </a:t>
            </a:r>
            <a:r>
              <a:rPr lang="en-US" i="1" dirty="0">
                <a:cs typeface="Times New Roman" charset="0"/>
              </a:rPr>
              <a:t>AOB</a:t>
            </a:r>
            <a:r>
              <a:rPr lang="ru-RU" dirty="0">
                <a:cs typeface="Times New Roman" charset="0"/>
              </a:rPr>
              <a:t>, изображенного на </a:t>
            </a:r>
            <a:r>
              <a:rPr lang="ru-RU" dirty="0" smtClean="0">
                <a:cs typeface="Times New Roman" charset="0"/>
              </a:rPr>
              <a:t>рисунке</a:t>
            </a:r>
            <a:r>
              <a:rPr lang="ru-RU" dirty="0" smtClean="0"/>
              <a:t>.</a:t>
            </a:r>
            <a:endParaRPr lang="ru-RU" dirty="0"/>
          </a:p>
        </p:txBody>
      </p:sp>
      <p:pic>
        <p:nvPicPr>
          <p:cNvPr id="12"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686" y="4037806"/>
            <a:ext cx="2778125"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1886" y="3961606"/>
            <a:ext cx="2778125"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05445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0" y="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t>3</a:t>
            </a:r>
            <a:r>
              <a:rPr lang="ru-RU" dirty="0" smtClean="0"/>
              <a:t>. </a:t>
            </a:r>
            <a:r>
              <a:rPr lang="ru-RU" dirty="0"/>
              <a:t>Изобразите углы, равные данным на рисунке. С помощью транспортира найдите их приближенную градусную величину.</a:t>
            </a:r>
          </a:p>
        </p:txBody>
      </p:sp>
      <p:sp>
        <p:nvSpPr>
          <p:cNvPr id="11" name="Text Box 4"/>
          <p:cNvSpPr txBox="1">
            <a:spLocks noChangeArrowheads="1"/>
          </p:cNvSpPr>
          <p:nvPr/>
        </p:nvSpPr>
        <p:spPr bwMode="auto">
          <a:xfrm>
            <a:off x="0" y="2996952"/>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ru-RU" dirty="0" smtClean="0"/>
              <a:t>4. </a:t>
            </a:r>
            <a:r>
              <a:rPr lang="ru-RU" dirty="0">
                <a:cs typeface="Times New Roman" charset="0"/>
              </a:rPr>
              <a:t>Луч </a:t>
            </a:r>
            <a:r>
              <a:rPr lang="ru-RU" i="1" dirty="0">
                <a:cs typeface="Times New Roman" charset="0"/>
              </a:rPr>
              <a:t>ОС</a:t>
            </a:r>
            <a:r>
              <a:rPr lang="ru-RU" dirty="0">
                <a:cs typeface="Times New Roman" charset="0"/>
              </a:rPr>
              <a:t> лежит внутри угла </a:t>
            </a:r>
            <a:r>
              <a:rPr lang="ru-RU" i="1" dirty="0">
                <a:cs typeface="Times New Roman" charset="0"/>
              </a:rPr>
              <a:t>АОВ</a:t>
            </a:r>
            <a:r>
              <a:rPr lang="ru-RU" dirty="0">
                <a:cs typeface="Times New Roman" charset="0"/>
              </a:rPr>
              <a:t>, равного 60</a:t>
            </a:r>
            <a:r>
              <a:rPr lang="ru-RU" baseline="30000" dirty="0">
                <a:cs typeface="Times New Roman" charset="0"/>
              </a:rPr>
              <a:t>о</a:t>
            </a:r>
            <a:r>
              <a:rPr lang="ru-RU" dirty="0">
                <a:cs typeface="Times New Roman" charset="0"/>
              </a:rPr>
              <a:t>. Найдите угол </a:t>
            </a:r>
            <a:r>
              <a:rPr lang="ru-RU" i="1" dirty="0">
                <a:cs typeface="Times New Roman" charset="0"/>
              </a:rPr>
              <a:t>АОС</a:t>
            </a:r>
            <a:r>
              <a:rPr lang="ru-RU" dirty="0">
                <a:cs typeface="Times New Roman" charset="0"/>
              </a:rPr>
              <a:t>, если он на 30</a:t>
            </a:r>
            <a:r>
              <a:rPr lang="ru-RU" baseline="30000" dirty="0">
                <a:cs typeface="Times New Roman" charset="0"/>
              </a:rPr>
              <a:t>о</a:t>
            </a:r>
            <a:r>
              <a:rPr lang="ru-RU" dirty="0">
                <a:cs typeface="Times New Roman" charset="0"/>
              </a:rPr>
              <a:t> больше угла </a:t>
            </a:r>
            <a:r>
              <a:rPr lang="ru-RU" i="1" dirty="0">
                <a:cs typeface="Times New Roman" charset="0"/>
              </a:rPr>
              <a:t>ВОС</a:t>
            </a:r>
            <a:r>
              <a:rPr lang="ru-RU" dirty="0">
                <a:cs typeface="Times New Roman" charset="0"/>
              </a:rPr>
              <a:t>.</a:t>
            </a:r>
            <a:endParaRPr lang="ru-RU" dirty="0"/>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5" y="871372"/>
            <a:ext cx="2005694" cy="1973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0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891035"/>
            <a:ext cx="2002353" cy="1961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7120" y="3827949"/>
            <a:ext cx="2053618" cy="182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4"/>
          <p:cNvSpPr txBox="1">
            <a:spLocks noChangeArrowheads="1"/>
          </p:cNvSpPr>
          <p:nvPr/>
        </p:nvSpPr>
        <p:spPr bwMode="auto">
          <a:xfrm>
            <a:off x="28876" y="5764102"/>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ru-RU" dirty="0"/>
              <a:t>5</a:t>
            </a:r>
            <a:r>
              <a:rPr lang="ru-RU" dirty="0" smtClean="0"/>
              <a:t>. </a:t>
            </a:r>
            <a:r>
              <a:rPr lang="ru-RU" dirty="0">
                <a:cs typeface="Times New Roman" charset="0"/>
              </a:rPr>
              <a:t>Луч </a:t>
            </a:r>
            <a:r>
              <a:rPr lang="ru-RU" i="1" dirty="0">
                <a:cs typeface="Times New Roman" charset="0"/>
              </a:rPr>
              <a:t>ОС</a:t>
            </a:r>
            <a:r>
              <a:rPr lang="ru-RU" dirty="0">
                <a:cs typeface="Times New Roman" charset="0"/>
              </a:rPr>
              <a:t> лежит внутри угла </a:t>
            </a:r>
            <a:r>
              <a:rPr lang="ru-RU" i="1" dirty="0">
                <a:cs typeface="Times New Roman" charset="0"/>
              </a:rPr>
              <a:t>АОВ</a:t>
            </a:r>
            <a:r>
              <a:rPr lang="ru-RU" dirty="0">
                <a:cs typeface="Times New Roman" charset="0"/>
              </a:rPr>
              <a:t>, равного 45</a:t>
            </a:r>
            <a:r>
              <a:rPr lang="ru-RU" baseline="30000" dirty="0">
                <a:cs typeface="Times New Roman" charset="0"/>
              </a:rPr>
              <a:t>о</a:t>
            </a:r>
            <a:r>
              <a:rPr lang="ru-RU" dirty="0">
                <a:cs typeface="Times New Roman" charset="0"/>
              </a:rPr>
              <a:t>. Найдите угол </a:t>
            </a:r>
            <a:r>
              <a:rPr lang="ru-RU" i="1" dirty="0">
                <a:cs typeface="Times New Roman" charset="0"/>
              </a:rPr>
              <a:t>АОС</a:t>
            </a:r>
            <a:r>
              <a:rPr lang="ru-RU" dirty="0">
                <a:cs typeface="Times New Roman" charset="0"/>
              </a:rPr>
              <a:t>, если он в два раза больше угла </a:t>
            </a:r>
            <a:r>
              <a:rPr lang="ru-RU" i="1" dirty="0">
                <a:cs typeface="Times New Roman" charset="0"/>
              </a:rPr>
              <a:t>ВОС</a:t>
            </a:r>
            <a:r>
              <a:rPr lang="ru-RU" dirty="0">
                <a:cs typeface="Times New Roman" charset="0"/>
              </a:rPr>
              <a:t>.</a:t>
            </a:r>
            <a:endParaRPr lang="ru-RU" dirty="0"/>
          </a:p>
        </p:txBody>
      </p:sp>
    </p:spTree>
    <p:extLst>
      <p:ext uri="{BB962C8B-B14F-4D97-AF65-F5344CB8AC3E}">
        <p14:creationId xmlns:p14="http://schemas.microsoft.com/office/powerpoint/2010/main" val="16635515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0" y="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smtClean="0">
                <a:cs typeface="Times New Roman" charset="0"/>
              </a:rPr>
              <a:t>6. Луч </a:t>
            </a:r>
            <a:r>
              <a:rPr lang="ru-RU" i="1" dirty="0">
                <a:cs typeface="Times New Roman" charset="0"/>
              </a:rPr>
              <a:t>ОС</a:t>
            </a:r>
            <a:r>
              <a:rPr lang="ru-RU" dirty="0">
                <a:cs typeface="Times New Roman" charset="0"/>
              </a:rPr>
              <a:t> лежит внутри угла </a:t>
            </a:r>
            <a:r>
              <a:rPr lang="ru-RU" i="1" dirty="0">
                <a:cs typeface="Times New Roman" charset="0"/>
              </a:rPr>
              <a:t>АОВ</a:t>
            </a:r>
            <a:r>
              <a:rPr lang="ru-RU" dirty="0">
                <a:cs typeface="Times New Roman" charset="0"/>
              </a:rPr>
              <a:t>, равного 120</a:t>
            </a:r>
            <a:r>
              <a:rPr lang="ru-RU" baseline="30000" dirty="0">
                <a:cs typeface="Times New Roman" charset="0"/>
              </a:rPr>
              <a:t>о</a:t>
            </a:r>
            <a:r>
              <a:rPr lang="ru-RU" dirty="0">
                <a:cs typeface="Times New Roman" charset="0"/>
              </a:rPr>
              <a:t>. Найдите угол </a:t>
            </a:r>
            <a:r>
              <a:rPr lang="ru-RU" i="1" dirty="0">
                <a:cs typeface="Times New Roman" charset="0"/>
              </a:rPr>
              <a:t>АОС</a:t>
            </a:r>
            <a:r>
              <a:rPr lang="ru-RU" dirty="0">
                <a:cs typeface="Times New Roman" charset="0"/>
              </a:rPr>
              <a:t>, если</a:t>
            </a:r>
            <a:r>
              <a:rPr lang="en-US" dirty="0">
                <a:cs typeface="Times New Roman" charset="0"/>
              </a:rPr>
              <a:t> </a:t>
            </a:r>
            <a:r>
              <a:rPr lang="ru-RU" dirty="0">
                <a:cs typeface="Times New Roman" charset="0"/>
              </a:rPr>
              <a:t>он  на 30</a:t>
            </a:r>
            <a:r>
              <a:rPr lang="ru-RU" baseline="30000" dirty="0">
                <a:cs typeface="Times New Roman" charset="0"/>
              </a:rPr>
              <a:t>о</a:t>
            </a:r>
            <a:r>
              <a:rPr lang="ru-RU" dirty="0">
                <a:cs typeface="Times New Roman" charset="0"/>
              </a:rPr>
              <a:t> меньше угла </a:t>
            </a:r>
            <a:r>
              <a:rPr lang="ru-RU" i="1" dirty="0">
                <a:cs typeface="Times New Roman" charset="0"/>
              </a:rPr>
              <a:t>ВОС</a:t>
            </a:r>
            <a:r>
              <a:rPr lang="ru-RU" dirty="0">
                <a:cs typeface="Times New Roman" charset="0"/>
              </a:rPr>
              <a:t>. </a:t>
            </a:r>
            <a:endParaRPr lang="en-US" dirty="0">
              <a:cs typeface="Times New Roman" charset="0"/>
            </a:endParaRPr>
          </a:p>
        </p:txBody>
      </p:sp>
      <p:pic>
        <p:nvPicPr>
          <p:cNvPr id="1638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1" y="830997"/>
            <a:ext cx="2520280" cy="1488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p:cNvSpPr txBox="1">
            <a:spLocks noChangeArrowheads="1"/>
          </p:cNvSpPr>
          <p:nvPr/>
        </p:nvSpPr>
        <p:spPr bwMode="auto">
          <a:xfrm>
            <a:off x="0" y="2334911"/>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cs typeface="Times New Roman" charset="0"/>
              </a:rPr>
              <a:t>7</a:t>
            </a:r>
            <a:r>
              <a:rPr lang="ru-RU" dirty="0" smtClean="0">
                <a:cs typeface="Times New Roman" charset="0"/>
              </a:rPr>
              <a:t>. </a:t>
            </a:r>
            <a:r>
              <a:rPr lang="ru-RU" dirty="0">
                <a:cs typeface="Times New Roman" charset="0"/>
              </a:rPr>
              <a:t>Луч </a:t>
            </a:r>
            <a:r>
              <a:rPr lang="ru-RU" i="1" dirty="0">
                <a:cs typeface="Times New Roman" charset="0"/>
              </a:rPr>
              <a:t>ОС</a:t>
            </a:r>
            <a:r>
              <a:rPr lang="ru-RU" dirty="0">
                <a:cs typeface="Times New Roman" charset="0"/>
              </a:rPr>
              <a:t> лежит внутри угла </a:t>
            </a:r>
            <a:r>
              <a:rPr lang="ru-RU" i="1" dirty="0">
                <a:cs typeface="Times New Roman" charset="0"/>
              </a:rPr>
              <a:t>АОВ</a:t>
            </a:r>
            <a:r>
              <a:rPr lang="ru-RU" dirty="0">
                <a:cs typeface="Times New Roman" charset="0"/>
              </a:rPr>
              <a:t>, равного 120</a:t>
            </a:r>
            <a:r>
              <a:rPr lang="ru-RU" baseline="30000" dirty="0">
                <a:cs typeface="Times New Roman" charset="0"/>
              </a:rPr>
              <a:t>о</a:t>
            </a:r>
            <a:r>
              <a:rPr lang="ru-RU" dirty="0">
                <a:cs typeface="Times New Roman" charset="0"/>
              </a:rPr>
              <a:t>. Найдите угол </a:t>
            </a:r>
            <a:r>
              <a:rPr lang="ru-RU" i="1" dirty="0">
                <a:cs typeface="Times New Roman" charset="0"/>
              </a:rPr>
              <a:t>ВОС</a:t>
            </a:r>
            <a:r>
              <a:rPr lang="ru-RU" dirty="0">
                <a:cs typeface="Times New Roman" charset="0"/>
              </a:rPr>
              <a:t>, если он  в три раза больше угла </a:t>
            </a:r>
            <a:r>
              <a:rPr lang="en-US" i="1" dirty="0">
                <a:cs typeface="Times New Roman" charset="0"/>
              </a:rPr>
              <a:t>A</a:t>
            </a:r>
            <a:r>
              <a:rPr lang="ru-RU" i="1" dirty="0">
                <a:cs typeface="Times New Roman" charset="0"/>
              </a:rPr>
              <a:t>ОС</a:t>
            </a:r>
            <a:r>
              <a:rPr lang="ru-RU" dirty="0">
                <a:cs typeface="Times New Roman" charset="0"/>
              </a:rPr>
              <a:t>.</a:t>
            </a:r>
            <a:r>
              <a:rPr lang="ru-RU" dirty="0" smtClean="0">
                <a:cs typeface="Times New Roman" charset="0"/>
              </a:rPr>
              <a:t> </a:t>
            </a:r>
            <a:endParaRPr lang="en-US" dirty="0">
              <a:cs typeface="Times New Roman" charset="0"/>
            </a:endParaRPr>
          </a:p>
        </p:txBody>
      </p:sp>
      <p:sp>
        <p:nvSpPr>
          <p:cNvPr id="8" name="Text Box 3"/>
          <p:cNvSpPr txBox="1">
            <a:spLocks noChangeArrowheads="1"/>
          </p:cNvSpPr>
          <p:nvPr/>
        </p:nvSpPr>
        <p:spPr bwMode="auto">
          <a:xfrm>
            <a:off x="0" y="3180117"/>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smtClean="0">
                <a:cs typeface="Times New Roman" charset="0"/>
              </a:rPr>
              <a:t>8. </a:t>
            </a:r>
            <a:r>
              <a:rPr lang="ru-RU" dirty="0">
                <a:cs typeface="Times New Roman" charset="0"/>
              </a:rPr>
              <a:t>Угол </a:t>
            </a:r>
            <a:r>
              <a:rPr lang="en-US" i="1" dirty="0">
                <a:cs typeface="Times New Roman" charset="0"/>
              </a:rPr>
              <a:t>AOB</a:t>
            </a:r>
            <a:r>
              <a:rPr lang="ru-RU" dirty="0">
                <a:cs typeface="Times New Roman" charset="0"/>
              </a:rPr>
              <a:t> равен 38</a:t>
            </a:r>
            <a:r>
              <a:rPr lang="ru-RU" baseline="30000" dirty="0">
                <a:cs typeface="Times New Roman" charset="0"/>
              </a:rPr>
              <a:t>о</a:t>
            </a:r>
            <a:r>
              <a:rPr lang="ru-RU" dirty="0">
                <a:cs typeface="Times New Roman" charset="0"/>
              </a:rPr>
              <a:t>.  Чему равен смежный с ним  угол?</a:t>
            </a:r>
            <a:r>
              <a:rPr lang="ru-RU" dirty="0" smtClean="0">
                <a:cs typeface="Times New Roman" charset="0"/>
              </a:rPr>
              <a:t> </a:t>
            </a:r>
            <a:endParaRPr lang="en-US" dirty="0">
              <a:cs typeface="Times New Roman" charset="0"/>
            </a:endParaRPr>
          </a:p>
        </p:txBody>
      </p:sp>
      <p:sp>
        <p:nvSpPr>
          <p:cNvPr id="9" name="Text Box 3"/>
          <p:cNvSpPr txBox="1">
            <a:spLocks noChangeArrowheads="1"/>
          </p:cNvSpPr>
          <p:nvPr/>
        </p:nvSpPr>
        <p:spPr bwMode="auto">
          <a:xfrm>
            <a:off x="0" y="3641782"/>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cs typeface="Times New Roman" charset="0"/>
              </a:rPr>
              <a:t>9</a:t>
            </a:r>
            <a:r>
              <a:rPr lang="ru-RU" dirty="0" smtClean="0">
                <a:cs typeface="Times New Roman" charset="0"/>
              </a:rPr>
              <a:t>. </a:t>
            </a:r>
            <a:r>
              <a:rPr lang="ru-RU" dirty="0">
                <a:cs typeface="Times New Roman" charset="0"/>
              </a:rPr>
              <a:t>Один из смежных углов на 45</a:t>
            </a:r>
            <a:r>
              <a:rPr lang="ru-RU" baseline="30000" dirty="0"/>
              <a:t>о</a:t>
            </a:r>
            <a:r>
              <a:rPr lang="en-US" baseline="30000" dirty="0">
                <a:cs typeface="Times New Roman" charset="0"/>
              </a:rPr>
              <a:t> </a:t>
            </a:r>
            <a:r>
              <a:rPr lang="ru-RU" dirty="0">
                <a:cs typeface="Times New Roman" charset="0"/>
              </a:rPr>
              <a:t> меньше другого. Найдите эти углы.</a:t>
            </a:r>
            <a:r>
              <a:rPr lang="ru-RU" dirty="0" smtClean="0">
                <a:cs typeface="Times New Roman" charset="0"/>
              </a:rPr>
              <a:t> </a:t>
            </a:r>
            <a:endParaRPr lang="en-US" dirty="0">
              <a:cs typeface="Times New Roman" charset="0"/>
            </a:endParaRPr>
          </a:p>
        </p:txBody>
      </p:sp>
      <p:sp>
        <p:nvSpPr>
          <p:cNvPr id="10" name="Text Box 3"/>
          <p:cNvSpPr txBox="1">
            <a:spLocks noChangeArrowheads="1"/>
          </p:cNvSpPr>
          <p:nvPr/>
        </p:nvSpPr>
        <p:spPr bwMode="auto">
          <a:xfrm>
            <a:off x="0" y="4472779"/>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smtClean="0">
                <a:cs typeface="Times New Roman" charset="0"/>
              </a:rPr>
              <a:t>10. </a:t>
            </a:r>
            <a:r>
              <a:rPr lang="ru-RU" dirty="0">
                <a:cs typeface="Times New Roman" charset="0"/>
              </a:rPr>
              <a:t>Найдите смежные углы, если один из них в два раза больше другого.</a:t>
            </a:r>
            <a:r>
              <a:rPr lang="ru-RU" dirty="0" smtClean="0">
                <a:cs typeface="Times New Roman" charset="0"/>
              </a:rPr>
              <a:t> </a:t>
            </a:r>
            <a:endParaRPr lang="en-US" dirty="0">
              <a:cs typeface="Times New Roman" charset="0"/>
            </a:endParaRPr>
          </a:p>
        </p:txBody>
      </p:sp>
      <p:sp>
        <p:nvSpPr>
          <p:cNvPr id="11" name="Text Box 3"/>
          <p:cNvSpPr txBox="1">
            <a:spLocks noChangeArrowheads="1"/>
          </p:cNvSpPr>
          <p:nvPr/>
        </p:nvSpPr>
        <p:spPr bwMode="auto">
          <a:xfrm>
            <a:off x="0" y="5303776"/>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smtClean="0">
                <a:cs typeface="Times New Roman" charset="0"/>
              </a:rPr>
              <a:t>11. </a:t>
            </a:r>
            <a:r>
              <a:rPr lang="ru-RU" dirty="0">
                <a:cs typeface="Times New Roman" charset="0"/>
              </a:rPr>
              <a:t>Один из углов, которые получаются при пересечении двух прямых, равен 30</a:t>
            </a:r>
            <a:r>
              <a:rPr lang="ru-RU" baseline="30000" dirty="0"/>
              <a:t>о</a:t>
            </a:r>
            <a:r>
              <a:rPr lang="ru-RU" dirty="0">
                <a:cs typeface="Times New Roman" charset="0"/>
              </a:rPr>
              <a:t>. Чему равны остальные углы?</a:t>
            </a:r>
            <a:r>
              <a:rPr lang="ru-RU" dirty="0" smtClean="0">
                <a:cs typeface="Times New Roman" charset="0"/>
              </a:rPr>
              <a:t> </a:t>
            </a:r>
            <a:endParaRPr lang="en-US" dirty="0">
              <a:cs typeface="Times New Roman" charset="0"/>
            </a:endParaRPr>
          </a:p>
        </p:txBody>
      </p:sp>
      <p:sp>
        <p:nvSpPr>
          <p:cNvPr id="12" name="Text Box 3"/>
          <p:cNvSpPr txBox="1">
            <a:spLocks noChangeArrowheads="1"/>
          </p:cNvSpPr>
          <p:nvPr/>
        </p:nvSpPr>
        <p:spPr bwMode="auto">
          <a:xfrm>
            <a:off x="0" y="6027003"/>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smtClean="0">
                <a:cs typeface="Times New Roman" charset="0"/>
              </a:rPr>
              <a:t>12. </a:t>
            </a:r>
            <a:r>
              <a:rPr lang="ru-RU" dirty="0">
                <a:cs typeface="Times New Roman" charset="0"/>
              </a:rPr>
              <a:t>Сумма трех углов, образованных при пересечении двух прямых, равна 306</a:t>
            </a:r>
            <a:r>
              <a:rPr lang="ru-RU" baseline="30000" dirty="0">
                <a:cs typeface="Times New Roman" charset="0"/>
              </a:rPr>
              <a:t>о</a:t>
            </a:r>
            <a:r>
              <a:rPr lang="ru-RU" dirty="0">
                <a:cs typeface="Times New Roman" charset="0"/>
              </a:rPr>
              <a:t>. Найдите больший из них.</a:t>
            </a:r>
            <a:endParaRPr lang="en-US" dirty="0">
              <a:cs typeface="Times New Roman" charset="0"/>
            </a:endParaRPr>
          </a:p>
        </p:txBody>
      </p:sp>
    </p:spTree>
    <p:extLst>
      <p:ext uri="{BB962C8B-B14F-4D97-AF65-F5344CB8AC3E}">
        <p14:creationId xmlns:p14="http://schemas.microsoft.com/office/powerpoint/2010/main" val="28876198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Text Box 3"/>
          <p:cNvSpPr txBox="1">
            <a:spLocks noChangeArrowheads="1"/>
          </p:cNvSpPr>
          <p:nvPr/>
        </p:nvSpPr>
        <p:spPr bwMode="auto">
          <a:xfrm>
            <a:off x="0" y="596900"/>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dirty="0" smtClean="0">
                <a:cs typeface="Times New Roman" panose="02020603050405020304" pitchFamily="18" charset="0"/>
              </a:rPr>
              <a:t>	13. Найдите </a:t>
            </a:r>
            <a:r>
              <a:rPr lang="ru-RU" altLang="ru-RU" sz="2800" dirty="0">
                <a:cs typeface="Times New Roman" panose="02020603050405020304" pitchFamily="18" charset="0"/>
              </a:rPr>
              <a:t>сумму углов, изображённых на рисунке, с вершинами</a:t>
            </a:r>
            <a:r>
              <a:rPr lang="en-US" altLang="ru-RU" sz="2800" dirty="0">
                <a:cs typeface="Times New Roman" panose="02020603050405020304" pitchFamily="18" charset="0"/>
              </a:rPr>
              <a:t> C, D, E.</a:t>
            </a:r>
            <a:r>
              <a:rPr lang="ru-RU" altLang="ru-RU" sz="2800" dirty="0">
                <a:cs typeface="Times New Roman" panose="02020603050405020304" pitchFamily="18" charset="0"/>
              </a:rPr>
              <a:t> </a:t>
            </a:r>
          </a:p>
        </p:txBody>
      </p:sp>
      <p:sp>
        <p:nvSpPr>
          <p:cNvPr id="6" name="Text Box 4"/>
          <p:cNvSpPr txBox="1">
            <a:spLocks noChangeArrowheads="1"/>
          </p:cNvSpPr>
          <p:nvPr/>
        </p:nvSpPr>
        <p:spPr bwMode="auto">
          <a:xfrm>
            <a:off x="827088" y="5661025"/>
            <a:ext cx="4953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sz="2800" dirty="0">
                <a:solidFill>
                  <a:srgbClr val="FF3300"/>
                </a:solidFill>
              </a:rPr>
              <a:t>Ответ: </a:t>
            </a:r>
            <a:r>
              <a:rPr lang="ru-RU" altLang="ru-RU" sz="2800" dirty="0"/>
              <a:t>45</a:t>
            </a:r>
            <a:r>
              <a:rPr lang="ru-RU" altLang="ru-RU" sz="2800" baseline="30000" dirty="0"/>
              <a:t>о</a:t>
            </a:r>
            <a:r>
              <a:rPr lang="en-US" altLang="ru-RU" sz="2800" dirty="0">
                <a:cs typeface="Times New Roman" panose="02020603050405020304" pitchFamily="18" charset="0"/>
              </a:rPr>
              <a:t>.</a:t>
            </a:r>
            <a:endParaRPr lang="ru-RU" altLang="ru-RU" sz="2800" dirty="0">
              <a:cs typeface="Times New Roman" panose="02020603050405020304" pitchFamily="18" charset="0"/>
            </a:endParaRPr>
          </a:p>
        </p:txBody>
      </p:sp>
      <p:pic>
        <p:nvPicPr>
          <p:cNvPr id="78853"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1798638"/>
            <a:ext cx="3476625"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83993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txBox="1">
            <a:spLocks noChangeArrowheads="1"/>
          </p:cNvSpPr>
          <p:nvPr/>
        </p:nvSpPr>
        <p:spPr bwMode="auto">
          <a:xfrm>
            <a:off x="0" y="630238"/>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dirty="0" smtClean="0">
                <a:cs typeface="Times New Roman" panose="02020603050405020304" pitchFamily="18" charset="0"/>
              </a:rPr>
              <a:t>	14. Найдите </a:t>
            </a:r>
            <a:r>
              <a:rPr lang="ru-RU" altLang="ru-RU" sz="2800" dirty="0">
                <a:cs typeface="Times New Roman" panose="02020603050405020304" pitchFamily="18" charset="0"/>
              </a:rPr>
              <a:t>сумму углов, изображённых на рисунке, с вершинами</a:t>
            </a:r>
            <a:r>
              <a:rPr lang="en-US" altLang="ru-RU" sz="2800" dirty="0">
                <a:cs typeface="Times New Roman" panose="02020603050405020304" pitchFamily="18" charset="0"/>
              </a:rPr>
              <a:t> C, D, E, F, G.</a:t>
            </a:r>
            <a:r>
              <a:rPr lang="ru-RU" altLang="ru-RU" sz="2800" dirty="0">
                <a:cs typeface="Times New Roman" panose="02020603050405020304" pitchFamily="18" charset="0"/>
              </a:rPr>
              <a:t> </a:t>
            </a:r>
          </a:p>
        </p:txBody>
      </p:sp>
      <p:sp>
        <p:nvSpPr>
          <p:cNvPr id="5" name="Text Box 4"/>
          <p:cNvSpPr txBox="1">
            <a:spLocks noChangeArrowheads="1"/>
          </p:cNvSpPr>
          <p:nvPr/>
        </p:nvSpPr>
        <p:spPr bwMode="auto">
          <a:xfrm>
            <a:off x="827088" y="5661025"/>
            <a:ext cx="4953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sz="2800" dirty="0">
                <a:solidFill>
                  <a:srgbClr val="FF3300"/>
                </a:solidFill>
              </a:rPr>
              <a:t>Ответ: </a:t>
            </a:r>
            <a:r>
              <a:rPr lang="ru-RU" altLang="ru-RU" sz="2800" dirty="0"/>
              <a:t>45</a:t>
            </a:r>
            <a:r>
              <a:rPr lang="ru-RU" altLang="ru-RU" sz="2800" baseline="30000" dirty="0"/>
              <a:t>о</a:t>
            </a:r>
            <a:r>
              <a:rPr lang="en-US" altLang="ru-RU" sz="2800" dirty="0">
                <a:cs typeface="Times New Roman" panose="02020603050405020304" pitchFamily="18" charset="0"/>
              </a:rPr>
              <a:t>.</a:t>
            </a:r>
            <a:endParaRPr lang="ru-RU" altLang="ru-RU" sz="2800" dirty="0">
              <a:cs typeface="Times New Roman" panose="02020603050405020304" pitchFamily="18" charset="0"/>
            </a:endParaRPr>
          </a:p>
        </p:txBody>
      </p:sp>
      <p:pic>
        <p:nvPicPr>
          <p:cNvPr id="80901" name="Рисунок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1952625"/>
            <a:ext cx="3575050"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5626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3"/>
          <p:cNvSpPr txBox="1">
            <a:spLocks noChangeArrowheads="1"/>
          </p:cNvSpPr>
          <p:nvPr/>
        </p:nvSpPr>
        <p:spPr bwMode="auto">
          <a:xfrm>
            <a:off x="0" y="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smtClean="0">
                <a:cs typeface="Times New Roman" charset="0"/>
              </a:rPr>
              <a:t>15. </a:t>
            </a:r>
            <a:r>
              <a:rPr lang="ru-RU" dirty="0"/>
              <a:t>Колесо имеет: а) 10 спиц; б) 12 </a:t>
            </a:r>
            <a:r>
              <a:rPr lang="ru-RU" dirty="0" smtClean="0"/>
              <a:t>спиц. </a:t>
            </a:r>
            <a:r>
              <a:rPr lang="ru-RU" dirty="0"/>
              <a:t>Найдите величину угла (в градусах), который образуют две соседние спицы.</a:t>
            </a:r>
          </a:p>
        </p:txBody>
      </p:sp>
      <p:sp>
        <p:nvSpPr>
          <p:cNvPr id="7" name="Text Box 3"/>
          <p:cNvSpPr txBox="1">
            <a:spLocks noChangeArrowheads="1"/>
          </p:cNvSpPr>
          <p:nvPr/>
        </p:nvSpPr>
        <p:spPr bwMode="auto">
          <a:xfrm>
            <a:off x="0" y="323028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smtClean="0">
                <a:cs typeface="Times New Roman" charset="0"/>
              </a:rPr>
              <a:t>16. </a:t>
            </a:r>
            <a:r>
              <a:rPr lang="ru-RU" dirty="0"/>
              <a:t>Колесо имеет: а) 18 спиц; б) 20 </a:t>
            </a:r>
            <a:r>
              <a:rPr lang="ru-RU" dirty="0" smtClean="0"/>
              <a:t>спиц. </a:t>
            </a:r>
            <a:r>
              <a:rPr lang="ru-RU" dirty="0"/>
              <a:t>Найдите величину угла (в градусах), который образуют две соседние спицы.</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7039" y="839280"/>
            <a:ext cx="4583856" cy="23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5643" y="4180443"/>
            <a:ext cx="4542581" cy="2487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80807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3"/>
          <p:cNvSpPr txBox="1">
            <a:spLocks noChangeArrowheads="1"/>
          </p:cNvSpPr>
          <p:nvPr/>
        </p:nvSpPr>
        <p:spPr bwMode="auto">
          <a:xfrm>
            <a:off x="-23812" y="727735"/>
            <a:ext cx="91678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ru-RU" dirty="0"/>
              <a:t>	</a:t>
            </a:r>
            <a:r>
              <a:rPr lang="ru-RU" dirty="0" smtClean="0"/>
              <a:t>1. Укажите </a:t>
            </a:r>
            <a:r>
              <a:rPr lang="ru-RU" dirty="0"/>
              <a:t>прямые, </a:t>
            </a:r>
            <a:r>
              <a:rPr lang="ru-RU" dirty="0" smtClean="0"/>
              <a:t>пересекающие </a:t>
            </a:r>
            <a:r>
              <a:rPr lang="ru-RU" dirty="0"/>
              <a:t>прямую </a:t>
            </a:r>
            <a:r>
              <a:rPr lang="en-US" i="1" dirty="0"/>
              <a:t>a</a:t>
            </a:r>
            <a:r>
              <a:rPr lang="ru-RU" dirty="0"/>
              <a:t>.</a:t>
            </a:r>
          </a:p>
        </p:txBody>
      </p:sp>
      <p:sp>
        <p:nvSpPr>
          <p:cNvPr id="55300" name="Text Box 4"/>
          <p:cNvSpPr txBox="1">
            <a:spLocks noChangeArrowheads="1"/>
          </p:cNvSpPr>
          <p:nvPr/>
        </p:nvSpPr>
        <p:spPr bwMode="auto">
          <a:xfrm>
            <a:off x="604754" y="5301208"/>
            <a:ext cx="39266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ru-RU" dirty="0">
                <a:solidFill>
                  <a:srgbClr val="FF3300"/>
                </a:solidFill>
              </a:rPr>
              <a:t>Ответ: </a:t>
            </a:r>
            <a:r>
              <a:rPr lang="en-US" i="1" dirty="0"/>
              <a:t>b</a:t>
            </a:r>
            <a:r>
              <a:rPr lang="en-US" dirty="0"/>
              <a:t>, </a:t>
            </a:r>
            <a:r>
              <a:rPr lang="en-US" i="1" dirty="0"/>
              <a:t>c</a:t>
            </a:r>
            <a:r>
              <a:rPr lang="en-US" dirty="0"/>
              <a:t>, </a:t>
            </a:r>
            <a:r>
              <a:rPr lang="en-US" i="1" dirty="0"/>
              <a:t>d</a:t>
            </a:r>
            <a:r>
              <a:rPr lang="en-US" dirty="0"/>
              <a:t>, </a:t>
            </a:r>
            <a:r>
              <a:rPr lang="en-US" i="1" dirty="0"/>
              <a:t>e</a:t>
            </a:r>
            <a:r>
              <a:rPr lang="en-US" dirty="0"/>
              <a:t>, </a:t>
            </a:r>
            <a:r>
              <a:rPr lang="en-US" i="1" dirty="0"/>
              <a:t>g</a:t>
            </a:r>
            <a:r>
              <a:rPr lang="en-US" dirty="0"/>
              <a:t>, </a:t>
            </a:r>
            <a:r>
              <a:rPr lang="en-US" i="1" dirty="0"/>
              <a:t>h</a:t>
            </a:r>
            <a:r>
              <a:rPr lang="en-US" dirty="0"/>
              <a:t>, </a:t>
            </a:r>
            <a:r>
              <a:rPr lang="en-US" i="1" dirty="0"/>
              <a:t>p</a:t>
            </a:r>
            <a:r>
              <a:rPr lang="en-US" dirty="0"/>
              <a:t>, </a:t>
            </a:r>
            <a:r>
              <a:rPr lang="en-US" i="1" dirty="0"/>
              <a:t>q</a:t>
            </a:r>
            <a:r>
              <a:rPr lang="en-US" dirty="0"/>
              <a:t>, </a:t>
            </a:r>
            <a:r>
              <a:rPr lang="en-US" i="1" dirty="0"/>
              <a:t>r</a:t>
            </a:r>
            <a:r>
              <a:rPr lang="en-US" dirty="0"/>
              <a:t>.</a:t>
            </a:r>
            <a:endParaRPr lang="ru-RU" i="1" dirty="0">
              <a:cs typeface="Times New Roman" pitchFamily="18" charset="0"/>
            </a:endParaRPr>
          </a:p>
        </p:txBody>
      </p:sp>
      <p:pic>
        <p:nvPicPr>
          <p:cNvPr id="2560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1628800"/>
            <a:ext cx="283845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20767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300"/>
                                        </p:tgtEl>
                                        <p:attrNameLst>
                                          <p:attrName>style.visibility</p:attrName>
                                        </p:attrNameLst>
                                      </p:cBhvr>
                                      <p:to>
                                        <p:strVal val="visible"/>
                                      </p:to>
                                    </p:set>
                                    <p:animEffect transition="in" filter="wipe(left)">
                                      <p:cBhvr>
                                        <p:cTn id="7" dur="500"/>
                                        <p:tgtEl>
                                          <p:spTgt spid="55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3"/>
          <p:cNvSpPr txBox="1">
            <a:spLocks noChangeArrowheads="1"/>
          </p:cNvSpPr>
          <p:nvPr/>
        </p:nvSpPr>
        <p:spPr bwMode="auto">
          <a:xfrm>
            <a:off x="-9728" y="14358"/>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smtClean="0">
                <a:cs typeface="Times New Roman" charset="0"/>
              </a:rPr>
              <a:t>17. Сколько </a:t>
            </a:r>
            <a:r>
              <a:rPr lang="ru-RU" dirty="0">
                <a:cs typeface="Times New Roman" charset="0"/>
              </a:rPr>
              <a:t>спиц в колесе, если углы между соседними спицами равны 18</a:t>
            </a:r>
            <a:r>
              <a:rPr lang="ru-RU" baseline="30000" dirty="0">
                <a:cs typeface="Times New Roman" charset="0"/>
              </a:rPr>
              <a:t>о</a:t>
            </a:r>
            <a:r>
              <a:rPr lang="ru-RU" dirty="0">
                <a:cs typeface="Times New Roman" charset="0"/>
              </a:rPr>
              <a:t>? </a:t>
            </a:r>
          </a:p>
        </p:txBody>
      </p:sp>
      <p:sp>
        <p:nvSpPr>
          <p:cNvPr id="9" name="Text Box 3"/>
          <p:cNvSpPr txBox="1">
            <a:spLocks noChangeArrowheads="1"/>
          </p:cNvSpPr>
          <p:nvPr/>
        </p:nvSpPr>
        <p:spPr bwMode="auto">
          <a:xfrm>
            <a:off x="0" y="877969"/>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smtClean="0">
                <a:cs typeface="Times New Roman" charset="0"/>
              </a:rPr>
              <a:t>18. </a:t>
            </a:r>
            <a:r>
              <a:rPr lang="ru-RU" dirty="0"/>
              <a:t>На сколько градусов повернётся минутная стрелка за: а) 10 мин; б) 20 мин; в) 30 мин; г) 40 мин?</a:t>
            </a:r>
            <a:endParaRPr lang="ru-RU" dirty="0">
              <a:cs typeface="Times New Roman" charset="0"/>
            </a:endParaRPr>
          </a:p>
        </p:txBody>
      </p:sp>
      <p:sp>
        <p:nvSpPr>
          <p:cNvPr id="10" name="Text Box 3"/>
          <p:cNvSpPr txBox="1">
            <a:spLocks noChangeArrowheads="1"/>
          </p:cNvSpPr>
          <p:nvPr/>
        </p:nvSpPr>
        <p:spPr bwMode="auto">
          <a:xfrm>
            <a:off x="0" y="1657089"/>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smtClean="0">
                <a:cs typeface="Times New Roman" charset="0"/>
              </a:rPr>
              <a:t>19. </a:t>
            </a:r>
            <a:r>
              <a:rPr lang="ru-RU" dirty="0" smtClean="0"/>
              <a:t>На </a:t>
            </a:r>
            <a:r>
              <a:rPr lang="ru-RU" dirty="0"/>
              <a:t>сколько градусов повернётся часовая стрелка за: а) 1 ч; б) 30 мин; в) 20 мин; г) 10 мин?</a:t>
            </a:r>
            <a:endParaRPr lang="ru-RU" dirty="0">
              <a:cs typeface="Times New Roman" charset="0"/>
            </a:endParaRPr>
          </a:p>
        </p:txBody>
      </p:sp>
      <p:sp>
        <p:nvSpPr>
          <p:cNvPr id="11" name="Text Box 3"/>
          <p:cNvSpPr txBox="1">
            <a:spLocks noChangeArrowheads="1"/>
          </p:cNvSpPr>
          <p:nvPr/>
        </p:nvSpPr>
        <p:spPr bwMode="auto">
          <a:xfrm>
            <a:off x="0" y="2370692"/>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smtClean="0">
                <a:cs typeface="Times New Roman" charset="0"/>
              </a:rPr>
              <a:t>20. </a:t>
            </a:r>
            <a:r>
              <a:rPr lang="ru-RU" dirty="0"/>
              <a:t>Какой угол образуют часовая и минутная стрелки в 2 ч 20 мин</a:t>
            </a:r>
            <a:r>
              <a:rPr lang="ru-RU" dirty="0">
                <a:cs typeface="Times New Roman" charset="0"/>
              </a:rPr>
              <a:t>?</a:t>
            </a:r>
          </a:p>
        </p:txBody>
      </p:sp>
      <p:sp>
        <p:nvSpPr>
          <p:cNvPr id="12" name="Text Box 3"/>
          <p:cNvSpPr txBox="1">
            <a:spLocks noChangeArrowheads="1"/>
          </p:cNvSpPr>
          <p:nvPr/>
        </p:nvSpPr>
        <p:spPr bwMode="auto">
          <a:xfrm>
            <a:off x="-20155" y="2839890"/>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smtClean="0">
                <a:cs typeface="Times New Roman" charset="0"/>
              </a:rPr>
              <a:t>21. </a:t>
            </a:r>
            <a:r>
              <a:rPr lang="ru-RU" dirty="0"/>
              <a:t>Маленькое зубчатое колесо повернулось по часовой стрелке на 360</a:t>
            </a:r>
            <a:r>
              <a:rPr lang="ru-RU" baseline="30000" dirty="0"/>
              <a:t>о</a:t>
            </a:r>
            <a:r>
              <a:rPr lang="ru-RU" dirty="0"/>
              <a:t>. На сколько градусов и в какую сторону повернется сцепленное с ним большое зубчатое колесо</a:t>
            </a:r>
            <a:r>
              <a:rPr lang="ru-RU" dirty="0">
                <a:cs typeface="Times New Roman" charset="0"/>
              </a:rPr>
              <a:t>?</a:t>
            </a:r>
          </a:p>
        </p:txBody>
      </p:sp>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4137680"/>
            <a:ext cx="2917825"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19685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 Box 3"/>
          <p:cNvSpPr txBox="1">
            <a:spLocks noChangeArrowheads="1"/>
          </p:cNvSpPr>
          <p:nvPr/>
        </p:nvSpPr>
        <p:spPr bwMode="auto">
          <a:xfrm>
            <a:off x="0" y="116632"/>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smtClean="0">
                <a:cs typeface="Times New Roman" charset="0"/>
              </a:rPr>
              <a:t>22. На </a:t>
            </a:r>
            <a:r>
              <a:rPr lang="ru-RU" dirty="0">
                <a:cs typeface="Times New Roman" charset="0"/>
              </a:rPr>
              <a:t>сколько градусов повернется Земля вокруг своей оси за 8 часов? </a:t>
            </a:r>
          </a:p>
        </p:txBody>
      </p:sp>
      <p:pic>
        <p:nvPicPr>
          <p:cNvPr id="542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836712"/>
            <a:ext cx="2088232" cy="206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p:cNvSpPr txBox="1">
            <a:spLocks noChangeArrowheads="1"/>
          </p:cNvSpPr>
          <p:nvPr/>
        </p:nvSpPr>
        <p:spPr bwMode="auto">
          <a:xfrm>
            <a:off x="0" y="2996952"/>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smtClean="0">
                <a:cs typeface="Times New Roman" charset="0"/>
              </a:rPr>
              <a:t>23. </a:t>
            </a:r>
            <a:r>
              <a:rPr lang="ru-RU" dirty="0">
                <a:cs typeface="Times New Roman" charset="0"/>
              </a:rPr>
              <a:t>За сколько часов Земля повернется вокруг своей оси на 90</a:t>
            </a:r>
            <a:r>
              <a:rPr lang="ru-RU" baseline="30000" dirty="0">
                <a:cs typeface="Times New Roman" charset="0"/>
              </a:rPr>
              <a:t>о</a:t>
            </a:r>
            <a:r>
              <a:rPr lang="ru-RU" dirty="0">
                <a:cs typeface="Times New Roman" charset="0"/>
              </a:rPr>
              <a:t>? </a:t>
            </a:r>
          </a:p>
        </p:txBody>
      </p:sp>
      <p:sp>
        <p:nvSpPr>
          <p:cNvPr id="8" name="Text Box 3"/>
          <p:cNvSpPr txBox="1">
            <a:spLocks noChangeArrowheads="1"/>
          </p:cNvSpPr>
          <p:nvPr/>
        </p:nvSpPr>
        <p:spPr bwMode="auto">
          <a:xfrm>
            <a:off x="0" y="3484818"/>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smtClean="0">
                <a:cs typeface="Times New Roman" charset="0"/>
              </a:rPr>
              <a:t>24. </a:t>
            </a:r>
            <a:r>
              <a:rPr lang="ru-RU" dirty="0"/>
              <a:t>Под каким углом виден наблюдателю с Земли диск Солнца? Укажите примерную градусную величину этого угла.</a:t>
            </a:r>
            <a:endParaRPr lang="ru-RU" dirty="0">
              <a:cs typeface="Times New Roman" charset="0"/>
            </a:endParaRPr>
          </a:p>
        </p:txBody>
      </p:sp>
      <p:sp>
        <p:nvSpPr>
          <p:cNvPr id="9" name="Text Box 3"/>
          <p:cNvSpPr txBox="1">
            <a:spLocks noChangeArrowheads="1"/>
          </p:cNvSpPr>
          <p:nvPr/>
        </p:nvSpPr>
        <p:spPr bwMode="auto">
          <a:xfrm>
            <a:off x="0" y="4387812"/>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smtClean="0">
                <a:cs typeface="Times New Roman" charset="0"/>
              </a:rPr>
              <a:t>25. </a:t>
            </a:r>
            <a:r>
              <a:rPr lang="ru-RU" dirty="0"/>
              <a:t>Под каким углом виден наблюдателю с Земли диск Луны? Укажите примерную градусную величину этого угла.</a:t>
            </a:r>
            <a:endParaRPr lang="ru-RU" dirty="0">
              <a:cs typeface="Times New Roman" charset="0"/>
            </a:endParaRPr>
          </a:p>
        </p:txBody>
      </p:sp>
    </p:spTree>
    <p:extLst>
      <p:ext uri="{BB962C8B-B14F-4D97-AF65-F5344CB8AC3E}">
        <p14:creationId xmlns:p14="http://schemas.microsoft.com/office/powerpoint/2010/main" val="42901316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723900" y="18331"/>
            <a:ext cx="7772400" cy="457200"/>
          </a:xfrm>
        </p:spPr>
        <p:txBody>
          <a:bodyPr/>
          <a:lstStyle/>
          <a:p>
            <a:pPr eaLnBrk="1" hangingPunct="1"/>
            <a:r>
              <a:rPr lang="en-US" sz="3600" dirty="0" smtClean="0">
                <a:solidFill>
                  <a:srgbClr val="FF3300"/>
                </a:solidFill>
              </a:rPr>
              <a:t>VI. </a:t>
            </a:r>
            <a:r>
              <a:rPr lang="ru-RU" sz="3600" dirty="0" smtClean="0">
                <a:solidFill>
                  <a:srgbClr val="FF3300"/>
                </a:solidFill>
              </a:rPr>
              <a:t>Ломаные</a:t>
            </a:r>
          </a:p>
        </p:txBody>
      </p:sp>
      <p:sp>
        <p:nvSpPr>
          <p:cNvPr id="2051" name="Text Box 3"/>
          <p:cNvSpPr txBox="1">
            <a:spLocks noChangeArrowheads="1"/>
          </p:cNvSpPr>
          <p:nvPr/>
        </p:nvSpPr>
        <p:spPr bwMode="auto">
          <a:xfrm>
            <a:off x="-7938" y="404664"/>
            <a:ext cx="915193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ru-RU" dirty="0" smtClean="0">
                <a:solidFill>
                  <a:srgbClr val="FF3300"/>
                </a:solidFill>
              </a:rPr>
              <a:t>	Ломаной</a:t>
            </a:r>
            <a:r>
              <a:rPr lang="ru-RU" dirty="0" smtClean="0">
                <a:solidFill>
                  <a:schemeClr val="accent1"/>
                </a:solidFill>
              </a:rPr>
              <a:t> </a:t>
            </a:r>
            <a:r>
              <a:rPr lang="ru-RU" dirty="0"/>
              <a:t>называется</a:t>
            </a:r>
            <a:r>
              <a:rPr lang="en-US" dirty="0">
                <a:cs typeface="Times New Roman" pitchFamily="18" charset="0"/>
              </a:rPr>
              <a:t> </a:t>
            </a:r>
            <a:r>
              <a:rPr lang="ru-RU" dirty="0"/>
              <a:t>фигура, образованная конечным набором отрезков, расположенных так, что конец первого отрезка является началом второго, конец второго – началом третьего и т.д.</a:t>
            </a:r>
          </a:p>
        </p:txBody>
      </p:sp>
      <p:sp>
        <p:nvSpPr>
          <p:cNvPr id="2079" name="Text Box 31"/>
          <p:cNvSpPr txBox="1">
            <a:spLocks noChangeArrowheads="1"/>
          </p:cNvSpPr>
          <p:nvPr/>
        </p:nvSpPr>
        <p:spPr bwMode="auto">
          <a:xfrm>
            <a:off x="0" y="3636972"/>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dirty="0" smtClean="0"/>
              <a:t>	Сами </a:t>
            </a:r>
            <a:r>
              <a:rPr lang="ru-RU" dirty="0"/>
              <a:t>отрезки </a:t>
            </a:r>
            <a:r>
              <a:rPr lang="ru-RU" dirty="0" smtClean="0"/>
              <a:t>называются</a:t>
            </a:r>
            <a:r>
              <a:rPr lang="ru-RU" dirty="0">
                <a:solidFill>
                  <a:srgbClr val="FF3300"/>
                </a:solidFill>
              </a:rPr>
              <a:t> сторонами ломаной, </a:t>
            </a:r>
            <a:r>
              <a:rPr lang="ru-RU" dirty="0"/>
              <a:t>а их концы </a:t>
            </a:r>
            <a:r>
              <a:rPr lang="ru-RU" dirty="0" smtClean="0"/>
              <a:t>– </a:t>
            </a:r>
            <a:r>
              <a:rPr lang="ru-RU" dirty="0">
                <a:solidFill>
                  <a:srgbClr val="FF3300"/>
                </a:solidFill>
              </a:rPr>
              <a:t>вершинами ломаной</a:t>
            </a:r>
            <a:r>
              <a:rPr lang="ru-RU" dirty="0" smtClean="0">
                <a:solidFill>
                  <a:srgbClr val="FF3300"/>
                </a:solidFill>
              </a:rPr>
              <a:t>.</a:t>
            </a:r>
            <a:r>
              <a:rPr lang="ru-RU" dirty="0" smtClean="0"/>
              <a:t> </a:t>
            </a:r>
            <a:endParaRPr lang="ru-RU" dirty="0"/>
          </a:p>
        </p:txBody>
      </p:sp>
      <p:sp>
        <p:nvSpPr>
          <p:cNvPr id="2095" name="Text Box 47"/>
          <p:cNvSpPr txBox="1">
            <a:spLocks noChangeArrowheads="1"/>
          </p:cNvSpPr>
          <p:nvPr/>
        </p:nvSpPr>
        <p:spPr bwMode="auto">
          <a:xfrm>
            <a:off x="-36512" y="4437112"/>
            <a:ext cx="91805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dirty="0" smtClean="0"/>
              <a:t>	Ломаная </a:t>
            </a:r>
            <a:r>
              <a:rPr lang="ru-RU" dirty="0"/>
              <a:t>обозначается последовательным указанием ее </a:t>
            </a:r>
            <a:r>
              <a:rPr lang="ru-RU" dirty="0" smtClean="0"/>
              <a:t>вершин.</a:t>
            </a:r>
            <a:endParaRPr lang="ru-RU" dirty="0"/>
          </a:p>
        </p:txBody>
      </p:sp>
      <p:sp>
        <p:nvSpPr>
          <p:cNvPr id="2097" name="Text Box 49"/>
          <p:cNvSpPr txBox="1">
            <a:spLocks noChangeArrowheads="1"/>
          </p:cNvSpPr>
          <p:nvPr/>
        </p:nvSpPr>
        <p:spPr bwMode="auto">
          <a:xfrm>
            <a:off x="0" y="5181098"/>
            <a:ext cx="91916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dirty="0">
                <a:solidFill>
                  <a:schemeClr val="accent1"/>
                </a:solidFill>
              </a:rPr>
              <a:t> </a:t>
            </a:r>
            <a:r>
              <a:rPr lang="ru-RU" dirty="0" smtClean="0">
                <a:solidFill>
                  <a:schemeClr val="accent1"/>
                </a:solidFill>
              </a:rPr>
              <a:t>	</a:t>
            </a:r>
            <a:r>
              <a:rPr lang="ru-RU" dirty="0" smtClean="0"/>
              <a:t>Ломаная </a:t>
            </a:r>
            <a:r>
              <a:rPr lang="ru-RU" dirty="0"/>
              <a:t>называется</a:t>
            </a:r>
            <a:r>
              <a:rPr lang="ru-RU" dirty="0">
                <a:solidFill>
                  <a:schemeClr val="accent1"/>
                </a:solidFill>
              </a:rPr>
              <a:t> </a:t>
            </a:r>
            <a:r>
              <a:rPr lang="ru-RU" dirty="0">
                <a:solidFill>
                  <a:srgbClr val="FF3300"/>
                </a:solidFill>
              </a:rPr>
              <a:t>простой</a:t>
            </a:r>
            <a:r>
              <a:rPr lang="ru-RU" dirty="0"/>
              <a:t>, если она не имеет точек самопересечения</a:t>
            </a:r>
            <a:r>
              <a:rPr lang="ru-RU" dirty="0">
                <a:solidFill>
                  <a:schemeClr val="accent1"/>
                </a:solidFill>
              </a:rPr>
              <a:t>.</a:t>
            </a:r>
            <a:endParaRPr lang="ru-RU" dirty="0"/>
          </a:p>
        </p:txBody>
      </p:sp>
      <p:sp>
        <p:nvSpPr>
          <p:cNvPr id="2099" name="Text Box 51"/>
          <p:cNvSpPr txBox="1">
            <a:spLocks noChangeArrowheads="1"/>
          </p:cNvSpPr>
          <p:nvPr/>
        </p:nvSpPr>
        <p:spPr bwMode="auto">
          <a:xfrm>
            <a:off x="0" y="6025068"/>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dirty="0" smtClean="0">
                <a:solidFill>
                  <a:schemeClr val="accent1"/>
                </a:solidFill>
              </a:rPr>
              <a:t>	</a:t>
            </a:r>
            <a:r>
              <a:rPr lang="ru-RU" dirty="0" smtClean="0"/>
              <a:t>Ломаная </a:t>
            </a:r>
            <a:r>
              <a:rPr lang="ru-RU" dirty="0"/>
              <a:t>называется</a:t>
            </a:r>
            <a:r>
              <a:rPr lang="ru-RU" dirty="0">
                <a:solidFill>
                  <a:schemeClr val="accent1"/>
                </a:solidFill>
              </a:rPr>
              <a:t> </a:t>
            </a:r>
            <a:r>
              <a:rPr lang="ru-RU" dirty="0">
                <a:solidFill>
                  <a:srgbClr val="FF3300"/>
                </a:solidFill>
              </a:rPr>
              <a:t>замкнутой</a:t>
            </a:r>
            <a:r>
              <a:rPr lang="ru-RU" dirty="0"/>
              <a:t>, начало первого отрезка ломаной совпадает с концом последнего.</a:t>
            </a:r>
          </a:p>
        </p:txBody>
      </p:sp>
      <p:pic>
        <p:nvPicPr>
          <p:cNvPr id="2060" name="Picture 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604993"/>
            <a:ext cx="8106734" cy="1936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28630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ipe(left)">
                                      <p:cBhvr>
                                        <p:cTn id="7" dur="500"/>
                                        <p:tgtEl>
                                          <p:spTgt spid="20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79"/>
                                        </p:tgtEl>
                                        <p:attrNameLst>
                                          <p:attrName>style.visibility</p:attrName>
                                        </p:attrNameLst>
                                      </p:cBhvr>
                                      <p:to>
                                        <p:strVal val="visible"/>
                                      </p:to>
                                    </p:set>
                                    <p:animEffect transition="in" filter="wipe(left)">
                                      <p:cBhvr>
                                        <p:cTn id="12" dur="500"/>
                                        <p:tgtEl>
                                          <p:spTgt spid="20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95"/>
                                        </p:tgtEl>
                                        <p:attrNameLst>
                                          <p:attrName>style.visibility</p:attrName>
                                        </p:attrNameLst>
                                      </p:cBhvr>
                                      <p:to>
                                        <p:strVal val="visible"/>
                                      </p:to>
                                    </p:set>
                                    <p:animEffect transition="in" filter="wipe(left)">
                                      <p:cBhvr>
                                        <p:cTn id="17" dur="500"/>
                                        <p:tgtEl>
                                          <p:spTgt spid="209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97"/>
                                        </p:tgtEl>
                                        <p:attrNameLst>
                                          <p:attrName>style.visibility</p:attrName>
                                        </p:attrNameLst>
                                      </p:cBhvr>
                                      <p:to>
                                        <p:strVal val="visible"/>
                                      </p:to>
                                    </p:set>
                                    <p:animEffect transition="in" filter="wipe(left)">
                                      <p:cBhvr>
                                        <p:cTn id="22" dur="500"/>
                                        <p:tgtEl>
                                          <p:spTgt spid="209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99"/>
                                        </p:tgtEl>
                                        <p:attrNameLst>
                                          <p:attrName>style.visibility</p:attrName>
                                        </p:attrNameLst>
                                      </p:cBhvr>
                                      <p:to>
                                        <p:strVal val="visible"/>
                                      </p:to>
                                    </p:set>
                                    <p:animEffect transition="in" filter="wipe(left)">
                                      <p:cBhvr>
                                        <p:cTn id="27" dur="500"/>
                                        <p:tgtEl>
                                          <p:spTgt spid="2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utoUpdateAnimBg="0"/>
      <p:bldP spid="2079" grpId="0" autoUpdateAnimBg="0"/>
      <p:bldP spid="2095" grpId="0" autoUpdateAnimBg="0"/>
      <p:bldP spid="2097" grpId="0" autoUpdateAnimBg="0"/>
      <p:bldP spid="2099"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0"/>
            <a:ext cx="7772400" cy="457200"/>
          </a:xfrm>
        </p:spPr>
        <p:txBody>
          <a:bodyPr/>
          <a:lstStyle/>
          <a:p>
            <a:pPr eaLnBrk="1" hangingPunct="1"/>
            <a:r>
              <a:rPr lang="ru-RU" sz="2800" dirty="0" smtClean="0">
                <a:solidFill>
                  <a:srgbClr val="FF3300"/>
                </a:solidFill>
              </a:rPr>
              <a:t>Упражнения</a:t>
            </a:r>
          </a:p>
        </p:txBody>
      </p:sp>
      <p:sp>
        <p:nvSpPr>
          <p:cNvPr id="11267" name="Text Box 3"/>
          <p:cNvSpPr txBox="1">
            <a:spLocks noChangeArrowheads="1"/>
          </p:cNvSpPr>
          <p:nvPr/>
        </p:nvSpPr>
        <p:spPr bwMode="auto">
          <a:xfrm>
            <a:off x="0" y="475184"/>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ts val="0"/>
              </a:spcBef>
            </a:pPr>
            <a:r>
              <a:rPr lang="ru-RU" sz="3600" dirty="0" smtClean="0"/>
              <a:t>	</a:t>
            </a:r>
            <a:r>
              <a:rPr lang="ru-RU" dirty="0" smtClean="0"/>
              <a:t>1. Простая </a:t>
            </a:r>
            <a:r>
              <a:rPr lang="ru-RU" dirty="0"/>
              <a:t>незамкнутая л</a:t>
            </a:r>
            <a:r>
              <a:rPr lang="ru-RU" dirty="0">
                <a:cs typeface="Times New Roman" pitchFamily="18" charset="0"/>
              </a:rPr>
              <a:t>оманая имеет 10 вершин. Сколько у нее сторон?</a:t>
            </a:r>
            <a:r>
              <a:rPr lang="ru-RU" dirty="0"/>
              <a:t> </a:t>
            </a:r>
          </a:p>
        </p:txBody>
      </p:sp>
      <p:sp>
        <p:nvSpPr>
          <p:cNvPr id="5" name="Text Box 3"/>
          <p:cNvSpPr txBox="1">
            <a:spLocks noChangeArrowheads="1"/>
          </p:cNvSpPr>
          <p:nvPr/>
        </p:nvSpPr>
        <p:spPr bwMode="auto">
          <a:xfrm>
            <a:off x="-22820" y="1339280"/>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3600" dirty="0" smtClean="0"/>
              <a:t>	</a:t>
            </a:r>
            <a:r>
              <a:rPr lang="ru-RU" dirty="0"/>
              <a:t>2</a:t>
            </a:r>
            <a:r>
              <a:rPr lang="ru-RU" dirty="0" smtClean="0"/>
              <a:t>. </a:t>
            </a:r>
            <a:r>
              <a:rPr lang="ru-RU" dirty="0"/>
              <a:t>Простая з</a:t>
            </a:r>
            <a:r>
              <a:rPr lang="ru-RU" dirty="0">
                <a:cs typeface="Times New Roman" pitchFamily="18" charset="0"/>
              </a:rPr>
              <a:t>амкнутая ломаная имеет 20 сторон. Сколько у нее вершин?</a:t>
            </a:r>
            <a:endParaRPr lang="ru-RU" dirty="0"/>
          </a:p>
        </p:txBody>
      </p:sp>
      <p:sp>
        <p:nvSpPr>
          <p:cNvPr id="6" name="Text Box 3"/>
          <p:cNvSpPr txBox="1">
            <a:spLocks noChangeArrowheads="1"/>
          </p:cNvSpPr>
          <p:nvPr/>
        </p:nvSpPr>
        <p:spPr bwMode="auto">
          <a:xfrm>
            <a:off x="-22820" y="2275384"/>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3600" dirty="0" smtClean="0"/>
              <a:t>	</a:t>
            </a:r>
            <a:r>
              <a:rPr lang="ru-RU" dirty="0" smtClean="0"/>
              <a:t>3. </a:t>
            </a:r>
            <a:r>
              <a:rPr lang="ru-RU" dirty="0"/>
              <a:t>Укажите, какие фигуры, изображенные на рисунке, являются простыми ломаными.</a:t>
            </a: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353" y="3555088"/>
            <a:ext cx="71596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60072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3"/>
          <p:cNvSpPr txBox="1">
            <a:spLocks noChangeArrowheads="1"/>
          </p:cNvSpPr>
          <p:nvPr/>
        </p:nvSpPr>
        <p:spPr bwMode="auto">
          <a:xfrm>
            <a:off x="0" y="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dirty="0" smtClean="0"/>
              <a:t>	4. Найдите </a:t>
            </a:r>
            <a:r>
              <a:rPr lang="ru-RU" dirty="0"/>
              <a:t>длину ломаной с концами </a:t>
            </a:r>
            <a:r>
              <a:rPr lang="en-US" i="1" dirty="0"/>
              <a:t>A</a:t>
            </a:r>
            <a:r>
              <a:rPr lang="en-US" dirty="0"/>
              <a:t>, </a:t>
            </a:r>
            <a:r>
              <a:rPr lang="en-US" i="1" dirty="0"/>
              <a:t>B</a:t>
            </a:r>
            <a:r>
              <a:rPr lang="en-US" dirty="0"/>
              <a:t> (</a:t>
            </a:r>
            <a:r>
              <a:rPr lang="ru-RU" dirty="0"/>
              <a:t>стороны квадратных клеток равны 1).</a:t>
            </a:r>
          </a:p>
        </p:txBody>
      </p:sp>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974503"/>
            <a:ext cx="2300859" cy="2286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3330" y="843829"/>
            <a:ext cx="2497062" cy="258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3"/>
          <p:cNvSpPr txBox="1">
            <a:spLocks noChangeArrowheads="1"/>
          </p:cNvSpPr>
          <p:nvPr/>
        </p:nvSpPr>
        <p:spPr bwMode="auto">
          <a:xfrm>
            <a:off x="0" y="3424681"/>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dirty="0" smtClean="0"/>
              <a:t>	5. </a:t>
            </a:r>
            <a:r>
              <a:rPr lang="ru-RU" dirty="0"/>
              <a:t>Сравните длины ломаных </a:t>
            </a:r>
            <a:r>
              <a:rPr lang="en-US" i="1" dirty="0"/>
              <a:t>A</a:t>
            </a:r>
            <a:r>
              <a:rPr lang="en-US" baseline="-25000" dirty="0"/>
              <a:t>1</a:t>
            </a:r>
            <a:r>
              <a:rPr lang="en-US" i="1" dirty="0"/>
              <a:t>B</a:t>
            </a:r>
            <a:r>
              <a:rPr lang="en-US" baseline="-25000" dirty="0"/>
              <a:t>1</a:t>
            </a:r>
            <a:r>
              <a:rPr lang="en-US" i="1" dirty="0"/>
              <a:t>C</a:t>
            </a:r>
            <a:r>
              <a:rPr lang="en-US" baseline="-25000" dirty="0"/>
              <a:t>1</a:t>
            </a:r>
            <a:r>
              <a:rPr lang="en-US" i="1" dirty="0"/>
              <a:t>D</a:t>
            </a:r>
            <a:r>
              <a:rPr lang="en-US" baseline="-25000" dirty="0"/>
              <a:t>1</a:t>
            </a:r>
            <a:r>
              <a:rPr lang="en-US" dirty="0"/>
              <a:t> </a:t>
            </a:r>
            <a:r>
              <a:rPr lang="ru-RU" dirty="0"/>
              <a:t>и </a:t>
            </a:r>
            <a:r>
              <a:rPr lang="en-US" i="1" dirty="0"/>
              <a:t>A</a:t>
            </a:r>
            <a:r>
              <a:rPr lang="ru-RU" baseline="-25000" dirty="0"/>
              <a:t>2</a:t>
            </a:r>
            <a:r>
              <a:rPr lang="en-US" i="1" dirty="0"/>
              <a:t>B</a:t>
            </a:r>
            <a:r>
              <a:rPr lang="ru-RU" baseline="-25000" dirty="0"/>
              <a:t>2</a:t>
            </a:r>
            <a:r>
              <a:rPr lang="en-US" i="1" dirty="0"/>
              <a:t>C</a:t>
            </a:r>
            <a:r>
              <a:rPr lang="ru-RU" baseline="-25000" dirty="0"/>
              <a:t>2</a:t>
            </a:r>
            <a:r>
              <a:rPr lang="en-US" i="1" dirty="0"/>
              <a:t>D</a:t>
            </a:r>
            <a:r>
              <a:rPr lang="ru-RU" baseline="-25000" dirty="0"/>
              <a:t>2</a:t>
            </a:r>
            <a:r>
              <a:rPr lang="ru-RU" dirty="0"/>
              <a:t>, не измеряя их.</a:t>
            </a:r>
          </a:p>
        </p:txBody>
      </p:sp>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4198" y="4077072"/>
            <a:ext cx="2761068" cy="257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94920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0" y="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dirty="0" smtClean="0"/>
              <a:t>	6. Сравните </a:t>
            </a:r>
            <a:r>
              <a:rPr lang="ru-RU" dirty="0"/>
              <a:t>длины ломаных </a:t>
            </a:r>
            <a:r>
              <a:rPr lang="en-US" i="1" dirty="0"/>
              <a:t>AB</a:t>
            </a:r>
            <a:r>
              <a:rPr lang="en-US" baseline="-25000" dirty="0"/>
              <a:t>1</a:t>
            </a:r>
            <a:r>
              <a:rPr lang="en-US" i="1" dirty="0"/>
              <a:t>C</a:t>
            </a:r>
            <a:r>
              <a:rPr lang="ru-RU" dirty="0"/>
              <a:t>, </a:t>
            </a:r>
            <a:r>
              <a:rPr lang="en-US" i="1" dirty="0"/>
              <a:t>AB</a:t>
            </a:r>
            <a:r>
              <a:rPr lang="en-US" baseline="-25000" dirty="0"/>
              <a:t>2</a:t>
            </a:r>
            <a:r>
              <a:rPr lang="en-US" i="1" dirty="0"/>
              <a:t>C</a:t>
            </a:r>
            <a:r>
              <a:rPr lang="en-US" dirty="0"/>
              <a:t> </a:t>
            </a:r>
            <a:r>
              <a:rPr lang="ru-RU" dirty="0"/>
              <a:t>и </a:t>
            </a:r>
            <a:r>
              <a:rPr lang="en-US" i="1" dirty="0"/>
              <a:t>AB</a:t>
            </a:r>
            <a:r>
              <a:rPr lang="en-US" baseline="-25000" dirty="0"/>
              <a:t>3</a:t>
            </a:r>
            <a:r>
              <a:rPr lang="en-US" i="1" dirty="0"/>
              <a:t>C</a:t>
            </a:r>
            <a:r>
              <a:rPr lang="ru-RU" dirty="0"/>
              <a:t>, не измеряя их.</a:t>
            </a:r>
            <a:endParaRPr lang="ru-RU" baseline="-25000" dirty="0"/>
          </a:p>
        </p:txBody>
      </p:sp>
      <p:pic>
        <p:nvPicPr>
          <p:cNvPr id="174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620688"/>
            <a:ext cx="2419766"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3"/>
          <p:cNvSpPr txBox="1">
            <a:spLocks noChangeArrowheads="1"/>
          </p:cNvSpPr>
          <p:nvPr/>
        </p:nvSpPr>
        <p:spPr bwMode="auto">
          <a:xfrm>
            <a:off x="107504" y="2708920"/>
            <a:ext cx="9144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dirty="0" smtClean="0"/>
              <a:t>	7. </a:t>
            </a:r>
            <a:r>
              <a:rPr lang="ru-RU" dirty="0"/>
              <a:t>Требуется проложить шоссейные дороги, соединяющие населённые пункты </a:t>
            </a:r>
            <a:r>
              <a:rPr lang="ru-RU" i="1" dirty="0"/>
              <a:t>A</a:t>
            </a:r>
            <a:r>
              <a:rPr lang="ru-RU" dirty="0"/>
              <a:t>, </a:t>
            </a:r>
            <a:r>
              <a:rPr lang="ru-RU" i="1" dirty="0"/>
              <a:t>B</a:t>
            </a:r>
            <a:r>
              <a:rPr lang="ru-RU" dirty="0"/>
              <a:t>, </a:t>
            </a:r>
            <a:r>
              <a:rPr lang="ru-RU" i="1" dirty="0"/>
              <a:t>C</a:t>
            </a:r>
            <a:r>
              <a:rPr lang="ru-RU" dirty="0"/>
              <a:t>, </a:t>
            </a:r>
            <a:r>
              <a:rPr lang="ru-RU" i="1" dirty="0"/>
              <a:t>D</a:t>
            </a:r>
            <a:r>
              <a:rPr lang="ru-RU" dirty="0"/>
              <a:t>, расположенные в вершинах сетки. Выберите из предложенных вариантов расположения дорог тот, в котором суммарная длина дорог наименьшая. Проверьте правильность своего выбора измерением линейкой</a:t>
            </a:r>
            <a:r>
              <a:rPr lang="ru-RU" dirty="0" smtClean="0"/>
              <a:t>.</a:t>
            </a:r>
            <a:endParaRPr lang="ru-RU" baseline="-25000"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154" y="4662745"/>
            <a:ext cx="7175691" cy="221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05833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0" y="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dirty="0" smtClean="0">
                <a:cs typeface="Times New Roman" pitchFamily="18" charset="0"/>
              </a:rPr>
              <a:t>	8. Изобразите </a:t>
            </a:r>
            <a:r>
              <a:rPr lang="ru-RU" dirty="0">
                <a:cs typeface="Times New Roman" pitchFamily="18" charset="0"/>
              </a:rPr>
              <a:t>четырехстороннюю ломаную, проходящую через все данные точки.</a:t>
            </a:r>
            <a:r>
              <a:rPr lang="ru-RU" dirty="0"/>
              <a:t> </a:t>
            </a:r>
          </a:p>
        </p:txBody>
      </p:sp>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830997"/>
            <a:ext cx="2777722" cy="2742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3"/>
          <p:cNvSpPr txBox="1">
            <a:spLocks noChangeArrowheads="1"/>
          </p:cNvSpPr>
          <p:nvPr/>
        </p:nvSpPr>
        <p:spPr bwMode="auto">
          <a:xfrm>
            <a:off x="0" y="378904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dirty="0" smtClean="0">
                <a:cs typeface="Times New Roman" pitchFamily="18" charset="0"/>
              </a:rPr>
              <a:t>	9. </a:t>
            </a:r>
            <a:r>
              <a:rPr lang="ru-RU" dirty="0">
                <a:cs typeface="Times New Roman" pitchFamily="18" charset="0"/>
              </a:rPr>
              <a:t>Изобразите </a:t>
            </a:r>
            <a:r>
              <a:rPr lang="ru-RU" dirty="0"/>
              <a:t>шести</a:t>
            </a:r>
            <a:r>
              <a:rPr lang="ru-RU" dirty="0">
                <a:cs typeface="Times New Roman" pitchFamily="18" charset="0"/>
              </a:rPr>
              <a:t>стороннюю ломаную, проходящую через все данные точки.</a:t>
            </a:r>
            <a:endParaRPr lang="ru-RU" dirty="0"/>
          </a:p>
        </p:txBody>
      </p:sp>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3" y="830997"/>
            <a:ext cx="2808312" cy="2771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89760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Text Box 6"/>
          <p:cNvSpPr txBox="1">
            <a:spLocks noChangeArrowheads="1"/>
          </p:cNvSpPr>
          <p:nvPr/>
        </p:nvSpPr>
        <p:spPr bwMode="auto">
          <a:xfrm>
            <a:off x="251520" y="332656"/>
            <a:ext cx="2362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ru-RU" dirty="0" smtClean="0">
                <a:solidFill>
                  <a:srgbClr val="FF3300"/>
                </a:solidFill>
              </a:rPr>
              <a:t>Ответы:</a:t>
            </a:r>
            <a:endParaRPr lang="ru-RU" dirty="0"/>
          </a:p>
        </p:txBody>
      </p:sp>
      <p:pic>
        <p:nvPicPr>
          <p:cNvPr id="2048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531887"/>
            <a:ext cx="2091452" cy="2064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9133" y="531887"/>
            <a:ext cx="2062418" cy="2021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2924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85800" y="310902"/>
            <a:ext cx="7772400" cy="457200"/>
          </a:xfrm>
        </p:spPr>
        <p:txBody>
          <a:bodyPr/>
          <a:lstStyle/>
          <a:p>
            <a:pPr eaLnBrk="1" hangingPunct="1"/>
            <a:r>
              <a:rPr lang="en-US" sz="3600" dirty="0" smtClean="0">
                <a:solidFill>
                  <a:srgbClr val="FF3300"/>
                </a:solidFill>
              </a:rPr>
              <a:t>VII. </a:t>
            </a:r>
            <a:r>
              <a:rPr lang="ru-RU" sz="3600" dirty="0" smtClean="0">
                <a:solidFill>
                  <a:srgbClr val="FF3300"/>
                </a:solidFill>
              </a:rPr>
              <a:t>Многоугольники</a:t>
            </a:r>
          </a:p>
        </p:txBody>
      </p:sp>
      <p:sp>
        <p:nvSpPr>
          <p:cNvPr id="14350" name="Text Box 14"/>
          <p:cNvSpPr txBox="1">
            <a:spLocks noChangeArrowheads="1"/>
          </p:cNvSpPr>
          <p:nvPr/>
        </p:nvSpPr>
        <p:spPr bwMode="auto">
          <a:xfrm>
            <a:off x="0" y="844302"/>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dirty="0">
                <a:solidFill>
                  <a:srgbClr val="FF3300"/>
                </a:solidFill>
              </a:rPr>
              <a:t> </a:t>
            </a:r>
            <a:r>
              <a:rPr lang="ru-RU" dirty="0" smtClean="0">
                <a:solidFill>
                  <a:srgbClr val="FF3300"/>
                </a:solidFill>
              </a:rPr>
              <a:t>	Многоугольником</a:t>
            </a:r>
            <a:r>
              <a:rPr lang="ru-RU" dirty="0" smtClean="0">
                <a:solidFill>
                  <a:schemeClr val="accent1"/>
                </a:solidFill>
              </a:rPr>
              <a:t> </a:t>
            </a:r>
            <a:r>
              <a:rPr lang="ru-RU" dirty="0"/>
              <a:t>называется фигура, образованная простой замкнутой ломаной и ограниченной ею внутренней областью.</a:t>
            </a:r>
          </a:p>
        </p:txBody>
      </p:sp>
      <p:sp>
        <p:nvSpPr>
          <p:cNvPr id="14353" name="Text Box 17"/>
          <p:cNvSpPr txBox="1">
            <a:spLocks noChangeArrowheads="1"/>
          </p:cNvSpPr>
          <p:nvPr/>
        </p:nvSpPr>
        <p:spPr bwMode="auto">
          <a:xfrm>
            <a:off x="0" y="365951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dirty="0" smtClean="0"/>
              <a:t>	Вершины </a:t>
            </a:r>
            <a:r>
              <a:rPr lang="ru-RU" dirty="0"/>
              <a:t>ломаной называются </a:t>
            </a:r>
            <a:r>
              <a:rPr lang="ru-RU" dirty="0">
                <a:solidFill>
                  <a:srgbClr val="FF3300"/>
                </a:solidFill>
              </a:rPr>
              <a:t>вершинами </a:t>
            </a:r>
            <a:r>
              <a:rPr lang="ru-RU" dirty="0"/>
              <a:t>многоугольника.</a:t>
            </a:r>
          </a:p>
        </p:txBody>
      </p:sp>
      <p:sp>
        <p:nvSpPr>
          <p:cNvPr id="14368" name="Text Box 32"/>
          <p:cNvSpPr txBox="1">
            <a:spLocks noChangeArrowheads="1"/>
          </p:cNvSpPr>
          <p:nvPr/>
        </p:nvSpPr>
        <p:spPr bwMode="auto">
          <a:xfrm>
            <a:off x="19050" y="4116710"/>
            <a:ext cx="9124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dirty="0" smtClean="0"/>
              <a:t>	Стороны </a:t>
            </a:r>
            <a:r>
              <a:rPr lang="ru-RU" dirty="0"/>
              <a:t>ломаной называются </a:t>
            </a:r>
            <a:r>
              <a:rPr lang="ru-RU" dirty="0">
                <a:solidFill>
                  <a:srgbClr val="FF3300"/>
                </a:solidFill>
              </a:rPr>
              <a:t>сторонами </a:t>
            </a:r>
            <a:r>
              <a:rPr lang="ru-RU" dirty="0"/>
              <a:t>многоугольника.</a:t>
            </a:r>
          </a:p>
        </p:txBody>
      </p:sp>
      <p:sp>
        <p:nvSpPr>
          <p:cNvPr id="14370" name="Text Box 34"/>
          <p:cNvSpPr txBox="1">
            <a:spLocks noChangeArrowheads="1"/>
          </p:cNvSpPr>
          <p:nvPr/>
        </p:nvSpPr>
        <p:spPr bwMode="auto">
          <a:xfrm>
            <a:off x="19050" y="4501902"/>
            <a:ext cx="91249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dirty="0" smtClean="0"/>
              <a:t>	Углы</a:t>
            </a:r>
            <a:r>
              <a:rPr lang="ru-RU" dirty="0"/>
              <a:t>, образованные соседними сторонами называются </a:t>
            </a:r>
            <a:r>
              <a:rPr lang="ru-RU" dirty="0">
                <a:solidFill>
                  <a:srgbClr val="FF3300"/>
                </a:solidFill>
              </a:rPr>
              <a:t>углами </a:t>
            </a:r>
            <a:r>
              <a:rPr lang="ru-RU" dirty="0"/>
              <a:t>многоугольника</a:t>
            </a:r>
            <a:r>
              <a:rPr lang="ru-RU" dirty="0" smtClean="0"/>
              <a:t>.</a:t>
            </a:r>
            <a:endParaRPr lang="ru-RU" dirty="0"/>
          </a:p>
        </p:txBody>
      </p:sp>
      <p:sp>
        <p:nvSpPr>
          <p:cNvPr id="14381" name="Text Box 45"/>
          <p:cNvSpPr txBox="1">
            <a:spLocks noChangeArrowheads="1"/>
          </p:cNvSpPr>
          <p:nvPr/>
        </p:nvSpPr>
        <p:spPr bwMode="auto">
          <a:xfrm>
            <a:off x="-38100" y="5373216"/>
            <a:ext cx="91821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dirty="0" smtClean="0"/>
              <a:t>	Многоугольник </a:t>
            </a:r>
            <a:r>
              <a:rPr lang="ru-RU" dirty="0"/>
              <a:t>обозначается последовательным указанием его вершин.</a:t>
            </a:r>
          </a:p>
        </p:txBody>
      </p:sp>
      <p:pic>
        <p:nvPicPr>
          <p:cNvPr id="2061" name="Picture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87302"/>
            <a:ext cx="7981950" cy="172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97709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50"/>
                                        </p:tgtEl>
                                        <p:attrNameLst>
                                          <p:attrName>style.visibility</p:attrName>
                                        </p:attrNameLst>
                                      </p:cBhvr>
                                      <p:to>
                                        <p:strVal val="visible"/>
                                      </p:to>
                                    </p:set>
                                    <p:animEffect transition="in" filter="wipe(left)">
                                      <p:cBhvr>
                                        <p:cTn id="7" dur="500"/>
                                        <p:tgtEl>
                                          <p:spTgt spid="143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53"/>
                                        </p:tgtEl>
                                        <p:attrNameLst>
                                          <p:attrName>style.visibility</p:attrName>
                                        </p:attrNameLst>
                                      </p:cBhvr>
                                      <p:to>
                                        <p:strVal val="visible"/>
                                      </p:to>
                                    </p:set>
                                    <p:animEffect transition="in" filter="wipe(left)">
                                      <p:cBhvr>
                                        <p:cTn id="12" dur="500"/>
                                        <p:tgtEl>
                                          <p:spTgt spid="143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368"/>
                                        </p:tgtEl>
                                        <p:attrNameLst>
                                          <p:attrName>style.visibility</p:attrName>
                                        </p:attrNameLst>
                                      </p:cBhvr>
                                      <p:to>
                                        <p:strVal val="visible"/>
                                      </p:to>
                                    </p:set>
                                    <p:animEffect transition="in" filter="wipe(left)">
                                      <p:cBhvr>
                                        <p:cTn id="17" dur="500"/>
                                        <p:tgtEl>
                                          <p:spTgt spid="143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370"/>
                                        </p:tgtEl>
                                        <p:attrNameLst>
                                          <p:attrName>style.visibility</p:attrName>
                                        </p:attrNameLst>
                                      </p:cBhvr>
                                      <p:to>
                                        <p:strVal val="visible"/>
                                      </p:to>
                                    </p:set>
                                    <p:animEffect transition="in" filter="wipe(left)">
                                      <p:cBhvr>
                                        <p:cTn id="22" dur="500"/>
                                        <p:tgtEl>
                                          <p:spTgt spid="1437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381"/>
                                        </p:tgtEl>
                                        <p:attrNameLst>
                                          <p:attrName>style.visibility</p:attrName>
                                        </p:attrNameLst>
                                      </p:cBhvr>
                                      <p:to>
                                        <p:strVal val="visible"/>
                                      </p:to>
                                    </p:set>
                                    <p:animEffect transition="in" filter="wipe(left)">
                                      <p:cBhvr>
                                        <p:cTn id="27" dur="500"/>
                                        <p:tgtEl>
                                          <p:spTgt spid="14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0" grpId="0" autoUpdateAnimBg="0"/>
      <p:bldP spid="14353" grpId="0" autoUpdateAnimBg="0"/>
      <p:bldP spid="14368" grpId="0" autoUpdateAnimBg="0"/>
      <p:bldP spid="14370" grpId="0" autoUpdateAnimBg="0"/>
      <p:bldP spid="14381"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2" name="Text Box 12"/>
          <p:cNvSpPr txBox="1">
            <a:spLocks noChangeArrowheads="1"/>
          </p:cNvSpPr>
          <p:nvPr/>
        </p:nvSpPr>
        <p:spPr bwMode="auto">
          <a:xfrm>
            <a:off x="-19050" y="188640"/>
            <a:ext cx="91630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dirty="0" smtClean="0"/>
              <a:t>	Многоугольник </a:t>
            </a:r>
            <a:r>
              <a:rPr lang="ru-RU" dirty="0"/>
              <a:t>называется</a:t>
            </a:r>
            <a:r>
              <a:rPr lang="ru-RU" dirty="0">
                <a:solidFill>
                  <a:schemeClr val="accent1"/>
                </a:solidFill>
              </a:rPr>
              <a:t> </a:t>
            </a:r>
            <a:r>
              <a:rPr lang="ru-RU" dirty="0">
                <a:solidFill>
                  <a:srgbClr val="FF3300"/>
                </a:solidFill>
              </a:rPr>
              <a:t>правильным</a:t>
            </a:r>
            <a:r>
              <a:rPr lang="ru-RU" dirty="0"/>
              <a:t>, если у него все стороны равны и все углы равны.</a:t>
            </a:r>
          </a:p>
        </p:txBody>
      </p:sp>
      <p:pic>
        <p:nvPicPr>
          <p:cNvPr id="3077"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456" y="1196752"/>
            <a:ext cx="7920037"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6"/>
          <p:cNvSpPr txBox="1">
            <a:spLocks noChangeArrowheads="1"/>
          </p:cNvSpPr>
          <p:nvPr/>
        </p:nvSpPr>
        <p:spPr bwMode="auto">
          <a:xfrm>
            <a:off x="-38505" y="3122965"/>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ru-RU" sz="3200" dirty="0"/>
              <a:t>	</a:t>
            </a:r>
            <a:r>
              <a:rPr lang="ru-RU" dirty="0"/>
              <a:t>Многоугольники могут иметь и более сложную форму. Примеры таких многоугольников показаны на рисунках.</a:t>
            </a:r>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3175" y="4077072"/>
            <a:ext cx="5440064" cy="2246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73876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92"/>
                                        </p:tgtEl>
                                        <p:attrNameLst>
                                          <p:attrName>style.visibility</p:attrName>
                                        </p:attrNameLst>
                                      </p:cBhvr>
                                      <p:to>
                                        <p:strVal val="visible"/>
                                      </p:to>
                                    </p:set>
                                    <p:animEffect transition="in" filter="wipe(left)">
                                      <p:cBhvr>
                                        <p:cTn id="7" dur="500"/>
                                        <p:tgtEl>
                                          <p:spTgt spid="2049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2" grpId="0" autoUpdateAnimBg="0"/>
      <p:bldP spid="9"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07505" y="960155"/>
            <a:ext cx="89289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dirty="0" smtClean="0">
                <a:cs typeface="Times New Roman" pitchFamily="18" charset="0"/>
              </a:rPr>
              <a:t>	2. Укажите </a:t>
            </a:r>
            <a:r>
              <a:rPr lang="ru-RU" dirty="0">
                <a:cs typeface="Times New Roman" pitchFamily="18" charset="0"/>
              </a:rPr>
              <a:t>пары параллельных прямых.</a:t>
            </a:r>
            <a:r>
              <a:rPr lang="ru-RU" dirty="0"/>
              <a:t> </a:t>
            </a:r>
          </a:p>
        </p:txBody>
      </p:sp>
      <p:sp>
        <p:nvSpPr>
          <p:cNvPr id="6" name="Text Box 4"/>
          <p:cNvSpPr txBox="1">
            <a:spLocks noChangeArrowheads="1"/>
          </p:cNvSpPr>
          <p:nvPr/>
        </p:nvSpPr>
        <p:spPr bwMode="auto">
          <a:xfrm>
            <a:off x="539552" y="5373216"/>
            <a:ext cx="49747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ru-RU" dirty="0">
                <a:solidFill>
                  <a:srgbClr val="FF3300"/>
                </a:solidFill>
              </a:rPr>
              <a:t>Ответ:</a:t>
            </a:r>
            <a:r>
              <a:rPr lang="ru-RU" dirty="0">
                <a:solidFill>
                  <a:schemeClr val="accent1"/>
                </a:solidFill>
              </a:rPr>
              <a:t> </a:t>
            </a:r>
            <a:r>
              <a:rPr lang="en-US" i="1" dirty="0">
                <a:cs typeface="Times New Roman" pitchFamily="18" charset="0"/>
              </a:rPr>
              <a:t>a </a:t>
            </a:r>
            <a:r>
              <a:rPr lang="ru-RU" dirty="0">
                <a:cs typeface="Times New Roman" pitchFamily="18" charset="0"/>
              </a:rPr>
              <a:t>и </a:t>
            </a:r>
            <a:r>
              <a:rPr lang="en-US" i="1" dirty="0">
                <a:cs typeface="Times New Roman" pitchFamily="18" charset="0"/>
              </a:rPr>
              <a:t>f</a:t>
            </a:r>
            <a:r>
              <a:rPr lang="ru-RU" dirty="0">
                <a:cs typeface="Times New Roman" pitchFamily="18" charset="0"/>
              </a:rPr>
              <a:t>, </a:t>
            </a:r>
            <a:r>
              <a:rPr lang="en-US" i="1" dirty="0">
                <a:cs typeface="Times New Roman" pitchFamily="18" charset="0"/>
              </a:rPr>
              <a:t>b </a:t>
            </a:r>
            <a:r>
              <a:rPr lang="ru-RU" dirty="0">
                <a:cs typeface="Times New Roman" pitchFamily="18" charset="0"/>
              </a:rPr>
              <a:t>и </a:t>
            </a:r>
            <a:r>
              <a:rPr lang="en-US" i="1" dirty="0">
                <a:cs typeface="Times New Roman" pitchFamily="18" charset="0"/>
              </a:rPr>
              <a:t>e</a:t>
            </a:r>
            <a:r>
              <a:rPr lang="ru-RU" dirty="0">
                <a:cs typeface="Times New Roman" pitchFamily="18" charset="0"/>
              </a:rPr>
              <a:t>, </a:t>
            </a:r>
            <a:r>
              <a:rPr lang="en-US" i="1" dirty="0">
                <a:cs typeface="Times New Roman" pitchFamily="18" charset="0"/>
              </a:rPr>
              <a:t>c </a:t>
            </a:r>
            <a:r>
              <a:rPr lang="ru-RU" dirty="0">
                <a:cs typeface="Times New Roman" pitchFamily="18" charset="0"/>
              </a:rPr>
              <a:t>и </a:t>
            </a:r>
            <a:r>
              <a:rPr lang="en-US" i="1" dirty="0">
                <a:cs typeface="Times New Roman" pitchFamily="18" charset="0"/>
              </a:rPr>
              <a:t>g</a:t>
            </a:r>
            <a:r>
              <a:rPr lang="ru-RU" dirty="0">
                <a:cs typeface="Times New Roman" pitchFamily="18" charset="0"/>
              </a:rPr>
              <a:t>, </a:t>
            </a:r>
            <a:r>
              <a:rPr lang="en-US" i="1" dirty="0">
                <a:cs typeface="Times New Roman" pitchFamily="18" charset="0"/>
              </a:rPr>
              <a:t>d </a:t>
            </a:r>
            <a:r>
              <a:rPr lang="ru-RU" dirty="0">
                <a:cs typeface="Times New Roman" pitchFamily="18" charset="0"/>
              </a:rPr>
              <a:t>и </a:t>
            </a:r>
            <a:r>
              <a:rPr lang="en-US" i="1" dirty="0">
                <a:cs typeface="Times New Roman" pitchFamily="18" charset="0"/>
              </a:rPr>
              <a:t>h</a:t>
            </a:r>
            <a:r>
              <a:rPr lang="ru-RU" dirty="0">
                <a:cs typeface="Times New Roman" pitchFamily="18" charset="0"/>
              </a:rPr>
              <a:t>, </a:t>
            </a:r>
            <a:r>
              <a:rPr lang="en-US" i="1" dirty="0">
                <a:cs typeface="Times New Roman" pitchFamily="18" charset="0"/>
              </a:rPr>
              <a:t>p </a:t>
            </a:r>
            <a:r>
              <a:rPr lang="ru-RU" dirty="0">
                <a:cs typeface="Times New Roman" pitchFamily="18" charset="0"/>
              </a:rPr>
              <a:t>и </a:t>
            </a:r>
            <a:r>
              <a:rPr lang="en-US" i="1" dirty="0">
                <a:cs typeface="Times New Roman" pitchFamily="18" charset="0"/>
              </a:rPr>
              <a:t>q</a:t>
            </a:r>
            <a:r>
              <a:rPr lang="ru-RU" dirty="0">
                <a:cs typeface="Times New Roman" pitchFamily="18" charset="0"/>
              </a:rPr>
              <a:t>.</a:t>
            </a:r>
            <a:r>
              <a:rPr lang="ru-RU" dirty="0">
                <a:solidFill>
                  <a:schemeClr val="accent1"/>
                </a:solidFill>
                <a:cs typeface="Times New Roman" pitchFamily="18" charset="0"/>
              </a:rPr>
              <a:t> </a:t>
            </a: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8186" y="1700808"/>
            <a:ext cx="2880320" cy="2930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589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0" y="3283204"/>
            <a:ext cx="9144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ru-RU" sz="3200" dirty="0"/>
              <a:t>	</a:t>
            </a:r>
            <a:r>
              <a:rPr lang="ru-RU" dirty="0">
                <a:solidFill>
                  <a:srgbClr val="FF3300"/>
                </a:solidFill>
              </a:rPr>
              <a:t> </a:t>
            </a:r>
            <a:r>
              <a:rPr lang="ru-RU" dirty="0"/>
              <a:t>В</a:t>
            </a:r>
            <a:r>
              <a:rPr lang="ru-RU" dirty="0">
                <a:cs typeface="Times New Roman" pitchFamily="18" charset="0"/>
              </a:rPr>
              <a:t>ыпуклый многоугольник содержит все свои диагонали. Невыпуклый многоугольник может не содержать некоторые свои диагонали</a:t>
            </a:r>
            <a:r>
              <a:rPr lang="ru-RU" dirty="0"/>
              <a:t>.</a:t>
            </a:r>
          </a:p>
        </p:txBody>
      </p:sp>
      <p:pic>
        <p:nvPicPr>
          <p:cNvPr id="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9331" y="4219308"/>
            <a:ext cx="3886845" cy="1548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12"/>
          <p:cNvSpPr txBox="1">
            <a:spLocks noChangeArrowheads="1"/>
          </p:cNvSpPr>
          <p:nvPr/>
        </p:nvSpPr>
        <p:spPr bwMode="auto">
          <a:xfrm>
            <a:off x="-19050" y="100975"/>
            <a:ext cx="91630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dirty="0" smtClean="0"/>
              <a:t>	</a:t>
            </a:r>
            <a:r>
              <a:rPr lang="ru-RU" dirty="0"/>
              <a:t> Многоугольник называется</a:t>
            </a:r>
            <a:r>
              <a:rPr lang="ru-RU" dirty="0">
                <a:solidFill>
                  <a:schemeClr val="accent1"/>
                </a:solidFill>
              </a:rPr>
              <a:t> </a:t>
            </a:r>
            <a:r>
              <a:rPr lang="ru-RU" dirty="0">
                <a:solidFill>
                  <a:srgbClr val="FF3300"/>
                </a:solidFill>
              </a:rPr>
              <a:t>выпуклым</a:t>
            </a:r>
            <a:r>
              <a:rPr lang="ru-RU" dirty="0"/>
              <a:t>, </a:t>
            </a:r>
            <a:r>
              <a:rPr lang="ru-RU" dirty="0" smtClean="0"/>
              <a:t>если </a:t>
            </a:r>
            <a:r>
              <a:rPr lang="ru-RU" dirty="0"/>
              <a:t>вместе с любыми двумя своими точками он содержит и соединяющий их отрезок</a:t>
            </a:r>
            <a:r>
              <a:rPr lang="ru-RU" dirty="0" smtClean="0"/>
              <a:t>. </a:t>
            </a:r>
            <a:endParaRPr lang="ru-RU" dirty="0"/>
          </a:p>
        </p:txBody>
      </p:sp>
      <p:pic>
        <p:nvPicPr>
          <p:cNvPr id="1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1268760"/>
            <a:ext cx="4754563" cy="178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239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9"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0"/>
            <a:ext cx="7772400" cy="457200"/>
          </a:xfrm>
        </p:spPr>
        <p:txBody>
          <a:bodyPr/>
          <a:lstStyle/>
          <a:p>
            <a:pPr eaLnBrk="1" hangingPunct="1"/>
            <a:r>
              <a:rPr lang="ru-RU" sz="2800" dirty="0" smtClean="0">
                <a:solidFill>
                  <a:srgbClr val="FF3300"/>
                </a:solidFill>
              </a:rPr>
              <a:t>Упражнения</a:t>
            </a:r>
          </a:p>
        </p:txBody>
      </p:sp>
      <p:sp>
        <p:nvSpPr>
          <p:cNvPr id="13315" name="Text Box 3"/>
          <p:cNvSpPr txBox="1">
            <a:spLocks noChangeArrowheads="1"/>
          </p:cNvSpPr>
          <p:nvPr/>
        </p:nvSpPr>
        <p:spPr bwMode="auto">
          <a:xfrm>
            <a:off x="0" y="404664"/>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dirty="0" smtClean="0">
                <a:cs typeface="Times New Roman" pitchFamily="18" charset="0"/>
              </a:rPr>
              <a:t>	1. Укажите</a:t>
            </a:r>
            <a:r>
              <a:rPr lang="ru-RU" dirty="0">
                <a:cs typeface="Times New Roman" pitchFamily="18" charset="0"/>
              </a:rPr>
              <a:t>, какие из представленных на рисунке фигур являются</a:t>
            </a:r>
            <a:r>
              <a:rPr lang="ru-RU" dirty="0"/>
              <a:t>:</a:t>
            </a:r>
            <a:r>
              <a:rPr lang="ru-RU" dirty="0">
                <a:cs typeface="Times New Roman" pitchFamily="18" charset="0"/>
              </a:rPr>
              <a:t> </a:t>
            </a:r>
            <a:r>
              <a:rPr lang="ru-RU" dirty="0"/>
              <a:t>а) выпуклыми </a:t>
            </a:r>
            <a:r>
              <a:rPr lang="ru-RU" dirty="0">
                <a:cs typeface="Times New Roman" pitchFamily="18" charset="0"/>
              </a:rPr>
              <a:t>многоугольниками</a:t>
            </a:r>
            <a:r>
              <a:rPr lang="ru-RU" dirty="0"/>
              <a:t>; б) невыпуклыми многоугольниками.</a:t>
            </a:r>
          </a:p>
        </p:txBody>
      </p:sp>
      <p:pic>
        <p:nvPicPr>
          <p:cNvPr id="133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6196" y="1700808"/>
            <a:ext cx="4691608" cy="2668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06596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0" y="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dirty="0" smtClean="0">
                <a:cs typeface="Times New Roman" pitchFamily="18" charset="0"/>
              </a:rPr>
              <a:t>	2. </a:t>
            </a:r>
            <a:r>
              <a:rPr lang="ru-RU" dirty="0" smtClean="0"/>
              <a:t>Нарисуйте шестиугольник, </a:t>
            </a:r>
            <a:r>
              <a:rPr lang="ru-RU" dirty="0"/>
              <a:t>изображенный на рисунке. </a:t>
            </a:r>
            <a:r>
              <a:rPr lang="ru-RU" dirty="0">
                <a:cs typeface="Times New Roman" pitchFamily="18" charset="0"/>
              </a:rPr>
              <a:t>Является ли он правильным?</a:t>
            </a:r>
            <a:endParaRPr lang="ru-RU" dirty="0"/>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340768"/>
            <a:ext cx="3528392" cy="3483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747441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0" y="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dirty="0" smtClean="0">
                <a:cs typeface="Times New Roman" pitchFamily="18" charset="0"/>
              </a:rPr>
              <a:t>	3. </a:t>
            </a:r>
            <a:r>
              <a:rPr lang="ru-RU" dirty="0" smtClean="0"/>
              <a:t>Нарисуйте восьмиугольник, </a:t>
            </a:r>
            <a:r>
              <a:rPr lang="ru-RU" dirty="0"/>
              <a:t>изображенный на рисунке. </a:t>
            </a:r>
            <a:r>
              <a:rPr lang="ru-RU" dirty="0">
                <a:cs typeface="Times New Roman" pitchFamily="18" charset="0"/>
              </a:rPr>
              <a:t>Является ли он правильным?</a:t>
            </a:r>
            <a:endParaRPr lang="ru-RU" dirty="0"/>
          </a:p>
        </p:txBody>
      </p:sp>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1484784"/>
            <a:ext cx="2696625" cy="266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05981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Text Box 1027"/>
          <p:cNvSpPr txBox="1">
            <a:spLocks noChangeArrowheads="1"/>
          </p:cNvSpPr>
          <p:nvPr/>
        </p:nvSpPr>
        <p:spPr bwMode="auto">
          <a:xfrm>
            <a:off x="0" y="332656"/>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sz="3200" dirty="0"/>
              <a:t>	</a:t>
            </a:r>
            <a:r>
              <a:rPr lang="ru-RU" altLang="ru-RU" sz="2800" dirty="0"/>
              <a:t> </a:t>
            </a:r>
            <a:r>
              <a:rPr lang="ru-RU" altLang="ru-RU" sz="2800" dirty="0" smtClean="0"/>
              <a:t>4. На </a:t>
            </a:r>
            <a:r>
              <a:rPr lang="ru-RU" altLang="ru-RU" sz="2800" dirty="0"/>
              <a:t>клетчатой бумаге нарисуйте восьмиугольник,</a:t>
            </a:r>
            <a:r>
              <a:rPr lang="ru-RU" altLang="ru-RU" sz="2800" dirty="0">
                <a:cs typeface="Times New Roman" panose="02020603050405020304" pitchFamily="18" charset="0"/>
              </a:rPr>
              <a:t> изображенный на рисунке</a:t>
            </a:r>
            <a:r>
              <a:rPr lang="ru-RU" altLang="ru-RU" sz="2800" dirty="0"/>
              <a:t>. </a:t>
            </a:r>
            <a:r>
              <a:rPr lang="ru-RU" altLang="ru-RU" sz="2800" dirty="0">
                <a:cs typeface="Times New Roman" panose="02020603050405020304" pitchFamily="18" charset="0"/>
              </a:rPr>
              <a:t>Является ли</a:t>
            </a:r>
            <a:r>
              <a:rPr lang="ru-RU" altLang="ru-RU" sz="2800" dirty="0"/>
              <a:t> он</a:t>
            </a:r>
            <a:r>
              <a:rPr lang="ru-RU" altLang="ru-RU" sz="2800" dirty="0">
                <a:cs typeface="Times New Roman" panose="02020603050405020304" pitchFamily="18" charset="0"/>
              </a:rPr>
              <a:t> правильным? </a:t>
            </a:r>
          </a:p>
        </p:txBody>
      </p:sp>
      <p:sp>
        <p:nvSpPr>
          <p:cNvPr id="161796" name="Text Box 1028"/>
          <p:cNvSpPr txBox="1">
            <a:spLocks noChangeArrowheads="1"/>
          </p:cNvSpPr>
          <p:nvPr/>
        </p:nvSpPr>
        <p:spPr bwMode="auto">
          <a:xfrm>
            <a:off x="533400" y="5257800"/>
            <a:ext cx="7772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200">
                <a:solidFill>
                  <a:srgbClr val="FF3300"/>
                </a:solidFill>
              </a:rPr>
              <a:t>Ответ:</a:t>
            </a:r>
            <a:r>
              <a:rPr lang="en-US" altLang="ru-RU" sz="3200"/>
              <a:t> </a:t>
            </a:r>
            <a:r>
              <a:rPr lang="ru-RU" altLang="ru-RU" sz="3200"/>
              <a:t>Нет.</a:t>
            </a:r>
          </a:p>
        </p:txBody>
      </p:sp>
      <p:graphicFrame>
        <p:nvGraphicFramePr>
          <p:cNvPr id="161798" name="Object 1030"/>
          <p:cNvGraphicFramePr>
            <a:graphicFrameLocks noChangeAspect="1"/>
          </p:cNvGraphicFramePr>
          <p:nvPr>
            <p:extLst>
              <p:ext uri="{D42A27DB-BD31-4B8C-83A1-F6EECF244321}">
                <p14:modId xmlns:p14="http://schemas.microsoft.com/office/powerpoint/2010/main" val="1012962133"/>
              </p:ext>
            </p:extLst>
          </p:nvPr>
        </p:nvGraphicFramePr>
        <p:xfrm>
          <a:off x="2699792" y="1628800"/>
          <a:ext cx="4171950" cy="3562350"/>
        </p:xfrm>
        <a:graphic>
          <a:graphicData uri="http://schemas.openxmlformats.org/presentationml/2006/ole">
            <mc:AlternateContent xmlns:mc="http://schemas.openxmlformats.org/markup-compatibility/2006">
              <mc:Choice xmlns:v="urn:schemas-microsoft-com:vml" Requires="v">
                <p:oleObj spid="_x0000_s2073" name="Точечный рисунок" r:id="rId4" imgW="4172532" imgH="3561905" progId="Paint.Picture">
                  <p:embed/>
                </p:oleObj>
              </mc:Choice>
              <mc:Fallback>
                <p:oleObj name="Точечный рисунок" r:id="rId4" imgW="4172532" imgH="3561905" progId="Paint.Picture">
                  <p:embed/>
                  <p:pic>
                    <p:nvPicPr>
                      <p:cNvPr id="161798" name="Object 10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2" y="1628800"/>
                        <a:ext cx="4171950"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399940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1796"/>
                                        </p:tgtEl>
                                        <p:attrNameLst>
                                          <p:attrName>style.visibility</p:attrName>
                                        </p:attrNameLst>
                                      </p:cBhvr>
                                      <p:to>
                                        <p:strVal val="visible"/>
                                      </p:to>
                                    </p:set>
                                    <p:animEffect transition="in" filter="wipe(left)">
                                      <p:cBhvr>
                                        <p:cTn id="7" dur="500"/>
                                        <p:tgtEl>
                                          <p:spTgt spid="161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6"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Text Box 3"/>
          <p:cNvSpPr txBox="1">
            <a:spLocks noChangeArrowheads="1"/>
          </p:cNvSpPr>
          <p:nvPr/>
        </p:nvSpPr>
        <p:spPr bwMode="auto">
          <a:xfrm>
            <a:off x="0" y="76825"/>
            <a:ext cx="91440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sz="3200" dirty="0"/>
              <a:t>	</a:t>
            </a:r>
            <a:r>
              <a:rPr lang="ru-RU" altLang="ru-RU" sz="2800" dirty="0"/>
              <a:t> </a:t>
            </a:r>
            <a:r>
              <a:rPr lang="ru-RU" altLang="ru-RU" sz="2800" dirty="0" smtClean="0"/>
              <a:t>5. На </a:t>
            </a:r>
            <a:r>
              <a:rPr lang="ru-RU" altLang="ru-RU" sz="2800" dirty="0"/>
              <a:t>клетчатой бумаге нарисуйте </a:t>
            </a:r>
            <a:r>
              <a:rPr lang="ru-RU" altLang="ru-RU" sz="2800" dirty="0" err="1"/>
              <a:t>двенадцатиугольник</a:t>
            </a:r>
            <a:r>
              <a:rPr lang="ru-RU" altLang="ru-RU" sz="2800" dirty="0"/>
              <a:t>,</a:t>
            </a:r>
            <a:r>
              <a:rPr lang="ru-RU" altLang="ru-RU" sz="2800" dirty="0">
                <a:cs typeface="Times New Roman" panose="02020603050405020304" pitchFamily="18" charset="0"/>
              </a:rPr>
              <a:t> изображенный на рисунке</a:t>
            </a:r>
            <a:r>
              <a:rPr lang="ru-RU" altLang="ru-RU" sz="2800" dirty="0"/>
              <a:t>. </a:t>
            </a:r>
            <a:r>
              <a:rPr lang="ru-RU" altLang="ru-RU" sz="2800" dirty="0">
                <a:cs typeface="Times New Roman" panose="02020603050405020304" pitchFamily="18" charset="0"/>
              </a:rPr>
              <a:t>Является ли</a:t>
            </a:r>
            <a:r>
              <a:rPr lang="ru-RU" altLang="ru-RU" sz="2800" dirty="0"/>
              <a:t> он</a:t>
            </a:r>
            <a:r>
              <a:rPr lang="ru-RU" altLang="ru-RU" sz="2800" dirty="0">
                <a:cs typeface="Times New Roman" panose="02020603050405020304" pitchFamily="18" charset="0"/>
              </a:rPr>
              <a:t> правильным? </a:t>
            </a:r>
          </a:p>
        </p:txBody>
      </p:sp>
      <p:sp>
        <p:nvSpPr>
          <p:cNvPr id="159748" name="Text Box 4"/>
          <p:cNvSpPr txBox="1">
            <a:spLocks noChangeArrowheads="1"/>
          </p:cNvSpPr>
          <p:nvPr/>
        </p:nvSpPr>
        <p:spPr bwMode="auto">
          <a:xfrm>
            <a:off x="533400" y="5257800"/>
            <a:ext cx="7772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200">
                <a:solidFill>
                  <a:srgbClr val="FF3300"/>
                </a:solidFill>
              </a:rPr>
              <a:t>Ответ:</a:t>
            </a:r>
            <a:r>
              <a:rPr lang="en-US" altLang="ru-RU" sz="3200"/>
              <a:t> </a:t>
            </a:r>
            <a:r>
              <a:rPr lang="ru-RU" altLang="ru-RU" sz="3200"/>
              <a:t>Нет.</a:t>
            </a:r>
          </a:p>
        </p:txBody>
      </p:sp>
      <p:graphicFrame>
        <p:nvGraphicFramePr>
          <p:cNvPr id="159752" name="Object 8"/>
          <p:cNvGraphicFramePr>
            <a:graphicFrameLocks noChangeAspect="1"/>
          </p:cNvGraphicFramePr>
          <p:nvPr>
            <p:extLst>
              <p:ext uri="{D42A27DB-BD31-4B8C-83A1-F6EECF244321}">
                <p14:modId xmlns:p14="http://schemas.microsoft.com/office/powerpoint/2010/main" val="2609311881"/>
              </p:ext>
            </p:extLst>
          </p:nvPr>
        </p:nvGraphicFramePr>
        <p:xfrm>
          <a:off x="2699792" y="1695450"/>
          <a:ext cx="4171950" cy="3562350"/>
        </p:xfrm>
        <a:graphic>
          <a:graphicData uri="http://schemas.openxmlformats.org/presentationml/2006/ole">
            <mc:AlternateContent xmlns:mc="http://schemas.openxmlformats.org/markup-compatibility/2006">
              <mc:Choice xmlns:v="urn:schemas-microsoft-com:vml" Requires="v">
                <p:oleObj spid="_x0000_s3097" name="Точечный рисунок" r:id="rId4" imgW="4172532" imgH="3561905" progId="Paint.Picture">
                  <p:embed/>
                </p:oleObj>
              </mc:Choice>
              <mc:Fallback>
                <p:oleObj name="Точечный рисунок" r:id="rId4" imgW="4172532" imgH="3561905" progId="Paint.Picture">
                  <p:embed/>
                  <p:pic>
                    <p:nvPicPr>
                      <p:cNvPr id="159752"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2" y="1695450"/>
                        <a:ext cx="4171950"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2971016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9748"/>
                                        </p:tgtEl>
                                        <p:attrNameLst>
                                          <p:attrName>style.visibility</p:attrName>
                                        </p:attrNameLst>
                                      </p:cBhvr>
                                      <p:to>
                                        <p:strVal val="visible"/>
                                      </p:to>
                                    </p:set>
                                    <p:animEffect transition="in" filter="wipe(left)">
                                      <p:cBhvr>
                                        <p:cTn id="7" dur="500"/>
                                        <p:tgtEl>
                                          <p:spTgt spid="159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8"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Text Box 3"/>
          <p:cNvSpPr txBox="1">
            <a:spLocks noChangeArrowheads="1"/>
          </p:cNvSpPr>
          <p:nvPr/>
        </p:nvSpPr>
        <p:spPr bwMode="auto">
          <a:xfrm>
            <a:off x="0" y="250"/>
            <a:ext cx="89154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sz="3200" dirty="0" smtClean="0"/>
              <a:t>	</a:t>
            </a:r>
            <a:r>
              <a:rPr lang="ru-RU" altLang="ru-RU" sz="2800" dirty="0"/>
              <a:t>6</a:t>
            </a:r>
            <a:r>
              <a:rPr lang="ru-RU" altLang="ru-RU" sz="2800" dirty="0" smtClean="0"/>
              <a:t>. Изобразите </a:t>
            </a:r>
            <a:r>
              <a:rPr lang="ru-RU" altLang="ru-RU" sz="2800" dirty="0"/>
              <a:t>два треугольника так, чтобы их</a:t>
            </a:r>
            <a:r>
              <a:rPr lang="ru-RU" altLang="ru-RU" sz="2800" dirty="0">
                <a:cs typeface="Times New Roman" panose="02020603050405020304" pitchFamily="18" charset="0"/>
              </a:rPr>
              <a:t> общей частью (пересечением) </a:t>
            </a:r>
            <a:r>
              <a:rPr lang="ru-RU" altLang="ru-RU" sz="2800" dirty="0"/>
              <a:t>был</a:t>
            </a:r>
            <a:r>
              <a:rPr lang="ru-RU" altLang="ru-RU" sz="2800" dirty="0">
                <a:cs typeface="Times New Roman" panose="02020603050405020304" pitchFamily="18" charset="0"/>
              </a:rPr>
              <a:t>: а) треугольник; б) четырехугольник; в) пятиугольник; г) шестиугольник. </a:t>
            </a:r>
          </a:p>
        </p:txBody>
      </p:sp>
      <p:grpSp>
        <p:nvGrpSpPr>
          <p:cNvPr id="145412" name="Group 4"/>
          <p:cNvGrpSpPr>
            <a:grpSpLocks/>
          </p:cNvGrpSpPr>
          <p:nvPr/>
        </p:nvGrpSpPr>
        <p:grpSpPr bwMode="auto">
          <a:xfrm>
            <a:off x="152400" y="3124200"/>
            <a:ext cx="2743200" cy="2787650"/>
            <a:chOff x="96" y="1968"/>
            <a:chExt cx="1728" cy="1756"/>
          </a:xfrm>
        </p:grpSpPr>
        <p:sp>
          <p:nvSpPr>
            <p:cNvPr id="145413" name="Text Box 5"/>
            <p:cNvSpPr txBox="1">
              <a:spLocks noChangeArrowheads="1"/>
            </p:cNvSpPr>
            <p:nvPr/>
          </p:nvSpPr>
          <p:spPr bwMode="auto">
            <a:xfrm>
              <a:off x="96" y="1968"/>
              <a:ext cx="172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2800" dirty="0">
                  <a:solidFill>
                    <a:srgbClr val="FF3300"/>
                  </a:solidFill>
                </a:rPr>
                <a:t>Ответ:</a:t>
              </a:r>
              <a:endParaRPr lang="ru-RU" altLang="ru-RU" sz="2800" dirty="0">
                <a:solidFill>
                  <a:schemeClr val="accent1"/>
                </a:solidFill>
              </a:endParaRPr>
            </a:p>
          </p:txBody>
        </p:sp>
        <p:pic>
          <p:nvPicPr>
            <p:cNvPr id="14541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2448"/>
              <a:ext cx="1151" cy="1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4541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886200"/>
            <a:ext cx="1827213" cy="238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541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886200"/>
            <a:ext cx="2041525" cy="185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541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3886200"/>
            <a:ext cx="1847850" cy="205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48981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45412"/>
                                        </p:tgtEl>
                                        <p:attrNameLst>
                                          <p:attrName>style.visibility</p:attrName>
                                        </p:attrNameLst>
                                      </p:cBhvr>
                                      <p:to>
                                        <p:strVal val="visible"/>
                                      </p:to>
                                    </p:set>
                                    <p:animEffect transition="in" filter="wipe(left)">
                                      <p:cBhvr>
                                        <p:cTn id="7" dur="500"/>
                                        <p:tgtEl>
                                          <p:spTgt spid="1454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45415"/>
                                        </p:tgtEl>
                                        <p:attrNameLst>
                                          <p:attrName>style.visibility</p:attrName>
                                        </p:attrNameLst>
                                      </p:cBhvr>
                                      <p:to>
                                        <p:strVal val="visible"/>
                                      </p:to>
                                    </p:set>
                                    <p:animEffect transition="in" filter="wipe(left)">
                                      <p:cBhvr>
                                        <p:cTn id="12" dur="500"/>
                                        <p:tgtEl>
                                          <p:spTgt spid="1454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45416"/>
                                        </p:tgtEl>
                                        <p:attrNameLst>
                                          <p:attrName>style.visibility</p:attrName>
                                        </p:attrNameLst>
                                      </p:cBhvr>
                                      <p:to>
                                        <p:strVal val="visible"/>
                                      </p:to>
                                    </p:set>
                                    <p:animEffect transition="in" filter="wipe(left)">
                                      <p:cBhvr>
                                        <p:cTn id="17" dur="500"/>
                                        <p:tgtEl>
                                          <p:spTgt spid="14541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45417"/>
                                        </p:tgtEl>
                                        <p:attrNameLst>
                                          <p:attrName>style.visibility</p:attrName>
                                        </p:attrNameLst>
                                      </p:cBhvr>
                                      <p:to>
                                        <p:strVal val="visible"/>
                                      </p:to>
                                    </p:set>
                                    <p:animEffect transition="in" filter="wipe(left)">
                                      <p:cBhvr>
                                        <p:cTn id="22" dur="500"/>
                                        <p:tgtEl>
                                          <p:spTgt spid="145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0" y="332656"/>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dirty="0" smtClean="0">
                <a:cs typeface="Times New Roman" pitchFamily="18" charset="0"/>
              </a:rPr>
              <a:t>	</a:t>
            </a:r>
            <a:r>
              <a:rPr lang="ru-RU" sz="2800" dirty="0" smtClean="0">
                <a:cs typeface="Times New Roman" pitchFamily="18" charset="0"/>
              </a:rPr>
              <a:t>7. </a:t>
            </a:r>
            <a:r>
              <a:rPr lang="ru-RU" sz="2800" dirty="0"/>
              <a:t>На клетчатой бумаге изобразите какой-нибудь четырёхугольник, вершинами которого являются точки </a:t>
            </a:r>
            <a:r>
              <a:rPr lang="ru-RU" sz="2800" i="1" dirty="0"/>
              <a:t>A</a:t>
            </a:r>
            <a:r>
              <a:rPr lang="ru-RU" sz="2800" dirty="0"/>
              <a:t>,</a:t>
            </a:r>
            <a:r>
              <a:rPr lang="ru-RU" sz="2800" i="1" dirty="0"/>
              <a:t> B</a:t>
            </a:r>
            <a:r>
              <a:rPr lang="ru-RU" sz="2800" dirty="0"/>
              <a:t>,</a:t>
            </a:r>
            <a:r>
              <a:rPr lang="ru-RU" sz="2800" i="1" dirty="0"/>
              <a:t> C </a:t>
            </a:r>
            <a:r>
              <a:rPr lang="ru-RU" sz="2800" dirty="0"/>
              <a:t>и </a:t>
            </a:r>
            <a:r>
              <a:rPr lang="ru-RU" sz="2800" i="1" dirty="0"/>
              <a:t>D</a:t>
            </a:r>
            <a:r>
              <a:rPr lang="ru-RU" sz="2800" dirty="0"/>
              <a:t>. Сколько таких четырехугольников?</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916832"/>
            <a:ext cx="2736304"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3"/>
          <p:cNvSpPr txBox="1">
            <a:spLocks noChangeArrowheads="1"/>
          </p:cNvSpPr>
          <p:nvPr/>
        </p:nvSpPr>
        <p:spPr bwMode="auto">
          <a:xfrm>
            <a:off x="0" y="4941168"/>
            <a:ext cx="8915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sz="3200" dirty="0"/>
              <a:t>	</a:t>
            </a:r>
            <a:r>
              <a:rPr lang="ru-RU" altLang="ru-RU" sz="2800" dirty="0"/>
              <a:t>8</a:t>
            </a:r>
            <a:r>
              <a:rPr lang="ru-RU" altLang="ru-RU" sz="2800" dirty="0" smtClean="0"/>
              <a:t>. </a:t>
            </a:r>
            <a:r>
              <a:rPr lang="ru-RU" altLang="ru-RU" sz="2800" dirty="0" smtClean="0">
                <a:cs typeface="Times New Roman" panose="02020603050405020304" pitchFamily="18" charset="0"/>
              </a:rPr>
              <a:t>Может </a:t>
            </a:r>
            <a:r>
              <a:rPr lang="ru-RU" altLang="ru-RU" sz="2800" dirty="0">
                <a:cs typeface="Times New Roman" panose="02020603050405020304" pitchFamily="18" charset="0"/>
              </a:rPr>
              <a:t>ли </a:t>
            </a:r>
            <a:r>
              <a:rPr lang="ru-RU" altLang="ru-RU" sz="2800" dirty="0"/>
              <a:t>общей частью (</a:t>
            </a:r>
            <a:r>
              <a:rPr lang="ru-RU" altLang="ru-RU" sz="2800" dirty="0">
                <a:cs typeface="Times New Roman" panose="02020603050405020304" pitchFamily="18" charset="0"/>
              </a:rPr>
              <a:t>пересечением</a:t>
            </a:r>
            <a:r>
              <a:rPr lang="ru-RU" altLang="ru-RU" sz="2800" dirty="0"/>
              <a:t>)</a:t>
            </a:r>
            <a:r>
              <a:rPr lang="ru-RU" altLang="ru-RU" sz="2800" dirty="0">
                <a:cs typeface="Times New Roman" panose="02020603050405020304" pitchFamily="18" charset="0"/>
              </a:rPr>
              <a:t> двух треугольников быть семиугольник?</a:t>
            </a:r>
          </a:p>
        </p:txBody>
      </p:sp>
    </p:spTree>
    <p:extLst>
      <p:ext uri="{BB962C8B-B14F-4D97-AF65-F5344CB8AC3E}">
        <p14:creationId xmlns:p14="http://schemas.microsoft.com/office/powerpoint/2010/main" val="140937344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Text Box 3"/>
          <p:cNvSpPr txBox="1">
            <a:spLocks noChangeArrowheads="1"/>
          </p:cNvSpPr>
          <p:nvPr/>
        </p:nvSpPr>
        <p:spPr bwMode="auto">
          <a:xfrm>
            <a:off x="0" y="533400"/>
            <a:ext cx="89154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sz="3200" dirty="0" smtClean="0">
                <a:cs typeface="Times New Roman" panose="02020603050405020304" pitchFamily="18" charset="0"/>
              </a:rPr>
              <a:t>	</a:t>
            </a:r>
            <a:r>
              <a:rPr lang="ru-RU" altLang="ru-RU" sz="2800" dirty="0">
                <a:cs typeface="Times New Roman" panose="02020603050405020304" pitchFamily="18" charset="0"/>
              </a:rPr>
              <a:t>9</a:t>
            </a:r>
            <a:r>
              <a:rPr lang="ru-RU" altLang="ru-RU" sz="2800" dirty="0" smtClean="0">
                <a:cs typeface="Times New Roman" panose="02020603050405020304" pitchFamily="18" charset="0"/>
              </a:rPr>
              <a:t>. Приведите </a:t>
            </a:r>
            <a:r>
              <a:rPr lang="ru-RU" altLang="ru-RU" sz="2800" dirty="0">
                <a:cs typeface="Times New Roman" panose="02020603050405020304" pitchFamily="18" charset="0"/>
              </a:rPr>
              <a:t>пример, когда общей частью (пересечением) треугольника и четырехугольника является восьмиугольник.</a:t>
            </a:r>
          </a:p>
        </p:txBody>
      </p:sp>
      <p:grpSp>
        <p:nvGrpSpPr>
          <p:cNvPr id="77831" name="Group 7"/>
          <p:cNvGrpSpPr>
            <a:grpSpLocks/>
          </p:cNvGrpSpPr>
          <p:nvPr/>
        </p:nvGrpSpPr>
        <p:grpSpPr bwMode="auto">
          <a:xfrm>
            <a:off x="1600200" y="2362200"/>
            <a:ext cx="4738688" cy="3924300"/>
            <a:chOff x="240" y="1536"/>
            <a:chExt cx="2985" cy="2472"/>
          </a:xfrm>
        </p:grpSpPr>
        <p:sp>
          <p:nvSpPr>
            <p:cNvPr id="77828" name="Text Box 4"/>
            <p:cNvSpPr txBox="1">
              <a:spLocks noChangeArrowheads="1"/>
            </p:cNvSpPr>
            <p:nvPr/>
          </p:nvSpPr>
          <p:spPr bwMode="auto">
            <a:xfrm>
              <a:off x="240" y="2880"/>
              <a:ext cx="172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2800" dirty="0">
                  <a:solidFill>
                    <a:srgbClr val="FF3300"/>
                  </a:solidFill>
                </a:rPr>
                <a:t>Ответ:</a:t>
              </a:r>
              <a:endParaRPr lang="ru-RU" altLang="ru-RU" sz="2800" dirty="0">
                <a:solidFill>
                  <a:schemeClr val="accent1"/>
                </a:solidFill>
              </a:endParaRPr>
            </a:p>
          </p:txBody>
        </p:sp>
        <p:pic>
          <p:nvPicPr>
            <p:cNvPr id="778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8" y="1536"/>
              <a:ext cx="1737" cy="2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381325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7831"/>
                                        </p:tgtEl>
                                        <p:attrNameLst>
                                          <p:attrName>style.visibility</p:attrName>
                                        </p:attrNameLst>
                                      </p:cBhvr>
                                      <p:to>
                                        <p:strVal val="visible"/>
                                      </p:to>
                                    </p:set>
                                    <p:animEffect transition="in" filter="wipe(left)">
                                      <p:cBhvr>
                                        <p:cTn id="7" dur="500"/>
                                        <p:tgtEl>
                                          <p:spTgt spid="77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19251" y="1379578"/>
            <a:ext cx="91440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a:r>
              <a:rPr lang="ru-RU" dirty="0" smtClean="0"/>
              <a:t>	Программа </a:t>
            </a:r>
            <a:r>
              <a:rPr lang="en-US" dirty="0" err="1"/>
              <a:t>GeoGebra</a:t>
            </a:r>
            <a:r>
              <a:rPr lang="en-US" dirty="0"/>
              <a:t> </a:t>
            </a:r>
            <a:r>
              <a:rPr lang="ru-RU" dirty="0"/>
              <a:t>это свободно распространяемая программа, которую можно скачать с официального сайта </a:t>
            </a:r>
            <a:r>
              <a:rPr lang="en-US" u="sng" dirty="0"/>
              <a:t>http</a:t>
            </a:r>
            <a:r>
              <a:rPr lang="ru-RU" u="sng" dirty="0"/>
              <a:t>://</a:t>
            </a:r>
            <a:r>
              <a:rPr lang="en-US" u="sng" dirty="0" err="1"/>
              <a:t>geogebra</a:t>
            </a:r>
            <a:r>
              <a:rPr lang="ru-RU" u="sng" dirty="0"/>
              <a:t>.</a:t>
            </a:r>
            <a:r>
              <a:rPr lang="en-US" u="sng" dirty="0"/>
              <a:t>org</a:t>
            </a:r>
            <a:r>
              <a:rPr lang="ru-RU" u="sng" dirty="0"/>
              <a:t>.</a:t>
            </a:r>
            <a:r>
              <a:rPr lang="ru-RU" dirty="0"/>
              <a:t> </a:t>
            </a:r>
          </a:p>
          <a:p>
            <a:pPr algn="just"/>
            <a:r>
              <a:rPr lang="ru-RU" dirty="0"/>
              <a:t>	Она позволяет моделировать и решать различные алгебраические и геометрические задачи, строить графики функций, находить наибольшие и наименьшие значения, пределы, производные интегралы, получать изображения плоских и пространственных фигур, проводить дополнительные построения, создавать анимацию рисунков. </a:t>
            </a:r>
          </a:p>
          <a:p>
            <a:pPr algn="just"/>
            <a:r>
              <a:rPr lang="ru-RU" dirty="0"/>
              <a:t>	Кроме того, эта программа позволяет ставить геометрические опыты, проводить эксперименты, иллюстрировать формулы и теоремы, устанавливать зависимости между геометрическими величинами и мн. др.</a:t>
            </a:r>
            <a:endParaRPr lang="ru-RU" dirty="0">
              <a:cs typeface="Times New Roman" charset="0"/>
            </a:endParaRPr>
          </a:p>
        </p:txBody>
      </p:sp>
      <p:sp>
        <p:nvSpPr>
          <p:cNvPr id="2" name="TextBox 1"/>
          <p:cNvSpPr txBox="1"/>
          <p:nvPr/>
        </p:nvSpPr>
        <p:spPr>
          <a:xfrm>
            <a:off x="1907704" y="794803"/>
            <a:ext cx="5184576" cy="584775"/>
          </a:xfrm>
          <a:prstGeom prst="rect">
            <a:avLst/>
          </a:prstGeom>
          <a:noFill/>
        </p:spPr>
        <p:txBody>
          <a:bodyPr wrap="square" rtlCol="0">
            <a:spAutoFit/>
          </a:bodyPr>
          <a:lstStyle/>
          <a:p>
            <a:pPr algn="ctr"/>
            <a:r>
              <a:rPr lang="en-US" sz="3200" dirty="0" smtClean="0">
                <a:solidFill>
                  <a:srgbClr val="FF0000"/>
                </a:solidFill>
              </a:rPr>
              <a:t>VIII. </a:t>
            </a:r>
            <a:r>
              <a:rPr lang="en-US" sz="3200" dirty="0" err="1" smtClean="0">
                <a:solidFill>
                  <a:srgbClr val="FF0000"/>
                </a:solidFill>
              </a:rPr>
              <a:t>GeoGebra</a:t>
            </a:r>
            <a:endParaRPr lang="ru-RU" sz="3200" dirty="0">
              <a:solidFill>
                <a:srgbClr val="FF0000"/>
              </a:solidFill>
            </a:endParaRPr>
          </a:p>
        </p:txBody>
      </p:sp>
    </p:spTree>
    <p:extLst>
      <p:ext uri="{BB962C8B-B14F-4D97-AF65-F5344CB8AC3E}">
        <p14:creationId xmlns:p14="http://schemas.microsoft.com/office/powerpoint/2010/main" val="1753297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Text Box 3"/>
          <p:cNvSpPr txBox="1">
            <a:spLocks noChangeArrowheads="1"/>
          </p:cNvSpPr>
          <p:nvPr/>
        </p:nvSpPr>
        <p:spPr bwMode="auto">
          <a:xfrm>
            <a:off x="0" y="685800"/>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sz="3200" dirty="0"/>
              <a:t>	</a:t>
            </a:r>
            <a:r>
              <a:rPr lang="ru-RU" altLang="ru-RU" dirty="0" smtClean="0"/>
              <a:t>3. </a:t>
            </a:r>
            <a:r>
              <a:rPr lang="ru-RU" altLang="ru-RU" dirty="0" smtClean="0">
                <a:cs typeface="Times New Roman" panose="02020603050405020304" pitchFamily="18" charset="0"/>
              </a:rPr>
              <a:t>Через </a:t>
            </a:r>
            <a:r>
              <a:rPr lang="ru-RU" altLang="ru-RU" dirty="0">
                <a:cs typeface="Times New Roman" panose="02020603050405020304" pitchFamily="18" charset="0"/>
              </a:rPr>
              <a:t>точку </a:t>
            </a:r>
            <a:r>
              <a:rPr lang="en-US" altLang="ru-RU" i="1" dirty="0">
                <a:cs typeface="Times New Roman" panose="02020603050405020304" pitchFamily="18" charset="0"/>
              </a:rPr>
              <a:t>C </a:t>
            </a:r>
            <a:r>
              <a:rPr lang="ru-RU" altLang="ru-RU" dirty="0">
                <a:cs typeface="Times New Roman" panose="02020603050405020304" pitchFamily="18" charset="0"/>
              </a:rPr>
              <a:t>проведите прямую, параллельную прямой </a:t>
            </a:r>
            <a:r>
              <a:rPr lang="en-US" altLang="ru-RU" i="1" dirty="0">
                <a:cs typeface="Times New Roman" panose="02020603050405020304" pitchFamily="18" charset="0"/>
              </a:rPr>
              <a:t>AB</a:t>
            </a:r>
            <a:r>
              <a:rPr lang="ru-RU" altLang="ru-RU" dirty="0">
                <a:cs typeface="Times New Roman" panose="02020603050405020304" pitchFamily="18" charset="0"/>
              </a:rPr>
              <a:t>.</a:t>
            </a:r>
          </a:p>
        </p:txBody>
      </p:sp>
      <p:pic>
        <p:nvPicPr>
          <p:cNvPr id="21504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678" y="1912938"/>
            <a:ext cx="3078163" cy="303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5050" name="Group 10"/>
          <p:cNvGrpSpPr>
            <a:grpSpLocks/>
          </p:cNvGrpSpPr>
          <p:nvPr/>
        </p:nvGrpSpPr>
        <p:grpSpPr bwMode="auto">
          <a:xfrm>
            <a:off x="4715223" y="1905000"/>
            <a:ext cx="7924800" cy="3776663"/>
            <a:chOff x="1835" y="1200"/>
            <a:chExt cx="4992" cy="2379"/>
          </a:xfrm>
        </p:grpSpPr>
        <p:sp>
          <p:nvSpPr>
            <p:cNvPr id="215046" name="Text Box 6"/>
            <p:cNvSpPr txBox="1">
              <a:spLocks noChangeArrowheads="1"/>
            </p:cNvSpPr>
            <p:nvPr/>
          </p:nvSpPr>
          <p:spPr bwMode="auto">
            <a:xfrm>
              <a:off x="1835" y="3214"/>
              <a:ext cx="499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200" dirty="0">
                  <a:solidFill>
                    <a:srgbClr val="FF3300"/>
                  </a:solidFill>
                </a:rPr>
                <a:t>Ответ: </a:t>
              </a:r>
              <a:endParaRPr lang="ru-RU" altLang="ru-RU" sz="3200" dirty="0"/>
            </a:p>
          </p:txBody>
        </p:sp>
        <p:pic>
          <p:nvPicPr>
            <p:cNvPr id="21504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 y="1200"/>
              <a:ext cx="1945" cy="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9107825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15050"/>
                                        </p:tgtEl>
                                        <p:attrNameLst>
                                          <p:attrName>style.visibility</p:attrName>
                                        </p:attrNameLst>
                                      </p:cBhvr>
                                      <p:to>
                                        <p:strVal val="visible"/>
                                      </p:to>
                                    </p:set>
                                    <p:animEffect transition="in" filter="wipe(left)">
                                      <p:cBhvr>
                                        <p:cTn id="7" dur="500"/>
                                        <p:tgtEl>
                                          <p:spTgt spid="215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0" y="2266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7" name="Rectangle 2"/>
          <p:cNvSpPr>
            <a:spLocks noChangeArrowheads="1"/>
          </p:cNvSpPr>
          <p:nvPr/>
        </p:nvSpPr>
        <p:spPr bwMode="auto">
          <a:xfrm>
            <a:off x="10547" y="116632"/>
            <a:ext cx="913345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indent="450850" algn="ctr" eaLnBrk="0" hangingPunct="0"/>
            <a:r>
              <a:rPr lang="ru-RU" sz="3200" dirty="0" smtClean="0">
                <a:solidFill>
                  <a:srgbClr val="FF0000"/>
                </a:solidFill>
              </a:rPr>
              <a:t>Пособия</a:t>
            </a:r>
            <a:endParaRPr kumimoji="0" lang="ru-RU" altLang="ru-RU" sz="3200" b="0" i="0" u="none" strike="noStrike" cap="none" normalizeH="0" baseline="0" dirty="0" smtClean="0">
              <a:ln>
                <a:noFill/>
              </a:ln>
              <a:solidFill>
                <a:srgbClr val="FF0000"/>
              </a:solidFill>
              <a:effectLst/>
              <a:latin typeface="Arial" panose="020B060402020202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250" y="908720"/>
            <a:ext cx="3607098" cy="5108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908720"/>
            <a:ext cx="3627509" cy="5108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841071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19251" y="116632"/>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a:r>
              <a:rPr lang="ru-RU" dirty="0" smtClean="0"/>
              <a:t>	</a:t>
            </a:r>
            <a:r>
              <a:rPr lang="ru-RU" dirty="0"/>
              <a:t>Рабочее окно этой программы имеет вид, показанный на </a:t>
            </a:r>
            <a:r>
              <a:rPr lang="ru-RU" dirty="0" smtClean="0"/>
              <a:t>рисунке</a:t>
            </a:r>
            <a:r>
              <a:rPr lang="en-US" dirty="0"/>
              <a:t>.</a:t>
            </a:r>
            <a:endParaRPr lang="ru-RU" dirty="0">
              <a:cs typeface="Times New Roman" charset="0"/>
            </a:endParaRPr>
          </a:p>
        </p:txBody>
      </p:sp>
      <p:pic>
        <p:nvPicPr>
          <p:cNvPr id="4" name="Рисунок 3"/>
          <p:cNvPicPr/>
          <p:nvPr/>
        </p:nvPicPr>
        <p:blipFill>
          <a:blip r:embed="rId3">
            <a:extLst>
              <a:ext uri="{28A0092B-C50C-407E-A947-70E740481C1C}">
                <a14:useLocalDpi xmlns:a14="http://schemas.microsoft.com/office/drawing/2010/main" val="0"/>
              </a:ext>
            </a:extLst>
          </a:blip>
          <a:stretch>
            <a:fillRect/>
          </a:stretch>
        </p:blipFill>
        <p:spPr>
          <a:xfrm>
            <a:off x="251520" y="947629"/>
            <a:ext cx="3885260" cy="2913419"/>
          </a:xfrm>
          <a:prstGeom prst="rect">
            <a:avLst/>
          </a:prstGeom>
        </p:spPr>
      </p:pic>
      <p:sp>
        <p:nvSpPr>
          <p:cNvPr id="5" name="Text Box 3"/>
          <p:cNvSpPr txBox="1">
            <a:spLocks noChangeArrowheads="1"/>
          </p:cNvSpPr>
          <p:nvPr/>
        </p:nvSpPr>
        <p:spPr bwMode="auto">
          <a:xfrm>
            <a:off x="0" y="4017947"/>
            <a:ext cx="91440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a:r>
              <a:rPr lang="ru-RU" dirty="0" smtClean="0"/>
              <a:t>	</a:t>
            </a:r>
            <a:r>
              <a:rPr lang="ru-RU" dirty="0"/>
              <a:t>В верхней части рабочего окна имеется панель инструментов - строка с окошками с изображением инструментов. </a:t>
            </a:r>
            <a:endParaRPr lang="ru-RU" dirty="0" smtClean="0"/>
          </a:p>
          <a:p>
            <a:pPr algn="just"/>
            <a:r>
              <a:rPr lang="ru-RU" dirty="0"/>
              <a:t>	</a:t>
            </a:r>
            <a:r>
              <a:rPr lang="ru-RU" dirty="0" smtClean="0"/>
              <a:t>Если </a:t>
            </a:r>
            <a:r>
              <a:rPr lang="ru-RU" dirty="0"/>
              <a:t>нажать левой кнопкой мыши на одно из этих окошек, то появятся дополнительные окошки с инструментами, которые позволяют изображать различные геометрические фигуры, проводить дополнительные построения, измерять геометрические величины</a:t>
            </a:r>
            <a:r>
              <a:rPr lang="en-US" dirty="0" smtClean="0"/>
              <a:t>.</a:t>
            </a:r>
            <a:r>
              <a:rPr lang="ru-RU" dirty="0"/>
              <a:t>	</a:t>
            </a:r>
            <a:endParaRPr lang="ru-RU" dirty="0">
              <a:cs typeface="Times New Roman" charset="0"/>
            </a:endParaRPr>
          </a:p>
        </p:txBody>
      </p:sp>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0888" y="947629"/>
            <a:ext cx="3884559" cy="2913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647276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80425"/>
            <a:ext cx="4349105" cy="32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46889"/>
            <a:ext cx="4355976" cy="3266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1" y="3429000"/>
            <a:ext cx="4349105" cy="32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1551" y="3429000"/>
            <a:ext cx="4335380" cy="3251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195802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4392488" cy="3294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9256" y="147886"/>
            <a:ext cx="4350816" cy="32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3573016"/>
            <a:ext cx="4320480"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4005" y="3546326"/>
            <a:ext cx="4356067" cy="32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117919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0244"/>
            <a:ext cx="8784976" cy="461665"/>
          </a:xfrm>
          <a:prstGeom prst="rect">
            <a:avLst/>
          </a:prstGeom>
          <a:noFill/>
        </p:spPr>
        <p:txBody>
          <a:bodyPr wrap="square" rtlCol="0">
            <a:spAutoFit/>
          </a:bodyPr>
          <a:lstStyle/>
          <a:p>
            <a:pPr algn="ctr"/>
            <a:r>
              <a:rPr lang="ru-RU" dirty="0" smtClean="0">
                <a:solidFill>
                  <a:srgbClr val="FF0000"/>
                </a:solidFill>
              </a:rPr>
              <a:t>Приведём примеры использования программы </a:t>
            </a:r>
            <a:r>
              <a:rPr lang="en-US" dirty="0" err="1" smtClean="0">
                <a:solidFill>
                  <a:srgbClr val="FF0000"/>
                </a:solidFill>
              </a:rPr>
              <a:t>GeoGebra</a:t>
            </a:r>
            <a:endParaRPr lang="ru-RU" dirty="0">
              <a:solidFill>
                <a:srgbClr val="FF0000"/>
              </a:solidFill>
            </a:endParaRPr>
          </a:p>
        </p:txBody>
      </p:sp>
      <p:sp>
        <p:nvSpPr>
          <p:cNvPr id="3" name="TextBox 2"/>
          <p:cNvSpPr txBox="1"/>
          <p:nvPr/>
        </p:nvSpPr>
        <p:spPr>
          <a:xfrm>
            <a:off x="8062" y="396800"/>
            <a:ext cx="9135938" cy="400110"/>
          </a:xfrm>
          <a:prstGeom prst="rect">
            <a:avLst/>
          </a:prstGeom>
          <a:noFill/>
        </p:spPr>
        <p:txBody>
          <a:bodyPr wrap="square" rtlCol="0">
            <a:spAutoFit/>
          </a:bodyPr>
          <a:lstStyle/>
          <a:p>
            <a:r>
              <a:rPr lang="en-US" sz="2000" dirty="0" smtClean="0"/>
              <a:t>	</a:t>
            </a:r>
            <a:r>
              <a:rPr lang="ru-RU" sz="2000" dirty="0" smtClean="0"/>
              <a:t>1. Проведение прямой, параллельной данной. </a:t>
            </a:r>
            <a:endParaRPr lang="ru-RU" sz="2000" dirty="0"/>
          </a:p>
        </p:txBody>
      </p:sp>
      <p:sp>
        <p:nvSpPr>
          <p:cNvPr id="6" name="TextBox 5"/>
          <p:cNvSpPr txBox="1"/>
          <p:nvPr/>
        </p:nvSpPr>
        <p:spPr>
          <a:xfrm>
            <a:off x="8062" y="764704"/>
            <a:ext cx="9135938" cy="1384995"/>
          </a:xfrm>
          <a:prstGeom prst="rect">
            <a:avLst/>
          </a:prstGeom>
          <a:noFill/>
        </p:spPr>
        <p:txBody>
          <a:bodyPr wrap="square" rtlCol="0">
            <a:spAutoFit/>
          </a:bodyPr>
          <a:lstStyle/>
          <a:p>
            <a:pPr algn="just"/>
            <a:r>
              <a:rPr lang="en-US" dirty="0" smtClean="0"/>
              <a:t>	</a:t>
            </a:r>
            <a:r>
              <a:rPr lang="ru-RU" sz="2000" dirty="0" smtClean="0"/>
              <a:t>Выберем инструмент «Прямая» и проведём прямую </a:t>
            </a:r>
            <a:r>
              <a:rPr lang="en-US" sz="2000" i="1" dirty="0" smtClean="0"/>
              <a:t>AB</a:t>
            </a:r>
            <a:r>
              <a:rPr lang="ru-RU" sz="2000" dirty="0" smtClean="0"/>
              <a:t>.</a:t>
            </a:r>
            <a:r>
              <a:rPr lang="en-US" sz="2000" dirty="0" smtClean="0"/>
              <a:t> </a:t>
            </a:r>
            <a:r>
              <a:rPr lang="ru-RU" sz="2000" dirty="0"/>
              <a:t>Выберем инструмент «Точка» и отметим точку </a:t>
            </a:r>
            <a:r>
              <a:rPr lang="en-US" sz="2000" i="1" dirty="0"/>
              <a:t>C</a:t>
            </a:r>
            <a:r>
              <a:rPr lang="ru-RU" sz="2000" dirty="0" smtClean="0"/>
              <a:t>.</a:t>
            </a:r>
            <a:r>
              <a:rPr lang="en-US" sz="2000" dirty="0" smtClean="0"/>
              <a:t> </a:t>
            </a:r>
            <a:r>
              <a:rPr lang="ru-RU" sz="2000" dirty="0"/>
              <a:t>С помощью инструмента «Параллельная прямая» через точку </a:t>
            </a:r>
            <a:r>
              <a:rPr lang="en-US" sz="2000" i="1" dirty="0"/>
              <a:t>C </a:t>
            </a:r>
            <a:r>
              <a:rPr lang="ru-RU" sz="2000" dirty="0"/>
              <a:t>проведём прямую, параллельную прямой </a:t>
            </a:r>
            <a:r>
              <a:rPr lang="en-US" sz="2000" i="1" dirty="0"/>
              <a:t>AB</a:t>
            </a:r>
            <a:r>
              <a:rPr lang="en-US" sz="2000" dirty="0" smtClean="0"/>
              <a:t>.</a:t>
            </a:r>
            <a:endParaRPr lang="ru-RU" sz="2000" dirty="0" smtClean="0"/>
          </a:p>
          <a:p>
            <a:pPr algn="just"/>
            <a:r>
              <a:rPr lang="ru-RU" sz="2000" dirty="0"/>
              <a:t>	</a:t>
            </a:r>
            <a:r>
              <a:rPr lang="ru-RU" sz="2000" dirty="0" smtClean="0"/>
              <a:t>Положение, обозначения, размеры и цвет точек и прямых можно менять.</a:t>
            </a:r>
            <a:endParaRPr lang="ru-RU" dirty="0"/>
          </a:p>
        </p:txBody>
      </p:sp>
      <p:pic>
        <p:nvPicPr>
          <p:cNvPr id="645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348880"/>
            <a:ext cx="5184576"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61782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062" y="116632"/>
            <a:ext cx="9135938" cy="461665"/>
          </a:xfrm>
          <a:prstGeom prst="rect">
            <a:avLst/>
          </a:prstGeom>
          <a:noFill/>
        </p:spPr>
        <p:txBody>
          <a:bodyPr wrap="square" rtlCol="0">
            <a:spAutoFit/>
          </a:bodyPr>
          <a:lstStyle/>
          <a:p>
            <a:r>
              <a:rPr lang="en-US" dirty="0" smtClean="0"/>
              <a:t>	</a:t>
            </a:r>
            <a:r>
              <a:rPr lang="en-US" sz="2000" dirty="0"/>
              <a:t>2</a:t>
            </a:r>
            <a:r>
              <a:rPr lang="ru-RU" sz="2000" dirty="0" smtClean="0"/>
              <a:t>. Проведение прямой, перпендикулярной данной. </a:t>
            </a:r>
            <a:endParaRPr lang="ru-RU" sz="2000" dirty="0"/>
          </a:p>
        </p:txBody>
      </p:sp>
      <p:sp>
        <p:nvSpPr>
          <p:cNvPr id="10" name="TextBox 9"/>
          <p:cNvSpPr txBox="1"/>
          <p:nvPr/>
        </p:nvSpPr>
        <p:spPr>
          <a:xfrm>
            <a:off x="8062" y="484536"/>
            <a:ext cx="9135938" cy="1384995"/>
          </a:xfrm>
          <a:prstGeom prst="rect">
            <a:avLst/>
          </a:prstGeom>
          <a:noFill/>
        </p:spPr>
        <p:txBody>
          <a:bodyPr wrap="square" rtlCol="0">
            <a:spAutoFit/>
          </a:bodyPr>
          <a:lstStyle/>
          <a:p>
            <a:pPr algn="just"/>
            <a:r>
              <a:rPr lang="en-US" dirty="0" smtClean="0"/>
              <a:t>	</a:t>
            </a:r>
            <a:r>
              <a:rPr lang="ru-RU" sz="2000" dirty="0" smtClean="0"/>
              <a:t>Выберем инструмент «Прямая» и проведём прямую </a:t>
            </a:r>
            <a:r>
              <a:rPr lang="en-US" sz="2000" i="1" dirty="0" smtClean="0"/>
              <a:t>AB</a:t>
            </a:r>
            <a:r>
              <a:rPr lang="ru-RU" sz="2000" dirty="0" smtClean="0"/>
              <a:t>.</a:t>
            </a:r>
            <a:r>
              <a:rPr lang="en-US" sz="2000" dirty="0" smtClean="0"/>
              <a:t> </a:t>
            </a:r>
            <a:r>
              <a:rPr lang="ru-RU" sz="2000" dirty="0"/>
              <a:t>Выберем инструмент «Точка» и отметим точку </a:t>
            </a:r>
            <a:r>
              <a:rPr lang="en-US" sz="2000" i="1" dirty="0"/>
              <a:t>C</a:t>
            </a:r>
            <a:r>
              <a:rPr lang="ru-RU" sz="2000" dirty="0" smtClean="0"/>
              <a:t>.</a:t>
            </a:r>
            <a:r>
              <a:rPr lang="en-US" sz="2000" dirty="0" smtClean="0"/>
              <a:t> </a:t>
            </a:r>
            <a:r>
              <a:rPr lang="ru-RU" sz="2000" dirty="0"/>
              <a:t>С помощью инструмента </a:t>
            </a:r>
            <a:r>
              <a:rPr lang="ru-RU" sz="2000" dirty="0" smtClean="0"/>
              <a:t>«Перпендикулярная </a:t>
            </a:r>
            <a:r>
              <a:rPr lang="ru-RU" sz="2000" dirty="0"/>
              <a:t>прямая» через точку </a:t>
            </a:r>
            <a:r>
              <a:rPr lang="en-US" sz="2000" i="1" dirty="0"/>
              <a:t>C </a:t>
            </a:r>
            <a:r>
              <a:rPr lang="ru-RU" sz="2000" dirty="0"/>
              <a:t>проведём прямую, </a:t>
            </a:r>
            <a:r>
              <a:rPr lang="ru-RU" sz="2000" dirty="0" smtClean="0"/>
              <a:t>перпендикулярную </a:t>
            </a:r>
            <a:r>
              <a:rPr lang="ru-RU" sz="2000" dirty="0"/>
              <a:t>прямой </a:t>
            </a:r>
            <a:r>
              <a:rPr lang="en-US" sz="2000" i="1" dirty="0"/>
              <a:t>AB</a:t>
            </a:r>
            <a:r>
              <a:rPr lang="en-US" sz="2000" dirty="0" smtClean="0"/>
              <a:t>.</a:t>
            </a:r>
            <a:endParaRPr lang="ru-RU"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132856"/>
            <a:ext cx="5088566"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438779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451" y="46166"/>
            <a:ext cx="9154988" cy="830997"/>
          </a:xfrm>
          <a:prstGeom prst="rect">
            <a:avLst/>
          </a:prstGeom>
          <a:noFill/>
        </p:spPr>
        <p:txBody>
          <a:bodyPr wrap="square" rtlCol="0">
            <a:spAutoFit/>
          </a:bodyPr>
          <a:lstStyle/>
          <a:p>
            <a:pPr lvl="1" algn="just"/>
            <a:r>
              <a:rPr lang="ru-RU" dirty="0" smtClean="0"/>
              <a:t>	3. С помощью инструмента «Расстояние или длина» можно находить длину отрезка.</a:t>
            </a:r>
            <a:endParaRPr lang="ru-RU"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268760"/>
            <a:ext cx="5240397" cy="3930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450994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451" y="188640"/>
            <a:ext cx="9154988" cy="830997"/>
          </a:xfrm>
          <a:prstGeom prst="rect">
            <a:avLst/>
          </a:prstGeom>
          <a:noFill/>
        </p:spPr>
        <p:txBody>
          <a:bodyPr wrap="square" rtlCol="0">
            <a:spAutoFit/>
          </a:bodyPr>
          <a:lstStyle/>
          <a:p>
            <a:pPr lvl="1" algn="just"/>
            <a:r>
              <a:rPr lang="ru-RU" dirty="0" smtClean="0"/>
              <a:t>	4. С помощью инструмента «Угол» можно находить величину угла.</a:t>
            </a:r>
            <a:endParaRPr lang="ru-RU"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268760"/>
            <a:ext cx="5376225"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569510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830997"/>
          </a:xfrm>
          <a:prstGeom prst="rect">
            <a:avLst/>
          </a:prstGeom>
          <a:noFill/>
        </p:spPr>
        <p:txBody>
          <a:bodyPr wrap="square" rtlCol="0">
            <a:spAutoFit/>
          </a:bodyPr>
          <a:lstStyle/>
          <a:p>
            <a:pPr algn="just"/>
            <a:r>
              <a:rPr lang="ru-RU" dirty="0" smtClean="0"/>
              <a:t>	5. С помощью инструмента «Биссектриса угла» можно проводить биссектрису угла. </a:t>
            </a:r>
            <a:endParaRPr lang="ru-RU"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340768"/>
            <a:ext cx="5472228"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292769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188640"/>
            <a:ext cx="9144000" cy="830997"/>
          </a:xfrm>
          <a:prstGeom prst="rect">
            <a:avLst/>
          </a:prstGeom>
          <a:noFill/>
        </p:spPr>
        <p:txBody>
          <a:bodyPr wrap="square" rtlCol="0">
            <a:spAutoFit/>
          </a:bodyPr>
          <a:lstStyle/>
          <a:p>
            <a:pPr algn="just"/>
            <a:r>
              <a:rPr lang="ru-RU" dirty="0" smtClean="0"/>
              <a:t>	6. С помощью инструмента «Серединный перпендикуляр» можно проводить серединный перпендикуляр к отрезку. </a:t>
            </a:r>
            <a:endParaRPr lang="ru-RU"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916832"/>
            <a:ext cx="5280220"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2205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Text Box 3"/>
          <p:cNvSpPr txBox="1">
            <a:spLocks noChangeArrowheads="1"/>
          </p:cNvSpPr>
          <p:nvPr/>
        </p:nvSpPr>
        <p:spPr bwMode="auto">
          <a:xfrm>
            <a:off x="0" y="685800"/>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sz="3200" dirty="0"/>
              <a:t>	</a:t>
            </a:r>
            <a:r>
              <a:rPr lang="ru-RU" altLang="ru-RU" dirty="0" smtClean="0"/>
              <a:t>4. </a:t>
            </a:r>
            <a:r>
              <a:rPr lang="ru-RU" altLang="ru-RU" dirty="0" smtClean="0">
                <a:cs typeface="Times New Roman" panose="02020603050405020304" pitchFamily="18" charset="0"/>
              </a:rPr>
              <a:t>Через </a:t>
            </a:r>
            <a:r>
              <a:rPr lang="ru-RU" altLang="ru-RU" dirty="0">
                <a:cs typeface="Times New Roman" panose="02020603050405020304" pitchFamily="18" charset="0"/>
              </a:rPr>
              <a:t>точку </a:t>
            </a:r>
            <a:r>
              <a:rPr lang="en-US" altLang="ru-RU" i="1" dirty="0">
                <a:cs typeface="Times New Roman" panose="02020603050405020304" pitchFamily="18" charset="0"/>
              </a:rPr>
              <a:t>C </a:t>
            </a:r>
            <a:r>
              <a:rPr lang="ru-RU" altLang="ru-RU" dirty="0">
                <a:cs typeface="Times New Roman" panose="02020603050405020304" pitchFamily="18" charset="0"/>
              </a:rPr>
              <a:t>проведите прямую, параллельную прямой </a:t>
            </a:r>
            <a:r>
              <a:rPr lang="en-US" altLang="ru-RU" i="1" dirty="0">
                <a:cs typeface="Times New Roman" panose="02020603050405020304" pitchFamily="18" charset="0"/>
              </a:rPr>
              <a:t>AB</a:t>
            </a:r>
            <a:r>
              <a:rPr lang="ru-RU" altLang="ru-RU" dirty="0">
                <a:cs typeface="Times New Roman" panose="02020603050405020304" pitchFamily="18" charset="0"/>
              </a:rPr>
              <a:t>.</a:t>
            </a:r>
          </a:p>
        </p:txBody>
      </p:sp>
      <p:pic>
        <p:nvPicPr>
          <p:cNvPr id="21709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895475"/>
            <a:ext cx="3119437" cy="307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7098" name="Group 10"/>
          <p:cNvGrpSpPr>
            <a:grpSpLocks/>
          </p:cNvGrpSpPr>
          <p:nvPr/>
        </p:nvGrpSpPr>
        <p:grpSpPr bwMode="auto">
          <a:xfrm>
            <a:off x="4571207" y="1905000"/>
            <a:ext cx="7924800" cy="3802063"/>
            <a:chOff x="1835" y="1200"/>
            <a:chExt cx="4992" cy="2395"/>
          </a:xfrm>
        </p:grpSpPr>
        <p:sp>
          <p:nvSpPr>
            <p:cNvPr id="217094" name="Text Box 6"/>
            <p:cNvSpPr txBox="1">
              <a:spLocks noChangeArrowheads="1"/>
            </p:cNvSpPr>
            <p:nvPr/>
          </p:nvSpPr>
          <p:spPr bwMode="auto">
            <a:xfrm>
              <a:off x="1835" y="3230"/>
              <a:ext cx="499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200" dirty="0">
                  <a:solidFill>
                    <a:srgbClr val="FF3300"/>
                  </a:solidFill>
                </a:rPr>
                <a:t>Ответ: </a:t>
              </a:r>
              <a:endParaRPr lang="ru-RU" altLang="ru-RU" sz="3200" dirty="0"/>
            </a:p>
          </p:txBody>
        </p:sp>
        <p:pic>
          <p:nvPicPr>
            <p:cNvPr id="21709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 y="1200"/>
              <a:ext cx="1965" cy="1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6762614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17098"/>
                                        </p:tgtEl>
                                        <p:attrNameLst>
                                          <p:attrName>style.visibility</p:attrName>
                                        </p:attrNameLst>
                                      </p:cBhvr>
                                      <p:to>
                                        <p:strVal val="visible"/>
                                      </p:to>
                                    </p:set>
                                    <p:animEffect transition="in" filter="wipe(left)">
                                      <p:cBhvr>
                                        <p:cTn id="7" dur="500"/>
                                        <p:tgtEl>
                                          <p:spTgt spid="217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830997"/>
          </a:xfrm>
          <a:prstGeom prst="rect">
            <a:avLst/>
          </a:prstGeom>
          <a:noFill/>
        </p:spPr>
        <p:txBody>
          <a:bodyPr wrap="square" rtlCol="0">
            <a:spAutoFit/>
          </a:bodyPr>
          <a:lstStyle/>
          <a:p>
            <a:pPr algn="just"/>
            <a:r>
              <a:rPr lang="ru-RU" dirty="0" smtClean="0"/>
              <a:t>	7. С помощью инструмента «Ломаная» можно строить различные ломаные. </a:t>
            </a:r>
            <a:endParaRPr lang="ru-RU"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052736"/>
            <a:ext cx="5856244"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04219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805895"/>
            <a:ext cx="9144000" cy="830997"/>
          </a:xfrm>
          <a:prstGeom prst="rect">
            <a:avLst/>
          </a:prstGeom>
          <a:noFill/>
        </p:spPr>
        <p:txBody>
          <a:bodyPr wrap="square" rtlCol="0">
            <a:spAutoFit/>
          </a:bodyPr>
          <a:lstStyle/>
          <a:p>
            <a:pPr algn="just"/>
            <a:r>
              <a:rPr lang="ru-RU" dirty="0" smtClean="0"/>
              <a:t>	8. С помощью инструмента «Многоугольник» можно строить различные многоугольники. </a:t>
            </a:r>
            <a:endParaRPr lang="ru-RU"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844824"/>
            <a:ext cx="4992208"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998172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830997"/>
          </a:xfrm>
          <a:prstGeom prst="rect">
            <a:avLst/>
          </a:prstGeom>
          <a:noFill/>
        </p:spPr>
        <p:txBody>
          <a:bodyPr wrap="square" rtlCol="0">
            <a:spAutoFit/>
          </a:bodyPr>
          <a:lstStyle/>
          <a:p>
            <a:pPr algn="just"/>
            <a:r>
              <a:rPr lang="ru-RU" dirty="0" smtClean="0"/>
              <a:t>	9. С помощью инструмента «Правильный многоугольник» можно строить различные правильные многоугольники. </a:t>
            </a:r>
            <a:endParaRPr lang="ru-RU"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718" y="837410"/>
            <a:ext cx="3456383" cy="2592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3" y="830997"/>
            <a:ext cx="3465174" cy="259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5"/>
          <a:stretch>
            <a:fillRect/>
          </a:stretch>
        </p:blipFill>
        <p:spPr>
          <a:xfrm>
            <a:off x="450718" y="3760505"/>
            <a:ext cx="3473806" cy="2620823"/>
          </a:xfrm>
          <a:prstGeom prst="rect">
            <a:avLst/>
          </a:prstGeom>
        </p:spPr>
      </p:pic>
      <p:pic>
        <p:nvPicPr>
          <p:cNvPr id="4" name="Рисунок 3"/>
          <p:cNvPicPr>
            <a:picLocks noChangeAspect="1"/>
          </p:cNvPicPr>
          <p:nvPr/>
        </p:nvPicPr>
        <p:blipFill>
          <a:blip r:embed="rId6"/>
          <a:stretch>
            <a:fillRect/>
          </a:stretch>
        </p:blipFill>
        <p:spPr>
          <a:xfrm>
            <a:off x="4860034" y="3760505"/>
            <a:ext cx="3465174" cy="2614311"/>
          </a:xfrm>
          <a:prstGeom prst="rect">
            <a:avLst/>
          </a:prstGeom>
        </p:spPr>
      </p:pic>
    </p:spTree>
    <p:extLst>
      <p:ext uri="{BB962C8B-B14F-4D97-AF65-F5344CB8AC3E}">
        <p14:creationId xmlns:p14="http://schemas.microsoft.com/office/powerpoint/2010/main" val="22027541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9" name="Text Box 3"/>
          <p:cNvSpPr txBox="1">
            <a:spLocks noChangeArrowheads="1"/>
          </p:cNvSpPr>
          <p:nvPr/>
        </p:nvSpPr>
        <p:spPr bwMode="auto">
          <a:xfrm>
            <a:off x="0" y="685800"/>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sz="3200" dirty="0"/>
              <a:t>	</a:t>
            </a:r>
            <a:r>
              <a:rPr lang="ru-RU" altLang="ru-RU" dirty="0" smtClean="0"/>
              <a:t>5. </a:t>
            </a:r>
            <a:r>
              <a:rPr lang="ru-RU" altLang="ru-RU" dirty="0" smtClean="0">
                <a:cs typeface="Times New Roman" panose="02020603050405020304" pitchFamily="18" charset="0"/>
              </a:rPr>
              <a:t>Через </a:t>
            </a:r>
            <a:r>
              <a:rPr lang="ru-RU" altLang="ru-RU" dirty="0">
                <a:cs typeface="Times New Roman" panose="02020603050405020304" pitchFamily="18" charset="0"/>
              </a:rPr>
              <a:t>точку </a:t>
            </a:r>
            <a:r>
              <a:rPr lang="en-US" altLang="ru-RU" i="1" dirty="0">
                <a:cs typeface="Times New Roman" panose="02020603050405020304" pitchFamily="18" charset="0"/>
              </a:rPr>
              <a:t>C </a:t>
            </a:r>
            <a:r>
              <a:rPr lang="ru-RU" altLang="ru-RU" dirty="0">
                <a:cs typeface="Times New Roman" panose="02020603050405020304" pitchFamily="18" charset="0"/>
              </a:rPr>
              <a:t>проведите прямую, параллельную прямой </a:t>
            </a:r>
            <a:r>
              <a:rPr lang="en-US" altLang="ru-RU" i="1" dirty="0">
                <a:cs typeface="Times New Roman" panose="02020603050405020304" pitchFamily="18" charset="0"/>
              </a:rPr>
              <a:t>AB</a:t>
            </a:r>
            <a:r>
              <a:rPr lang="ru-RU" altLang="ru-RU" dirty="0">
                <a:cs typeface="Times New Roman" panose="02020603050405020304" pitchFamily="18" charset="0"/>
              </a:rPr>
              <a:t>.</a:t>
            </a:r>
          </a:p>
        </p:txBody>
      </p:sp>
      <p:pic>
        <p:nvPicPr>
          <p:cNvPr id="21914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885950"/>
            <a:ext cx="3130550" cy="308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9146" name="Group 10"/>
          <p:cNvGrpSpPr>
            <a:grpSpLocks/>
          </p:cNvGrpSpPr>
          <p:nvPr/>
        </p:nvGrpSpPr>
        <p:grpSpPr bwMode="auto">
          <a:xfrm>
            <a:off x="5138192" y="1905000"/>
            <a:ext cx="7924800" cy="3789363"/>
            <a:chOff x="1920" y="1200"/>
            <a:chExt cx="4992" cy="2387"/>
          </a:xfrm>
        </p:grpSpPr>
        <p:sp>
          <p:nvSpPr>
            <p:cNvPr id="219142" name="Text Box 6"/>
            <p:cNvSpPr txBox="1">
              <a:spLocks noChangeArrowheads="1"/>
            </p:cNvSpPr>
            <p:nvPr/>
          </p:nvSpPr>
          <p:spPr bwMode="auto">
            <a:xfrm>
              <a:off x="1920" y="3222"/>
              <a:ext cx="499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200" dirty="0">
                  <a:solidFill>
                    <a:srgbClr val="FF3300"/>
                  </a:solidFill>
                </a:rPr>
                <a:t>Ответ: </a:t>
              </a:r>
              <a:endParaRPr lang="ru-RU" altLang="ru-RU" sz="3200" dirty="0"/>
            </a:p>
          </p:txBody>
        </p:sp>
        <p:pic>
          <p:nvPicPr>
            <p:cNvPr id="21914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 y="1200"/>
              <a:ext cx="1972" cy="1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088862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19146"/>
                                        </p:tgtEl>
                                        <p:attrNameLst>
                                          <p:attrName>style.visibility</p:attrName>
                                        </p:attrNameLst>
                                      </p:cBhvr>
                                      <p:to>
                                        <p:strVal val="visible"/>
                                      </p:to>
                                    </p:set>
                                    <p:animEffect transition="in" filter="wipe(left)">
                                      <p:cBhvr>
                                        <p:cTn id="7" dur="500"/>
                                        <p:tgtEl>
                                          <p:spTgt spid="219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Оформление по умолчанию">
  <a:themeElements>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1567</TotalTime>
  <Words>1515</Words>
  <Application>Microsoft Office PowerPoint</Application>
  <PresentationFormat>Экран (4:3)</PresentationFormat>
  <Paragraphs>370</Paragraphs>
  <Slides>82</Slides>
  <Notes>81</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82</vt:i4>
      </vt:variant>
    </vt:vector>
  </HeadingPairs>
  <TitlesOfParts>
    <vt:vector size="89" baseType="lpstr">
      <vt:lpstr>Arial</vt:lpstr>
      <vt:lpstr>Arial Black</vt:lpstr>
      <vt:lpstr>Calibri</vt:lpstr>
      <vt:lpstr>Cambria Math</vt:lpstr>
      <vt:lpstr>Times New Roman</vt:lpstr>
      <vt:lpstr>Оформление по умолчанию</vt:lpstr>
      <vt:lpstr>Точечный рисунок</vt:lpstr>
      <vt:lpstr>Основные понятия и аксиомы геометрии</vt:lpstr>
      <vt:lpstr>I. Основные понятия геометрии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II. Аксиоматический метод</vt:lpstr>
      <vt:lpstr>Теоремы и доказательства</vt:lpstr>
      <vt:lpstr>Презентация PowerPoint</vt:lpstr>
      <vt:lpstr>Презентация PowerPoint</vt:lpstr>
      <vt:lpstr>Презентация PowerPoint</vt:lpstr>
      <vt:lpstr>Презентация PowerPoint</vt:lpstr>
      <vt:lpstr>Презентация PowerPoint</vt:lpstr>
      <vt:lpstr>Упражнения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III. Длина отрезка</vt:lpstr>
      <vt:lpstr>Упражнения</vt:lpstr>
      <vt:lpstr>IV. Углы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V. Градусная величина угла</vt:lpstr>
      <vt:lpstr>Презентация PowerPoint</vt:lpstr>
      <vt:lpstr>Упражнения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VI. Ломаные</vt:lpstr>
      <vt:lpstr>Упражнения</vt:lpstr>
      <vt:lpstr>Презентация PowerPoint</vt:lpstr>
      <vt:lpstr>Презентация PowerPoint</vt:lpstr>
      <vt:lpstr>Презентация PowerPoint</vt:lpstr>
      <vt:lpstr>Презентация PowerPoint</vt:lpstr>
      <vt:lpstr>VII. Многоугольники</vt:lpstr>
      <vt:lpstr>Презентация PowerPoint</vt:lpstr>
      <vt:lpstr>Презентация PowerPoint</vt:lpstr>
      <vt:lpstr>Упражнения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c:creator>
  <cp:lastModifiedBy>Пользователь</cp:lastModifiedBy>
  <cp:revision>161</cp:revision>
  <dcterms:created xsi:type="dcterms:W3CDTF">2009-11-04T05:06:28Z</dcterms:created>
  <dcterms:modified xsi:type="dcterms:W3CDTF">2020-09-04T17:16:37Z</dcterms:modified>
</cp:coreProperties>
</file>